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4" r:id="rId1"/>
  </p:sldMasterIdLst>
  <p:notesMasterIdLst>
    <p:notesMasterId r:id="rId57"/>
  </p:notesMasterIdLst>
  <p:handoutMasterIdLst>
    <p:handoutMasterId r:id="rId58"/>
  </p:handoutMasterIdLst>
  <p:sldIdLst>
    <p:sldId id="374" r:id="rId2"/>
    <p:sldId id="339" r:id="rId3"/>
    <p:sldId id="311" r:id="rId4"/>
    <p:sldId id="313" r:id="rId5"/>
    <p:sldId id="363" r:id="rId6"/>
    <p:sldId id="364" r:id="rId7"/>
    <p:sldId id="365" r:id="rId8"/>
    <p:sldId id="314" r:id="rId9"/>
    <p:sldId id="312" r:id="rId10"/>
    <p:sldId id="318" r:id="rId11"/>
    <p:sldId id="340" r:id="rId12"/>
    <p:sldId id="341" r:id="rId13"/>
    <p:sldId id="342" r:id="rId14"/>
    <p:sldId id="343" r:id="rId15"/>
    <p:sldId id="319" r:id="rId16"/>
    <p:sldId id="344" r:id="rId17"/>
    <p:sldId id="345" r:id="rId18"/>
    <p:sldId id="346" r:id="rId19"/>
    <p:sldId id="347" r:id="rId20"/>
    <p:sldId id="348" r:id="rId21"/>
    <p:sldId id="349" r:id="rId22"/>
    <p:sldId id="350" r:id="rId23"/>
    <p:sldId id="354" r:id="rId24"/>
    <p:sldId id="326" r:id="rId25"/>
    <p:sldId id="351" r:id="rId26"/>
    <p:sldId id="352" r:id="rId27"/>
    <p:sldId id="353" r:id="rId28"/>
    <p:sldId id="360" r:id="rId29"/>
    <p:sldId id="320" r:id="rId30"/>
    <p:sldId id="355" r:id="rId31"/>
    <p:sldId id="356" r:id="rId32"/>
    <p:sldId id="357" r:id="rId33"/>
    <p:sldId id="362" r:id="rId34"/>
    <p:sldId id="321" r:id="rId35"/>
    <p:sldId id="361" r:id="rId36"/>
    <p:sldId id="322" r:id="rId37"/>
    <p:sldId id="368" r:id="rId38"/>
    <p:sldId id="369" r:id="rId39"/>
    <p:sldId id="370" r:id="rId40"/>
    <p:sldId id="371" r:id="rId41"/>
    <p:sldId id="372" r:id="rId42"/>
    <p:sldId id="373" r:id="rId43"/>
    <p:sldId id="327" r:id="rId44"/>
    <p:sldId id="328" r:id="rId45"/>
    <p:sldId id="329" r:id="rId46"/>
    <p:sldId id="330" r:id="rId47"/>
    <p:sldId id="331" r:id="rId48"/>
    <p:sldId id="337" r:id="rId49"/>
    <p:sldId id="333" r:id="rId50"/>
    <p:sldId id="332" r:id="rId51"/>
    <p:sldId id="334" r:id="rId52"/>
    <p:sldId id="335" r:id="rId53"/>
    <p:sldId id="336" r:id="rId54"/>
    <p:sldId id="338" r:id="rId55"/>
    <p:sldId id="375" r:id="rId56"/>
  </p:sldIdLst>
  <p:sldSz cx="9144000" cy="6858000" type="screen4x3"/>
  <p:notesSz cx="6797675" cy="9928225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CC"/>
    <a:srgbClr val="FDEB69"/>
    <a:srgbClr val="FF9933"/>
    <a:srgbClr val="FFFF99"/>
    <a:srgbClr val="0000FF"/>
    <a:srgbClr val="006600"/>
    <a:srgbClr val="0066FF"/>
    <a:srgbClr val="800000"/>
    <a:srgbClr val="00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36" autoAdjust="0"/>
    <p:restoredTop sz="90000" autoAdjust="0"/>
  </p:normalViewPr>
  <p:slideViewPr>
    <p:cSldViewPr>
      <p:cViewPr>
        <p:scale>
          <a:sx n="60" d="100"/>
          <a:sy n="60" d="100"/>
        </p:scale>
        <p:origin x="-888" y="-2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2772" y="-114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DA9299-02EC-4DBC-85DD-94A2C45369FF}" type="doc">
      <dgm:prSet loTypeId="urn:microsoft.com/office/officeart/2005/8/layout/cycle7" loCatId="cycle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fr-FR"/>
        </a:p>
      </dgm:t>
    </dgm:pt>
    <dgm:pt modelId="{E0AECE3B-C40C-4083-B04D-A97C1D7EB021}">
      <dgm:prSet phldrT="[Texte]"/>
      <dgm:spPr/>
      <dgm:t>
        <a:bodyPr/>
        <a:lstStyle/>
        <a:p>
          <a:r>
            <a:rPr lang="fr-FR" dirty="0" smtClean="0"/>
            <a:t>5 canevas</a:t>
          </a:r>
          <a:endParaRPr lang="fr-FR" dirty="0"/>
        </a:p>
      </dgm:t>
    </dgm:pt>
    <dgm:pt modelId="{17361AFD-A3F5-49BB-8F31-AEDDE77BC940}" type="parTrans" cxnId="{AEB9650E-6ABB-43D1-8344-60B7F8FA1D21}">
      <dgm:prSet/>
      <dgm:spPr/>
      <dgm:t>
        <a:bodyPr/>
        <a:lstStyle/>
        <a:p>
          <a:endParaRPr lang="fr-FR"/>
        </a:p>
      </dgm:t>
    </dgm:pt>
    <dgm:pt modelId="{82420E16-2EA4-406D-B4F7-C055BD02447D}" type="sibTrans" cxnId="{AEB9650E-6ABB-43D1-8344-60B7F8FA1D21}">
      <dgm:prSet/>
      <dgm:spPr/>
      <dgm:t>
        <a:bodyPr/>
        <a:lstStyle/>
        <a:p>
          <a:endParaRPr lang="fr-FR" dirty="0"/>
        </a:p>
      </dgm:t>
    </dgm:pt>
    <dgm:pt modelId="{23E3D9F6-319F-4F03-8D22-AF8E86B2FF46}">
      <dgm:prSet phldrT="[Texte]"/>
      <dgm:spPr/>
      <dgm:t>
        <a:bodyPr/>
        <a:lstStyle/>
        <a:p>
          <a:r>
            <a:rPr lang="fr-FR" dirty="0" smtClean="0"/>
            <a:t>Outils</a:t>
          </a:r>
          <a:endParaRPr lang="fr-FR" dirty="0"/>
        </a:p>
      </dgm:t>
    </dgm:pt>
    <dgm:pt modelId="{470AC8D0-DFEA-4169-B8FA-05A8B17B76A1}" type="parTrans" cxnId="{D43101FE-FB18-4776-B511-FB8AE289FB4C}">
      <dgm:prSet/>
      <dgm:spPr/>
      <dgm:t>
        <a:bodyPr/>
        <a:lstStyle/>
        <a:p>
          <a:endParaRPr lang="fr-FR"/>
        </a:p>
      </dgm:t>
    </dgm:pt>
    <dgm:pt modelId="{51CC0A1E-C9FA-4F29-B0A8-ED0F00E93EBE}" type="sibTrans" cxnId="{D43101FE-FB18-4776-B511-FB8AE289FB4C}">
      <dgm:prSet/>
      <dgm:spPr/>
      <dgm:t>
        <a:bodyPr/>
        <a:lstStyle/>
        <a:p>
          <a:endParaRPr lang="fr-FR" dirty="0"/>
        </a:p>
      </dgm:t>
    </dgm:pt>
    <dgm:pt modelId="{03628273-6E2F-4D67-A992-749ABD4DF75E}">
      <dgm:prSet phldrT="[Texte]"/>
      <dgm:spPr/>
      <dgm:t>
        <a:bodyPr/>
        <a:lstStyle/>
        <a:p>
          <a:r>
            <a:rPr lang="fr-FR" dirty="0" smtClean="0"/>
            <a:t>Fils rouges</a:t>
          </a:r>
          <a:endParaRPr lang="fr-FR" dirty="0"/>
        </a:p>
      </dgm:t>
    </dgm:pt>
    <dgm:pt modelId="{1CF84242-EAA9-400D-A23F-8BE38041B277}" type="parTrans" cxnId="{99CCCBAA-846E-4930-ACAC-93FA1C7FE63E}">
      <dgm:prSet/>
      <dgm:spPr/>
      <dgm:t>
        <a:bodyPr/>
        <a:lstStyle/>
        <a:p>
          <a:endParaRPr lang="fr-FR"/>
        </a:p>
      </dgm:t>
    </dgm:pt>
    <dgm:pt modelId="{5B21E233-8B7D-4F0A-9E57-44716646338F}" type="sibTrans" cxnId="{99CCCBAA-846E-4930-ACAC-93FA1C7FE63E}">
      <dgm:prSet/>
      <dgm:spPr/>
      <dgm:t>
        <a:bodyPr/>
        <a:lstStyle/>
        <a:p>
          <a:endParaRPr lang="fr-FR" dirty="0"/>
        </a:p>
      </dgm:t>
    </dgm:pt>
    <dgm:pt modelId="{6EBBE617-19AB-48F6-8021-475A176C9F0E}">
      <dgm:prSet phldrT="[Texte]"/>
      <dgm:spPr/>
      <dgm:t>
        <a:bodyPr/>
        <a:lstStyle/>
        <a:p>
          <a:r>
            <a:rPr lang="fr-FR" dirty="0" smtClean="0"/>
            <a:t>Référentiel de compétences</a:t>
          </a:r>
          <a:endParaRPr lang="fr-FR" dirty="0"/>
        </a:p>
      </dgm:t>
    </dgm:pt>
    <dgm:pt modelId="{83F979B2-FA33-41BD-899B-634C75572F66}" type="parTrans" cxnId="{C29638B8-334A-47DB-AB65-51040A2BC623}">
      <dgm:prSet/>
      <dgm:spPr/>
      <dgm:t>
        <a:bodyPr/>
        <a:lstStyle/>
        <a:p>
          <a:endParaRPr lang="fr-FR"/>
        </a:p>
      </dgm:t>
    </dgm:pt>
    <dgm:pt modelId="{DA9A4573-08AE-41AC-AC95-C885EF64047E}" type="sibTrans" cxnId="{C29638B8-334A-47DB-AB65-51040A2BC623}">
      <dgm:prSet/>
      <dgm:spPr/>
      <dgm:t>
        <a:bodyPr/>
        <a:lstStyle/>
        <a:p>
          <a:endParaRPr lang="fr-FR" dirty="0"/>
        </a:p>
      </dgm:t>
    </dgm:pt>
    <dgm:pt modelId="{7272C35E-BDA2-4DF5-9BAF-9AA25BD4B27B}" type="pres">
      <dgm:prSet presAssocID="{C9DA9299-02EC-4DBC-85DD-94A2C45369F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4BE819E-0B54-487A-BE78-FFA7D63F28FD}" type="pres">
      <dgm:prSet presAssocID="{E0AECE3B-C40C-4083-B04D-A97C1D7EB02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4949862-DC7E-4EFC-B729-07F46FE9E506}" type="pres">
      <dgm:prSet presAssocID="{82420E16-2EA4-406D-B4F7-C055BD02447D}" presName="sibTrans" presStyleLbl="sibTrans2D1" presStyleIdx="0" presStyleCnt="4"/>
      <dgm:spPr/>
      <dgm:t>
        <a:bodyPr/>
        <a:lstStyle/>
        <a:p>
          <a:endParaRPr lang="fr-FR"/>
        </a:p>
      </dgm:t>
    </dgm:pt>
    <dgm:pt modelId="{7AF09FC8-0453-4277-B74F-BFCDEFD47507}" type="pres">
      <dgm:prSet presAssocID="{82420E16-2EA4-406D-B4F7-C055BD02447D}" presName="connectorText" presStyleLbl="sibTrans2D1" presStyleIdx="0" presStyleCnt="4"/>
      <dgm:spPr/>
      <dgm:t>
        <a:bodyPr/>
        <a:lstStyle/>
        <a:p>
          <a:endParaRPr lang="fr-FR"/>
        </a:p>
      </dgm:t>
    </dgm:pt>
    <dgm:pt modelId="{3E4D562B-D36A-4433-A04F-EB0EF3EA1A25}" type="pres">
      <dgm:prSet presAssocID="{23E3D9F6-319F-4F03-8D22-AF8E86B2FF4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BE290E7-044A-4CE6-B5D0-D46100157076}" type="pres">
      <dgm:prSet presAssocID="{51CC0A1E-C9FA-4F29-B0A8-ED0F00E93EBE}" presName="sibTrans" presStyleLbl="sibTrans2D1" presStyleIdx="1" presStyleCnt="4"/>
      <dgm:spPr/>
      <dgm:t>
        <a:bodyPr/>
        <a:lstStyle/>
        <a:p>
          <a:endParaRPr lang="fr-FR"/>
        </a:p>
      </dgm:t>
    </dgm:pt>
    <dgm:pt modelId="{EC5E202E-3E03-4DCE-B7A9-A0DA87D4376C}" type="pres">
      <dgm:prSet presAssocID="{51CC0A1E-C9FA-4F29-B0A8-ED0F00E93EBE}" presName="connectorText" presStyleLbl="sibTrans2D1" presStyleIdx="1" presStyleCnt="4"/>
      <dgm:spPr/>
      <dgm:t>
        <a:bodyPr/>
        <a:lstStyle/>
        <a:p>
          <a:endParaRPr lang="fr-FR"/>
        </a:p>
      </dgm:t>
    </dgm:pt>
    <dgm:pt modelId="{6F2C8210-9B35-4E04-9E34-2F2E6E122BE2}" type="pres">
      <dgm:prSet presAssocID="{03628273-6E2F-4D67-A992-749ABD4DF75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189D164-8BE3-4AC6-8C34-B02794C96DD9}" type="pres">
      <dgm:prSet presAssocID="{5B21E233-8B7D-4F0A-9E57-44716646338F}" presName="sibTrans" presStyleLbl="sibTrans2D1" presStyleIdx="2" presStyleCnt="4"/>
      <dgm:spPr/>
      <dgm:t>
        <a:bodyPr/>
        <a:lstStyle/>
        <a:p>
          <a:endParaRPr lang="fr-FR"/>
        </a:p>
      </dgm:t>
    </dgm:pt>
    <dgm:pt modelId="{2A912099-7D13-4A04-85AF-52C6D456EF54}" type="pres">
      <dgm:prSet presAssocID="{5B21E233-8B7D-4F0A-9E57-44716646338F}" presName="connectorText" presStyleLbl="sibTrans2D1" presStyleIdx="2" presStyleCnt="4"/>
      <dgm:spPr/>
      <dgm:t>
        <a:bodyPr/>
        <a:lstStyle/>
        <a:p>
          <a:endParaRPr lang="fr-FR"/>
        </a:p>
      </dgm:t>
    </dgm:pt>
    <dgm:pt modelId="{CAEBD94A-89AA-48E1-8132-DD2B725D2594}" type="pres">
      <dgm:prSet presAssocID="{6EBBE617-19AB-48F6-8021-475A176C9F0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806CF7D-C66B-4AC5-8EDE-77BD9E6AA9A8}" type="pres">
      <dgm:prSet presAssocID="{DA9A4573-08AE-41AC-AC95-C885EF64047E}" presName="sibTrans" presStyleLbl="sibTrans2D1" presStyleIdx="3" presStyleCnt="4"/>
      <dgm:spPr/>
      <dgm:t>
        <a:bodyPr/>
        <a:lstStyle/>
        <a:p>
          <a:endParaRPr lang="fr-FR"/>
        </a:p>
      </dgm:t>
    </dgm:pt>
    <dgm:pt modelId="{19754EAE-D31C-4DBB-ABBB-F6F6431B264B}" type="pres">
      <dgm:prSet presAssocID="{DA9A4573-08AE-41AC-AC95-C885EF64047E}" presName="connectorText" presStyleLbl="sibTrans2D1" presStyleIdx="3" presStyleCnt="4"/>
      <dgm:spPr/>
      <dgm:t>
        <a:bodyPr/>
        <a:lstStyle/>
        <a:p>
          <a:endParaRPr lang="fr-FR"/>
        </a:p>
      </dgm:t>
    </dgm:pt>
  </dgm:ptLst>
  <dgm:cxnLst>
    <dgm:cxn modelId="{172CF9A5-5AD5-4549-A396-DAE7C30C1019}" type="presOf" srcId="{5B21E233-8B7D-4F0A-9E57-44716646338F}" destId="{B189D164-8BE3-4AC6-8C34-B02794C96DD9}" srcOrd="0" destOrd="0" presId="urn:microsoft.com/office/officeart/2005/8/layout/cycle7"/>
    <dgm:cxn modelId="{AEB9650E-6ABB-43D1-8344-60B7F8FA1D21}" srcId="{C9DA9299-02EC-4DBC-85DD-94A2C45369FF}" destId="{E0AECE3B-C40C-4083-B04D-A97C1D7EB021}" srcOrd="0" destOrd="0" parTransId="{17361AFD-A3F5-49BB-8F31-AEDDE77BC940}" sibTransId="{82420E16-2EA4-406D-B4F7-C055BD02447D}"/>
    <dgm:cxn modelId="{066C0DD8-6798-4259-8868-9BDB2CAE59C4}" type="presOf" srcId="{82420E16-2EA4-406D-B4F7-C055BD02447D}" destId="{D4949862-DC7E-4EFC-B729-07F46FE9E506}" srcOrd="0" destOrd="0" presId="urn:microsoft.com/office/officeart/2005/8/layout/cycle7"/>
    <dgm:cxn modelId="{B339D6AA-8287-48D5-ACF0-C814E80DFA10}" type="presOf" srcId="{03628273-6E2F-4D67-A992-749ABD4DF75E}" destId="{6F2C8210-9B35-4E04-9E34-2F2E6E122BE2}" srcOrd="0" destOrd="0" presId="urn:microsoft.com/office/officeart/2005/8/layout/cycle7"/>
    <dgm:cxn modelId="{1FC4A6E8-51DA-447D-95B4-67DBC6100C1C}" type="presOf" srcId="{C9DA9299-02EC-4DBC-85DD-94A2C45369FF}" destId="{7272C35E-BDA2-4DF5-9BAF-9AA25BD4B27B}" srcOrd="0" destOrd="0" presId="urn:microsoft.com/office/officeart/2005/8/layout/cycle7"/>
    <dgm:cxn modelId="{31B4BE4D-E778-40DC-8C6E-149F76EFCE82}" type="presOf" srcId="{6EBBE617-19AB-48F6-8021-475A176C9F0E}" destId="{CAEBD94A-89AA-48E1-8132-DD2B725D2594}" srcOrd="0" destOrd="0" presId="urn:microsoft.com/office/officeart/2005/8/layout/cycle7"/>
    <dgm:cxn modelId="{50C4EB9D-30EC-4332-B61F-FCE1D94CFEC4}" type="presOf" srcId="{DA9A4573-08AE-41AC-AC95-C885EF64047E}" destId="{8806CF7D-C66B-4AC5-8EDE-77BD9E6AA9A8}" srcOrd="0" destOrd="0" presId="urn:microsoft.com/office/officeart/2005/8/layout/cycle7"/>
    <dgm:cxn modelId="{7CEF280F-2643-4EC4-9A78-FB42D15F6A33}" type="presOf" srcId="{E0AECE3B-C40C-4083-B04D-A97C1D7EB021}" destId="{A4BE819E-0B54-487A-BE78-FFA7D63F28FD}" srcOrd="0" destOrd="0" presId="urn:microsoft.com/office/officeart/2005/8/layout/cycle7"/>
    <dgm:cxn modelId="{664FAC54-F7E8-4A3B-80DC-6157883CBB12}" type="presOf" srcId="{DA9A4573-08AE-41AC-AC95-C885EF64047E}" destId="{19754EAE-D31C-4DBB-ABBB-F6F6431B264B}" srcOrd="1" destOrd="0" presId="urn:microsoft.com/office/officeart/2005/8/layout/cycle7"/>
    <dgm:cxn modelId="{C88F1EDD-5773-4E21-ADBD-45D20AEB17AE}" type="presOf" srcId="{23E3D9F6-319F-4F03-8D22-AF8E86B2FF46}" destId="{3E4D562B-D36A-4433-A04F-EB0EF3EA1A25}" srcOrd="0" destOrd="0" presId="urn:microsoft.com/office/officeart/2005/8/layout/cycle7"/>
    <dgm:cxn modelId="{D43101FE-FB18-4776-B511-FB8AE289FB4C}" srcId="{C9DA9299-02EC-4DBC-85DD-94A2C45369FF}" destId="{23E3D9F6-319F-4F03-8D22-AF8E86B2FF46}" srcOrd="1" destOrd="0" parTransId="{470AC8D0-DFEA-4169-B8FA-05A8B17B76A1}" sibTransId="{51CC0A1E-C9FA-4F29-B0A8-ED0F00E93EBE}"/>
    <dgm:cxn modelId="{33B81A96-FDBB-41DF-A2D0-933FEBE21807}" type="presOf" srcId="{5B21E233-8B7D-4F0A-9E57-44716646338F}" destId="{2A912099-7D13-4A04-85AF-52C6D456EF54}" srcOrd="1" destOrd="0" presId="urn:microsoft.com/office/officeart/2005/8/layout/cycle7"/>
    <dgm:cxn modelId="{4095D375-661A-453E-BCC6-14C0AA321AC2}" type="presOf" srcId="{82420E16-2EA4-406D-B4F7-C055BD02447D}" destId="{7AF09FC8-0453-4277-B74F-BFCDEFD47507}" srcOrd="1" destOrd="0" presId="urn:microsoft.com/office/officeart/2005/8/layout/cycle7"/>
    <dgm:cxn modelId="{C29638B8-334A-47DB-AB65-51040A2BC623}" srcId="{C9DA9299-02EC-4DBC-85DD-94A2C45369FF}" destId="{6EBBE617-19AB-48F6-8021-475A176C9F0E}" srcOrd="3" destOrd="0" parTransId="{83F979B2-FA33-41BD-899B-634C75572F66}" sibTransId="{DA9A4573-08AE-41AC-AC95-C885EF64047E}"/>
    <dgm:cxn modelId="{DEB8CBA1-2BA3-44E6-AF2F-00017D655975}" type="presOf" srcId="{51CC0A1E-C9FA-4F29-B0A8-ED0F00E93EBE}" destId="{EC5E202E-3E03-4DCE-B7A9-A0DA87D4376C}" srcOrd="1" destOrd="0" presId="urn:microsoft.com/office/officeart/2005/8/layout/cycle7"/>
    <dgm:cxn modelId="{5907DCDD-5977-4B8B-AE57-602EF55C14EF}" type="presOf" srcId="{51CC0A1E-C9FA-4F29-B0A8-ED0F00E93EBE}" destId="{CBE290E7-044A-4CE6-B5D0-D46100157076}" srcOrd="0" destOrd="0" presId="urn:microsoft.com/office/officeart/2005/8/layout/cycle7"/>
    <dgm:cxn modelId="{99CCCBAA-846E-4930-ACAC-93FA1C7FE63E}" srcId="{C9DA9299-02EC-4DBC-85DD-94A2C45369FF}" destId="{03628273-6E2F-4D67-A992-749ABD4DF75E}" srcOrd="2" destOrd="0" parTransId="{1CF84242-EAA9-400D-A23F-8BE38041B277}" sibTransId="{5B21E233-8B7D-4F0A-9E57-44716646338F}"/>
    <dgm:cxn modelId="{2037F155-EB69-43E4-8826-88AC0ECECBEB}" type="presParOf" srcId="{7272C35E-BDA2-4DF5-9BAF-9AA25BD4B27B}" destId="{A4BE819E-0B54-487A-BE78-FFA7D63F28FD}" srcOrd="0" destOrd="0" presId="urn:microsoft.com/office/officeart/2005/8/layout/cycle7"/>
    <dgm:cxn modelId="{16F91B7D-4B25-4F4C-9167-69B9B45A31DE}" type="presParOf" srcId="{7272C35E-BDA2-4DF5-9BAF-9AA25BD4B27B}" destId="{D4949862-DC7E-4EFC-B729-07F46FE9E506}" srcOrd="1" destOrd="0" presId="urn:microsoft.com/office/officeart/2005/8/layout/cycle7"/>
    <dgm:cxn modelId="{1BB85BB7-053D-4BA9-B40B-B18DB2EF306E}" type="presParOf" srcId="{D4949862-DC7E-4EFC-B729-07F46FE9E506}" destId="{7AF09FC8-0453-4277-B74F-BFCDEFD47507}" srcOrd="0" destOrd="0" presId="urn:microsoft.com/office/officeart/2005/8/layout/cycle7"/>
    <dgm:cxn modelId="{6A5515B8-0EEE-439C-8B8B-CD604A802515}" type="presParOf" srcId="{7272C35E-BDA2-4DF5-9BAF-9AA25BD4B27B}" destId="{3E4D562B-D36A-4433-A04F-EB0EF3EA1A25}" srcOrd="2" destOrd="0" presId="urn:microsoft.com/office/officeart/2005/8/layout/cycle7"/>
    <dgm:cxn modelId="{7234141D-CB2E-4BDB-A1F2-66F76C065F47}" type="presParOf" srcId="{7272C35E-BDA2-4DF5-9BAF-9AA25BD4B27B}" destId="{CBE290E7-044A-4CE6-B5D0-D46100157076}" srcOrd="3" destOrd="0" presId="urn:microsoft.com/office/officeart/2005/8/layout/cycle7"/>
    <dgm:cxn modelId="{CFBD088E-B4BC-4E5B-A9AB-FD43499E5B2E}" type="presParOf" srcId="{CBE290E7-044A-4CE6-B5D0-D46100157076}" destId="{EC5E202E-3E03-4DCE-B7A9-A0DA87D4376C}" srcOrd="0" destOrd="0" presId="urn:microsoft.com/office/officeart/2005/8/layout/cycle7"/>
    <dgm:cxn modelId="{AB37DEAE-E607-4C55-9C0B-FDCCCB703E4A}" type="presParOf" srcId="{7272C35E-BDA2-4DF5-9BAF-9AA25BD4B27B}" destId="{6F2C8210-9B35-4E04-9E34-2F2E6E122BE2}" srcOrd="4" destOrd="0" presId="urn:microsoft.com/office/officeart/2005/8/layout/cycle7"/>
    <dgm:cxn modelId="{2BD5C0FA-6A30-4147-8CB9-C7E558E6DB24}" type="presParOf" srcId="{7272C35E-BDA2-4DF5-9BAF-9AA25BD4B27B}" destId="{B189D164-8BE3-4AC6-8C34-B02794C96DD9}" srcOrd="5" destOrd="0" presId="urn:microsoft.com/office/officeart/2005/8/layout/cycle7"/>
    <dgm:cxn modelId="{F4B75BDD-4F57-40A0-8B02-3506ADD048A6}" type="presParOf" srcId="{B189D164-8BE3-4AC6-8C34-B02794C96DD9}" destId="{2A912099-7D13-4A04-85AF-52C6D456EF54}" srcOrd="0" destOrd="0" presId="urn:microsoft.com/office/officeart/2005/8/layout/cycle7"/>
    <dgm:cxn modelId="{9927ED23-4152-4407-8E07-DD3BA2522023}" type="presParOf" srcId="{7272C35E-BDA2-4DF5-9BAF-9AA25BD4B27B}" destId="{CAEBD94A-89AA-48E1-8132-DD2B725D2594}" srcOrd="6" destOrd="0" presId="urn:microsoft.com/office/officeart/2005/8/layout/cycle7"/>
    <dgm:cxn modelId="{996CD775-1264-4E69-9CB6-45CAA54B25A4}" type="presParOf" srcId="{7272C35E-BDA2-4DF5-9BAF-9AA25BD4B27B}" destId="{8806CF7D-C66B-4AC5-8EDE-77BD9E6AA9A8}" srcOrd="7" destOrd="0" presId="urn:microsoft.com/office/officeart/2005/8/layout/cycle7"/>
    <dgm:cxn modelId="{7D053F16-EAE0-425A-A72A-141E1A7FEE2C}" type="presParOf" srcId="{8806CF7D-C66B-4AC5-8EDE-77BD9E6AA9A8}" destId="{19754EAE-D31C-4DBB-ABBB-F6F6431B264B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4BE819E-0B54-487A-BE78-FFA7D63F28FD}">
      <dsp:nvSpPr>
        <dsp:cNvPr id="0" name=""/>
        <dsp:cNvSpPr/>
      </dsp:nvSpPr>
      <dsp:spPr>
        <a:xfrm>
          <a:off x="2617613" y="3148"/>
          <a:ext cx="2205261" cy="11026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kern="1200" dirty="0" smtClean="0"/>
            <a:t>5 canevas</a:t>
          </a:r>
          <a:endParaRPr lang="fr-FR" sz="2600" kern="1200" dirty="0"/>
        </a:p>
      </dsp:txBody>
      <dsp:txXfrm>
        <a:off x="2617613" y="3148"/>
        <a:ext cx="2205261" cy="1102630"/>
      </dsp:txXfrm>
    </dsp:sp>
    <dsp:sp modelId="{D4949862-DC7E-4EFC-B729-07F46FE9E506}">
      <dsp:nvSpPr>
        <dsp:cNvPr id="0" name=""/>
        <dsp:cNvSpPr/>
      </dsp:nvSpPr>
      <dsp:spPr>
        <a:xfrm rot="2700000">
          <a:off x="4204882" y="1420363"/>
          <a:ext cx="1148442" cy="385920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kern="1200" dirty="0"/>
        </a:p>
      </dsp:txBody>
      <dsp:txXfrm rot="2700000">
        <a:off x="4204882" y="1420363"/>
        <a:ext cx="1148442" cy="385920"/>
      </dsp:txXfrm>
    </dsp:sp>
    <dsp:sp modelId="{3E4D562B-D36A-4433-A04F-EB0EF3EA1A25}">
      <dsp:nvSpPr>
        <dsp:cNvPr id="0" name=""/>
        <dsp:cNvSpPr/>
      </dsp:nvSpPr>
      <dsp:spPr>
        <a:xfrm>
          <a:off x="4735333" y="2120868"/>
          <a:ext cx="2205261" cy="11026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kern="1200" dirty="0" smtClean="0"/>
            <a:t>Outils</a:t>
          </a:r>
          <a:endParaRPr lang="fr-FR" sz="2600" kern="1200" dirty="0"/>
        </a:p>
      </dsp:txBody>
      <dsp:txXfrm>
        <a:off x="4735333" y="2120868"/>
        <a:ext cx="2205261" cy="1102630"/>
      </dsp:txXfrm>
    </dsp:sp>
    <dsp:sp modelId="{CBE290E7-044A-4CE6-B5D0-D46100157076}">
      <dsp:nvSpPr>
        <dsp:cNvPr id="0" name=""/>
        <dsp:cNvSpPr/>
      </dsp:nvSpPr>
      <dsp:spPr>
        <a:xfrm rot="8100000">
          <a:off x="4204882" y="3538083"/>
          <a:ext cx="1148442" cy="385920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kern="1200" dirty="0"/>
        </a:p>
      </dsp:txBody>
      <dsp:txXfrm rot="8100000">
        <a:off x="4204882" y="3538083"/>
        <a:ext cx="1148442" cy="385920"/>
      </dsp:txXfrm>
    </dsp:sp>
    <dsp:sp modelId="{6F2C8210-9B35-4E04-9E34-2F2E6E122BE2}">
      <dsp:nvSpPr>
        <dsp:cNvPr id="0" name=""/>
        <dsp:cNvSpPr/>
      </dsp:nvSpPr>
      <dsp:spPr>
        <a:xfrm>
          <a:off x="2617613" y="4238589"/>
          <a:ext cx="2205261" cy="11026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kern="1200" dirty="0" smtClean="0"/>
            <a:t>Fils rouges</a:t>
          </a:r>
          <a:endParaRPr lang="fr-FR" sz="2600" kern="1200" dirty="0"/>
        </a:p>
      </dsp:txBody>
      <dsp:txXfrm>
        <a:off x="2617613" y="4238589"/>
        <a:ext cx="2205261" cy="1102630"/>
      </dsp:txXfrm>
    </dsp:sp>
    <dsp:sp modelId="{B189D164-8BE3-4AC6-8C34-B02794C96DD9}">
      <dsp:nvSpPr>
        <dsp:cNvPr id="0" name=""/>
        <dsp:cNvSpPr/>
      </dsp:nvSpPr>
      <dsp:spPr>
        <a:xfrm rot="13500000">
          <a:off x="2087162" y="3538083"/>
          <a:ext cx="1148442" cy="385920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kern="1200" dirty="0"/>
        </a:p>
      </dsp:txBody>
      <dsp:txXfrm rot="13500000">
        <a:off x="2087162" y="3538083"/>
        <a:ext cx="1148442" cy="385920"/>
      </dsp:txXfrm>
    </dsp:sp>
    <dsp:sp modelId="{CAEBD94A-89AA-48E1-8132-DD2B725D2594}">
      <dsp:nvSpPr>
        <dsp:cNvPr id="0" name=""/>
        <dsp:cNvSpPr/>
      </dsp:nvSpPr>
      <dsp:spPr>
        <a:xfrm>
          <a:off x="499892" y="2120868"/>
          <a:ext cx="2205261" cy="11026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kern="1200" dirty="0" smtClean="0"/>
            <a:t>Référentiel de compétences</a:t>
          </a:r>
          <a:endParaRPr lang="fr-FR" sz="2600" kern="1200" dirty="0"/>
        </a:p>
      </dsp:txBody>
      <dsp:txXfrm>
        <a:off x="499892" y="2120868"/>
        <a:ext cx="2205261" cy="1102630"/>
      </dsp:txXfrm>
    </dsp:sp>
    <dsp:sp modelId="{8806CF7D-C66B-4AC5-8EDE-77BD9E6AA9A8}">
      <dsp:nvSpPr>
        <dsp:cNvPr id="0" name=""/>
        <dsp:cNvSpPr/>
      </dsp:nvSpPr>
      <dsp:spPr>
        <a:xfrm rot="18900000">
          <a:off x="2087162" y="1420363"/>
          <a:ext cx="1148442" cy="385920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kern="1200" dirty="0"/>
        </a:p>
      </dsp:txBody>
      <dsp:txXfrm rot="18900000">
        <a:off x="2087162" y="1420363"/>
        <a:ext cx="1148442" cy="3859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5659" cy="496411"/>
          </a:xfrm>
          <a:prstGeom prst="rect">
            <a:avLst/>
          </a:prstGeom>
        </p:spPr>
        <p:txBody>
          <a:bodyPr vert="horz" lIns="91416" tIns="45709" rIns="91416" bIns="45709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6" y="2"/>
            <a:ext cx="2945659" cy="496411"/>
          </a:xfrm>
          <a:prstGeom prst="rect">
            <a:avLst/>
          </a:prstGeom>
        </p:spPr>
        <p:txBody>
          <a:bodyPr vert="horz" lIns="91416" tIns="45709" rIns="91416" bIns="45709" rtlCol="0"/>
          <a:lstStyle>
            <a:lvl1pPr algn="r">
              <a:defRPr sz="1200"/>
            </a:lvl1pPr>
          </a:lstStyle>
          <a:p>
            <a:fld id="{D8CB2316-4C78-4F8A-9BC8-14039DD15C8A}" type="datetimeFigureOut">
              <a:rPr lang="fr-FR" smtClean="0"/>
              <a:pPr/>
              <a:t>18/01/2016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3" y="9430093"/>
            <a:ext cx="2945659" cy="496411"/>
          </a:xfrm>
          <a:prstGeom prst="rect">
            <a:avLst/>
          </a:prstGeom>
        </p:spPr>
        <p:txBody>
          <a:bodyPr vert="horz" lIns="91416" tIns="45709" rIns="91416" bIns="45709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6" y="9430093"/>
            <a:ext cx="2945659" cy="496411"/>
          </a:xfrm>
          <a:prstGeom prst="rect">
            <a:avLst/>
          </a:prstGeom>
        </p:spPr>
        <p:txBody>
          <a:bodyPr vert="horz" lIns="91416" tIns="45709" rIns="91416" bIns="45709" rtlCol="0" anchor="b"/>
          <a:lstStyle>
            <a:lvl1pPr algn="r">
              <a:defRPr sz="1200"/>
            </a:lvl1pPr>
          </a:lstStyle>
          <a:p>
            <a:fld id="{5CBD7519-2F29-48C1-AB28-D917CF0D417E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xmlns="" val="4223385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5659" cy="496411"/>
          </a:xfrm>
          <a:prstGeom prst="rect">
            <a:avLst/>
          </a:prstGeom>
        </p:spPr>
        <p:txBody>
          <a:bodyPr vert="horz" lIns="91416" tIns="45709" rIns="91416" bIns="4570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6" y="2"/>
            <a:ext cx="2945659" cy="496411"/>
          </a:xfrm>
          <a:prstGeom prst="rect">
            <a:avLst/>
          </a:prstGeom>
        </p:spPr>
        <p:txBody>
          <a:bodyPr vert="horz" lIns="91416" tIns="45709" rIns="91416" bIns="4570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94537A6-1E5E-45B3-9699-0FE6BAC1A330}" type="datetimeFigureOut">
              <a:rPr lang="fr-FR"/>
              <a:pPr>
                <a:defRPr/>
              </a:pPr>
              <a:t>18/01/2016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6" tIns="45709" rIns="91416" bIns="45709" rtlCol="0" anchor="ctr"/>
          <a:lstStyle/>
          <a:p>
            <a:pPr lvl="0"/>
            <a:endParaRPr lang="fr-CH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16" tIns="45709" rIns="91416" bIns="45709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CH" noProof="0" smtClean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3" y="9430093"/>
            <a:ext cx="2945659" cy="496411"/>
          </a:xfrm>
          <a:prstGeom prst="rect">
            <a:avLst/>
          </a:prstGeom>
        </p:spPr>
        <p:txBody>
          <a:bodyPr vert="horz" lIns="91416" tIns="45709" rIns="91416" bIns="4570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6" y="9430093"/>
            <a:ext cx="2945659" cy="496411"/>
          </a:xfrm>
          <a:prstGeom prst="rect">
            <a:avLst/>
          </a:prstGeom>
        </p:spPr>
        <p:txBody>
          <a:bodyPr vert="horz" lIns="91416" tIns="45709" rIns="91416" bIns="4570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6D9A698-FDFB-4A67-9FBE-9DCFCBE290D7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xmlns="" val="5721021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0AA90A-F4E6-45F2-8609-0540249AB4F8}" type="slidenum">
              <a:rPr lang="fr-CH" smtClean="0"/>
              <a:pPr>
                <a:defRPr/>
              </a:pPr>
              <a:t>15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xmlns="" val="41981554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9A698-FDFB-4A67-9FBE-9DCFCBE290D7}" type="slidenum">
              <a:rPr lang="fr-CH" smtClean="0"/>
              <a:pPr>
                <a:defRPr/>
              </a:pPr>
              <a:t>38</a:t>
            </a:fld>
            <a:endParaRPr lang="fr-CH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9A698-FDFB-4A67-9FBE-9DCFCBE290D7}" type="slidenum">
              <a:rPr lang="fr-CH" smtClean="0"/>
              <a:pPr>
                <a:defRPr/>
              </a:pPr>
              <a:t>39</a:t>
            </a:fld>
            <a:endParaRPr lang="fr-C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0AA90A-F4E6-45F2-8609-0540249AB4F8}" type="slidenum">
              <a:rPr lang="fr-CH" smtClean="0"/>
              <a:pPr>
                <a:defRPr/>
              </a:pPr>
              <a:t>16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xmlns="" val="4198155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0AA90A-F4E6-45F2-8609-0540249AB4F8}" type="slidenum">
              <a:rPr lang="fr-CH" smtClean="0"/>
              <a:pPr>
                <a:defRPr/>
              </a:pPr>
              <a:t>17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xmlns="" val="4198155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0AA90A-F4E6-45F2-8609-0540249AB4F8}" type="slidenum">
              <a:rPr lang="fr-CH" smtClean="0"/>
              <a:pPr>
                <a:defRPr/>
              </a:pPr>
              <a:t>18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xmlns="" val="4198155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0AA90A-F4E6-45F2-8609-0540249AB4F8}" type="slidenum">
              <a:rPr lang="fr-CH" smtClean="0"/>
              <a:pPr>
                <a:defRPr/>
              </a:pPr>
              <a:t>19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xmlns="" val="4198155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0AA90A-F4E6-45F2-8609-0540249AB4F8}" type="slidenum">
              <a:rPr lang="fr-CH" smtClean="0"/>
              <a:pPr>
                <a:defRPr/>
              </a:pPr>
              <a:t>20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xmlns="" val="4198155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0AA90A-F4E6-45F2-8609-0540249AB4F8}" type="slidenum">
              <a:rPr lang="fr-CH" smtClean="0"/>
              <a:pPr>
                <a:defRPr/>
              </a:pPr>
              <a:t>21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xmlns="" val="41981554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0AA90A-F4E6-45F2-8609-0540249AB4F8}" type="slidenum">
              <a:rPr lang="fr-CH" smtClean="0"/>
              <a:pPr>
                <a:defRPr/>
              </a:pPr>
              <a:t>22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xmlns="" val="41981554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9A698-FDFB-4A67-9FBE-9DCFCBE290D7}" type="slidenum">
              <a:rPr lang="fr-CH" smtClean="0"/>
              <a:pPr>
                <a:defRPr/>
              </a:pPr>
              <a:t>37</a:t>
            </a:fld>
            <a:endParaRPr lang="fr-C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 b="1" cap="none" spc="0">
                <a:ln w="1905"/>
                <a:solidFill>
                  <a:srgbClr val="82C83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CH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905"/>
                <a:solidFill>
                  <a:srgbClr val="82C83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CH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A69331-CB3C-4DC4-A5E4-AF60C8D7BEAD}" type="datetimeFigureOut">
              <a:rPr lang="fr-FR" smtClean="0"/>
              <a:pPr>
                <a:defRPr/>
              </a:pPr>
              <a:t>18/01/2016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7C0262-3874-40F3-A035-B0ACF92F7112}" type="slidenum">
              <a:rPr lang="fr-CH" smtClean="0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E744C1-1B9D-412F-811E-F313AE8E5632}" type="datetimeFigureOut">
              <a:rPr lang="fr-FR" smtClean="0"/>
              <a:pPr>
                <a:defRPr/>
              </a:pPr>
              <a:t>18/01/2016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E87B22-4A0F-47E3-A784-D445EE5EDA85}" type="slidenum">
              <a:rPr lang="fr-CH" smtClean="0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D460AA-DC29-4488-86B0-FC4573019629}" type="datetimeFigureOut">
              <a:rPr lang="fr-FR" smtClean="0"/>
              <a:pPr>
                <a:defRPr/>
              </a:pPr>
              <a:t>18/01/2016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7F008E-F86C-4434-8242-6A9E6631D342}" type="slidenum">
              <a:rPr lang="fr-CH" smtClean="0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0E874A-11A7-4DBA-89E1-E3B7A6473EA1}" type="datetimeFigureOut">
              <a:rPr lang="fr-FR" smtClean="0"/>
              <a:pPr>
                <a:defRPr/>
              </a:pPr>
              <a:t>18/01/2016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D062C5-4008-43C6-AC95-DB5211A52064}" type="slidenum">
              <a:rPr lang="fr-CH" smtClean="0"/>
              <a:pPr>
                <a:defRPr/>
              </a:pPr>
              <a:t>‹N°›</a:t>
            </a:fld>
            <a:endParaRPr lang="fr-CH"/>
          </a:p>
        </p:txBody>
      </p:sp>
      <p:pic>
        <p:nvPicPr>
          <p:cNvPr id="3074" name="Picture 2" descr="C:\Users\Admin\Pictures\Bibliothèque multimédia Microsoft\mains_levees_web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14414" y="1571612"/>
            <a:ext cx="6699240" cy="45010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>
            <a:lvl1pPr>
              <a:defRPr sz="3200" b="1" cap="none" spc="0">
                <a:ln w="1905"/>
                <a:solidFill>
                  <a:srgbClr val="82C83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H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8C688F-F83E-4E20-8FDD-A3CF76FD6D70}" type="datetimeFigureOut">
              <a:rPr lang="fr-FR" smtClean="0"/>
              <a:pPr>
                <a:defRPr/>
              </a:pPr>
              <a:t>18/01/2016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FCC3F5-E163-4C8B-ABCC-9F59F0C163A6}" type="slidenum">
              <a:rPr lang="fr-CH" smtClean="0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ED9867-F008-4A72-9839-11AB72435B87}" type="datetimeFigureOut">
              <a:rPr lang="fr-FR" smtClean="0"/>
              <a:pPr>
                <a:defRPr/>
              </a:pPr>
              <a:t>18/01/2016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01D6B7-AD36-4EBF-A30B-D32F27AD2DAD}" type="slidenum">
              <a:rPr lang="fr-CH" smtClean="0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AF022C-F4E1-4907-9F50-574E826BD2BA}" type="datetimeFigureOut">
              <a:rPr lang="fr-FR" smtClean="0"/>
              <a:pPr>
                <a:defRPr/>
              </a:pPr>
              <a:t>18/01/2016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3CD1B5-D295-4AFE-B653-AA23C94FE5A7}" type="slidenum">
              <a:rPr lang="fr-CH" smtClean="0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EA266E-B6E9-4C0B-BE5B-2CC87629A134}" type="datetimeFigureOut">
              <a:rPr lang="fr-FR" smtClean="0"/>
              <a:pPr>
                <a:defRPr/>
              </a:pPr>
              <a:t>18/01/2016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B45069-1C0A-478D-81B2-15BF7F7F4915}" type="slidenum">
              <a:rPr lang="fr-CH" smtClean="0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7A79DB-2332-43D5-9A5E-3C11F945D151}" type="datetimeFigureOut">
              <a:rPr lang="fr-FR" smtClean="0"/>
              <a:pPr>
                <a:defRPr/>
              </a:pPr>
              <a:t>18/01/2016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2217CC-750B-43B6-BD69-9F5476510908}" type="slidenum">
              <a:rPr lang="fr-CH" smtClean="0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9FC5C9-5D4C-4D44-970F-79B9F06E4525}" type="datetimeFigureOut">
              <a:rPr lang="fr-FR" smtClean="0"/>
              <a:pPr>
                <a:defRPr/>
              </a:pPr>
              <a:t>18/01/2016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8184DA-DF66-464D-BBCD-5DF0FBDC6AD7}" type="slidenum">
              <a:rPr lang="fr-CH" smtClean="0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0F5F43-364A-433A-A4FB-E1C5BE0342DE}" type="datetimeFigureOut">
              <a:rPr lang="fr-FR" smtClean="0"/>
              <a:pPr>
                <a:defRPr/>
              </a:pPr>
              <a:t>18/01/2016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B0F0-9091-42AD-9D0C-C2073C4161C1}" type="slidenum">
              <a:rPr lang="fr-CH" smtClean="0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3B3AD6-7D7D-4F90-9121-A46A5E69A435}" type="datetimeFigureOut">
              <a:rPr lang="fr-FR" smtClean="0"/>
              <a:pPr>
                <a:defRPr/>
              </a:pPr>
              <a:t>18/01/2016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035745-F36A-416D-936F-00985C45AE0B}" type="slidenum">
              <a:rPr lang="fr-CH" smtClean="0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H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20E874A-11A7-4DBA-89E1-E3B7A6473EA1}" type="datetimeFigureOut">
              <a:rPr lang="fr-FR" smtClean="0"/>
              <a:pPr>
                <a:defRPr/>
              </a:pPr>
              <a:t>18/01/2016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ED062C5-4008-43C6-AC95-DB5211A52064}" type="slidenum">
              <a:rPr lang="fr-CH" smtClean="0"/>
              <a:pPr>
                <a:defRPr/>
              </a:pPr>
              <a:t>‹N°›</a:t>
            </a:fld>
            <a:endParaRPr lang="fr-CH"/>
          </a:p>
        </p:txBody>
      </p:sp>
      <p:pic>
        <p:nvPicPr>
          <p:cNvPr id="7" name="Picture 2" descr="C:\G\Google Drive\SBM Suisse\SBM Logo.png"/>
          <p:cNvPicPr>
            <a:picLocks noChangeAspect="1" noChangeArrowheads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7504" y="6453336"/>
            <a:ext cx="809468" cy="42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7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lang="fr-FR" sz="3200" b="1" kern="1200" cap="none" spc="0" dirty="0" smtClean="0">
          <a:ln w="1905"/>
          <a:solidFill>
            <a:srgbClr val="82C836"/>
          </a:soli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microsoft.com/office/2007/relationships/hdphoto" Target="../media/hdphoto1.wdp"/><Relationship Id="rId12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microsoft.com/office/2007/relationships/hdphoto" Target="../media/hdphoto1.wdp"/><Relationship Id="rId12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microsoft.com/office/2007/relationships/hdphoto" Target="../media/hdphoto1.wdp"/><Relationship Id="rId12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microsoft.com/office/2007/relationships/hdphoto" Target="../media/hdphoto1.wdp"/><Relationship Id="rId12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microsoft.com/office/2007/relationships/hdphoto" Target="../media/hdphoto1.wdp"/><Relationship Id="rId12" Type="http://schemas.microsoft.com/office/2007/relationships/hdphoto" Target="../media/hdphoto2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microsoft.com/office/2007/relationships/hdphoto" Target="../media/hdphoto1.wdp"/><Relationship Id="rId12" Type="http://schemas.microsoft.com/office/2007/relationships/hdphoto" Target="../media/hdphoto2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microsoft.com/office/2007/relationships/hdphoto" Target="../media/hdphoto1.wdp"/><Relationship Id="rId12" Type="http://schemas.microsoft.com/office/2007/relationships/hdphoto" Target="../media/hdphoto2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microsoft.com/office/2007/relationships/hdphoto" Target="../media/hdphoto1.wdp"/><Relationship Id="rId12" Type="http://schemas.microsoft.com/office/2007/relationships/hdphoto" Target="../media/hdphoto2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7.png"/><Relationship Id="rId5" Type="http://schemas.microsoft.com/office/2007/relationships/hdphoto" Target="../media/hdphoto3.wdp"/><Relationship Id="rId10" Type="http://schemas.microsoft.com/office/2007/relationships/hdphoto" Target="../media/hdphoto4.wdp"/><Relationship Id="rId4" Type="http://schemas.openxmlformats.org/officeDocument/2006/relationships/image" Target="../media/image32.png"/><Relationship Id="rId9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7.png"/><Relationship Id="rId5" Type="http://schemas.microsoft.com/office/2007/relationships/hdphoto" Target="../media/hdphoto3.wdp"/><Relationship Id="rId10" Type="http://schemas.microsoft.com/office/2007/relationships/hdphoto" Target="../media/hdphoto4.wdp"/><Relationship Id="rId4" Type="http://schemas.openxmlformats.org/officeDocument/2006/relationships/image" Target="../media/image32.png"/><Relationship Id="rId9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7.png"/><Relationship Id="rId5" Type="http://schemas.microsoft.com/office/2007/relationships/hdphoto" Target="../media/hdphoto3.wdp"/><Relationship Id="rId10" Type="http://schemas.microsoft.com/office/2007/relationships/hdphoto" Target="../media/hdphoto4.wdp"/><Relationship Id="rId4" Type="http://schemas.openxmlformats.org/officeDocument/2006/relationships/image" Target="../media/image32.png"/><Relationship Id="rId9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ocialbusinessmodels.ch/fr/content/canevas-de-creation-de-projets" TargetMode="External"/><Relationship Id="rId3" Type="http://schemas.openxmlformats.org/officeDocument/2006/relationships/hyperlink" Target="http://www.socialbusinessmodels.ch/fr/content/canevas-1er-niveau-0" TargetMode="External"/><Relationship Id="rId7" Type="http://schemas.openxmlformats.org/officeDocument/2006/relationships/hyperlink" Target="http://www.socialbusinessmodels.ch/fr/content/canevas-de-la-rse" TargetMode="External"/><Relationship Id="rId2" Type="http://schemas.openxmlformats.org/officeDocument/2006/relationships/hyperlink" Target="http://www.socialbusinessmodels.ch/fr/content/canevas-des-valeur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ocialbusinessmodels.ch/fr/content/canevas-de-la-strat%C3%A9gie" TargetMode="External"/><Relationship Id="rId5" Type="http://schemas.openxmlformats.org/officeDocument/2006/relationships/hyperlink" Target="http://www.socialbusinessmodels.ch/fr/content/identification-de-la-gouvernance-0" TargetMode="External"/><Relationship Id="rId4" Type="http://schemas.openxmlformats.org/officeDocument/2006/relationships/hyperlink" Target="http://www.socialbusinessmodels.ch/fr/content/canevas-2%C3%A8me-niveau-0" TargetMode="External"/><Relationship Id="rId9" Type="http://schemas.openxmlformats.org/officeDocument/2006/relationships/image" Target="../media/image49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ocialbusinessmodels.ch/fr/content/boussole-dinnovation-soci%C3%A9tale" TargetMode="External"/><Relationship Id="rId3" Type="http://schemas.openxmlformats.org/officeDocument/2006/relationships/hyperlink" Target="http://www.socialbusinessmodels.ch/fr/content/r%C3%A9f%C3%A9rentiel-de-comp%C3%A9tences-entrepreneuriales-2%C3%A8me-compilation" TargetMode="External"/><Relationship Id="rId7" Type="http://schemas.openxmlformats.org/officeDocument/2006/relationships/hyperlink" Target="http://www.socialbusinessmodels.ch/fr/content/quel-est-votre-%C3%A9quilibre-de-pr%C3%A9f%C3%A9rences-au-travail" TargetMode="Externa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ocialbusinessmodels.ch/fr/content/quel-est-votre-profil-d%E2%80%99entrepreneur-social" TargetMode="External"/><Relationship Id="rId5" Type="http://schemas.openxmlformats.org/officeDocument/2006/relationships/hyperlink" Target="http://www.socialbusinessmodels.ch/fr/content/les-m%C3%A9tiers-de-lentrepreneur-se-social-e" TargetMode="External"/><Relationship Id="rId4" Type="http://schemas.openxmlformats.org/officeDocument/2006/relationships/hyperlink" Target="http://www.socialbusinessmodels.ch/fr/content/comp%C3%A9tences-et-qualit%C3%A9s-entrepreneuriales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cialbusinessmodels.ch/fr/content/valeurs-et-conscience-organisationnelle" TargetMode="External"/><Relationship Id="rId2" Type="http://schemas.openxmlformats.org/officeDocument/2006/relationships/hyperlink" Target="http://www.socialbusinessmodels.ch/fr/content/valeurs-organisationnelles-aide-au-choi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hyperlink" Target="http://www.socialbusinessmodels.ch/fr/content/fond-commun-devidence" TargetMode="Externa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ocialbusinessmodels.ch/fr/content/client%C3%A8les-et-besoins" TargetMode="External"/><Relationship Id="rId3" Type="http://schemas.openxmlformats.org/officeDocument/2006/relationships/hyperlink" Target="http://www.socialbusinessmodels.ch/fr/content/analyse-du-contexte-pestel" TargetMode="External"/><Relationship Id="rId7" Type="http://schemas.openxmlformats.org/officeDocument/2006/relationships/hyperlink" Target="http://www.socialbusinessmodels.ch/fr/content/analyse-d%C3%A9taill%C3%A9e-de-la-client%C3%A8le" TargetMode="External"/><Relationship Id="rId2" Type="http://schemas.openxmlformats.org/officeDocument/2006/relationships/hyperlink" Target="http://www.socialbusinessmodels.ch/fr/content/analyse-de-contexte-image-rich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ocialbusinessmodels.ch/fr/content/cadre-logique" TargetMode="External"/><Relationship Id="rId11" Type="http://schemas.openxmlformats.org/officeDocument/2006/relationships/image" Target="../media/image52.png"/><Relationship Id="rId5" Type="http://schemas.openxmlformats.org/officeDocument/2006/relationships/hyperlink" Target="http://www.socialbusinessmodels.ch/fr/content/arbre-des-objectifs" TargetMode="External"/><Relationship Id="rId10" Type="http://schemas.openxmlformats.org/officeDocument/2006/relationships/hyperlink" Target="http://www.socialbusinessmodels.ch/fr/content/enonc%C3%A9-de-la-mission" TargetMode="External"/><Relationship Id="rId4" Type="http://schemas.openxmlformats.org/officeDocument/2006/relationships/hyperlink" Target="http://www.socialbusinessmodels.ch/fr/content/arbre-de-probl%C3%A8mes" TargetMode="External"/><Relationship Id="rId9" Type="http://schemas.openxmlformats.org/officeDocument/2006/relationships/hyperlink" Target="http://www.socialbusinessmodels.ch/fr/content/client%C3%A8les-besoins-et-prestation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ocialbusinessmodels.ch/fr/content/aide-au-choix-des-couleurs-1" TargetMode="External"/><Relationship Id="rId3" Type="http://schemas.openxmlformats.org/officeDocument/2006/relationships/hyperlink" Target="http://www.socialbusinessmodels.ch/fr/content/validation-des-hypoth%C3%A8ses-du-canevas-%E2%80%93-partie-1" TargetMode="External"/><Relationship Id="rId7" Type="http://schemas.openxmlformats.org/officeDocument/2006/relationships/hyperlink" Target="http://www.socialbusinessmodels.ch/fr/content/analyse-de-la-concurrence" TargetMode="External"/><Relationship Id="rId2" Type="http://schemas.openxmlformats.org/officeDocument/2006/relationships/hyperlink" Target="http://www.socialbusinessmodels.ch/fr/content/tableaux-de-gestion-de-l%E2%80%99informat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ocialbusinessmodels.ch/fr/content/march%C3%A9-et-niches" TargetMode="External"/><Relationship Id="rId11" Type="http://schemas.openxmlformats.org/officeDocument/2006/relationships/image" Target="../media/image53.png"/><Relationship Id="rId5" Type="http://schemas.openxmlformats.org/officeDocument/2006/relationships/hyperlink" Target="http://www.socialbusinessmodels.ch/fr/content/pitch-de-sondage-quelques-astuces" TargetMode="External"/><Relationship Id="rId10" Type="http://schemas.openxmlformats.org/officeDocument/2006/relationships/hyperlink" Target="http://www.socialbusinessmodels.ch/fr/content/de-lorganisation-aux-activit%C3%A9s" TargetMode="External"/><Relationship Id="rId4" Type="http://schemas.openxmlformats.org/officeDocument/2006/relationships/hyperlink" Target="http://www.socialbusinessmodels.ch/fr/content/elaboration-de-sondages" TargetMode="External"/><Relationship Id="rId9" Type="http://schemas.openxmlformats.org/officeDocument/2006/relationships/hyperlink" Target="http://www.socialbusinessmodels.ch/fr/content/canaux-et-outils-de-communication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cialbusinessmodels.ch/fr/content/plan-financier-previsionnel-et-tresorerie" TargetMode="External"/><Relationship Id="rId2" Type="http://schemas.openxmlformats.org/officeDocument/2006/relationships/hyperlink" Target="http://www.socialbusinessmodels.ch/fr/content/evaluation-preliminaire-de-la-viabilite-financier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hyperlink" Target="http://www.socialbusinessmodels.ch/fr/content/plan-daffaires-business-plan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cialbusinessmodels.ch/fr/content/choix-de-la-forme-juridique-0" TargetMode="External"/><Relationship Id="rId7" Type="http://schemas.openxmlformats.org/officeDocument/2006/relationships/hyperlink" Target="http://www.socialbusinessmodels.ch/fr/content/aide-a-la-creation-de-partenariat" TargetMode="External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ocialbusinessmodels.ch/fr/content/analyse-du-profil-leonardo-345-dun-poste-de-travail" TargetMode="External"/><Relationship Id="rId5" Type="http://schemas.openxmlformats.org/officeDocument/2006/relationships/hyperlink" Target="http://www.socialbusinessmodels.ch/fr/content/elevator-pitch" TargetMode="External"/><Relationship Id="rId4" Type="http://schemas.openxmlformats.org/officeDocument/2006/relationships/hyperlink" Target="http://www.socialbusinessmodels.ch/fr/content/matrice-de-d%C3%A9l%C3%A9gation-de-responsabilit%C3%A9s" TargetMode="Externa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ocialbusinessmodels.ch/fr/content/repositionnement-strat%C3%A9gique-04-pr%C3%A9-diagnostic-de-la-gouvernance" TargetMode="External"/><Relationship Id="rId13" Type="http://schemas.openxmlformats.org/officeDocument/2006/relationships/hyperlink" Target="http://www.socialbusinessmodels.ch/fr/content/swot-forces-et-faiblesses-opportunit%C3%A9s-et-menaces" TargetMode="External"/><Relationship Id="rId3" Type="http://schemas.openxmlformats.org/officeDocument/2006/relationships/image" Target="../media/image57.jpeg"/><Relationship Id="rId7" Type="http://schemas.openxmlformats.org/officeDocument/2006/relationships/hyperlink" Target="http://www.socialbusinessmodels.ch/fr/content/repositionnement-strat%C3%A9gique-03-pr%C3%A9-diagnostic-du-mod%C3%A8le-daffaires" TargetMode="External"/><Relationship Id="rId12" Type="http://schemas.openxmlformats.org/officeDocument/2006/relationships/hyperlink" Target="http://www.socialbusinessmodels.ch/fr/content/opportunit%C3%A9s-et-menaces-%C3%A9valuation" TargetMode="External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ocialbusinessmodels.ch/fr/content/repositionnement-strat%C3%A9gique-02-pr%C3%A9-diagnostic-des-valeurs" TargetMode="External"/><Relationship Id="rId11" Type="http://schemas.openxmlformats.org/officeDocument/2006/relationships/hyperlink" Target="http://www.socialbusinessmodels.ch/fr/content/analyse-des-risques" TargetMode="External"/><Relationship Id="rId5" Type="http://schemas.openxmlformats.org/officeDocument/2006/relationships/hyperlink" Target="http://www.socialbusinessmodels.ch/fr/content/repositionnement-strat%C3%A9gique-01-pr%C3%A9-diagnostic-organisationnel" TargetMode="External"/><Relationship Id="rId15" Type="http://schemas.openxmlformats.org/officeDocument/2006/relationships/hyperlink" Target="http://www.socialbusinessmodels.ch/fr/content/urgent-versus-important" TargetMode="External"/><Relationship Id="rId10" Type="http://schemas.openxmlformats.org/officeDocument/2006/relationships/hyperlink" Target="http://www.socialbusinessmodels.ch/fr/content/facteurs-cles-de-succes" TargetMode="External"/><Relationship Id="rId4" Type="http://schemas.openxmlformats.org/officeDocument/2006/relationships/image" Target="../media/image58.jpeg"/><Relationship Id="rId9" Type="http://schemas.openxmlformats.org/officeDocument/2006/relationships/hyperlink" Target="http://www.socialbusinessmodels.ch/fr/content/strategy-short-track-01-vision-du-succ%C3%A8s" TargetMode="External"/><Relationship Id="rId14" Type="http://schemas.openxmlformats.org/officeDocument/2006/relationships/hyperlink" Target="http://www.socialbusinessmodels.ch/fr/content/sepo-succ%C3%A8s-echecs-potentialit%C3%A9s-et-obstacles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cialbusinessmodels.ch/fr/content/planification-et-cycle-de-vie" TargetMode="External"/><Relationship Id="rId2" Type="http://schemas.openxmlformats.org/officeDocument/2006/relationships/hyperlink" Target="http://www.socialbusinessmodels.ch/fr/content/canevas-de-creation-de-projet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ocialbusinessmodels.ch/fr/content/recherche-dinformation" TargetMode="External"/><Relationship Id="rId4" Type="http://schemas.openxmlformats.org/officeDocument/2006/relationships/hyperlink" Target="http://www.socialbusinessmodels.ch/fr/content/comment-s%C3%A9lectionner-les-projets" TargetMode="Externa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Thèmes de la présentation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268760"/>
            <a:ext cx="7488832" cy="273630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FR" sz="2800" dirty="0" smtClean="0"/>
              <a:t>Cadre méthodologique: canevas et fils rouges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800" dirty="0" smtClean="0"/>
              <a:t>Prestataires: conditions, fiche et recherche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800" dirty="0" smtClean="0"/>
              <a:t>Page d’un outil de Social Business </a:t>
            </a:r>
            <a:r>
              <a:rPr lang="fr-FR" sz="2800" dirty="0" err="1" smtClean="0"/>
              <a:t>Models</a:t>
            </a:r>
            <a:endParaRPr lang="fr-FR" sz="2800" dirty="0" smtClean="0"/>
          </a:p>
          <a:p>
            <a:pPr marL="457200" indent="-457200">
              <a:buFont typeface="+mj-lt"/>
              <a:buAutoNum type="arabicPeriod"/>
            </a:pPr>
            <a:r>
              <a:rPr lang="fr-FR" sz="2800" dirty="0" smtClean="0"/>
              <a:t>Liste des outils existant aujourd’hui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800" dirty="0" smtClean="0"/>
              <a:t>Questions et réponses</a:t>
            </a:r>
            <a:endParaRPr lang="fr-FR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6525" r="16524" b="3983"/>
          <a:stretch>
            <a:fillRect/>
          </a:stretch>
        </p:blipFill>
        <p:spPr bwMode="auto">
          <a:xfrm>
            <a:off x="4499992" y="2840924"/>
            <a:ext cx="3960440" cy="401707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82594"/>
          </a:xfrm>
        </p:spPr>
        <p:txBody>
          <a:bodyPr/>
          <a:lstStyle/>
          <a:p>
            <a:r>
              <a:rPr lang="fr-FR" dirty="0" smtClean="0"/>
              <a:t>Les valeurs: carburant et cohérence</a:t>
            </a:r>
            <a:endParaRPr lang="fr-FR" dirty="0"/>
          </a:p>
        </p:txBody>
      </p:sp>
      <p:grpSp>
        <p:nvGrpSpPr>
          <p:cNvPr id="4" name="Groupe 29"/>
          <p:cNvGrpSpPr/>
          <p:nvPr/>
        </p:nvGrpSpPr>
        <p:grpSpPr>
          <a:xfrm>
            <a:off x="1980288" y="844701"/>
            <a:ext cx="5184000" cy="5184000"/>
            <a:chOff x="1980288" y="1216171"/>
            <a:chExt cx="5184000" cy="5184000"/>
          </a:xfrm>
        </p:grpSpPr>
        <p:sp>
          <p:nvSpPr>
            <p:cNvPr id="5" name="Ellipse 4"/>
            <p:cNvSpPr>
              <a:spLocks/>
            </p:cNvSpPr>
            <p:nvPr/>
          </p:nvSpPr>
          <p:spPr>
            <a:xfrm>
              <a:off x="1980288" y="1216171"/>
              <a:ext cx="5184000" cy="5184000"/>
            </a:xfrm>
            <a:prstGeom prst="ellipse">
              <a:avLst/>
            </a:prstGeom>
            <a:gradFill flip="none" rotWithShape="1">
              <a:gsLst>
                <a:gs pos="98000">
                  <a:srgbClr val="FF99FF"/>
                </a:gs>
                <a:gs pos="35000">
                  <a:srgbClr val="FFC5FF"/>
                </a:gs>
                <a:gs pos="0">
                  <a:schemeClr val="accent2">
                    <a:tint val="15000"/>
                    <a:satMod val="350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>
              <a:innerShdw blurRad="63500" dist="50800" dir="13500000">
                <a:prstClr val="black">
                  <a:alpha val="31000"/>
                </a:prstClr>
              </a:inn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endParaRPr lang="fr-CH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18000000">
              <a:off x="2060864" y="2439559"/>
              <a:ext cx="2463760" cy="1184423"/>
            </a:xfrm>
            <a:prstGeom prst="rect">
              <a:avLst/>
            </a:prstGeom>
          </p:spPr>
          <p:txBody>
            <a:bodyPr wrap="square" lIns="0" rIns="0">
              <a:prstTxWarp prst="textArchUp">
                <a:avLst>
                  <a:gd name="adj" fmla="val 11109172"/>
                </a:avLst>
              </a:prstTxWarp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fr-CH" sz="2000" b="1" spc="50" dirty="0" smtClean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31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Principes </a:t>
              </a:r>
              <a:r>
                <a:rPr lang="fr-CH" sz="2000" b="1" spc="50" dirty="0" smtClean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2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d’action</a:t>
              </a:r>
              <a:endParaRPr lang="fr-CH" sz="2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2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18000000">
              <a:off x="4793619" y="4081774"/>
              <a:ext cx="2297179" cy="1039477"/>
            </a:xfrm>
            <a:prstGeom prst="rect">
              <a:avLst/>
            </a:prstGeom>
          </p:spPr>
          <p:txBody>
            <a:bodyPr wrap="square" lIns="0" rIns="0">
              <a:prstTxWarp prst="textArchDown">
                <a:avLst/>
              </a:prstTxWarp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fr-CH" sz="2000" b="1" spc="50" dirty="0" smtClean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2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Comportements</a:t>
              </a:r>
              <a:endParaRPr lang="fr-CH" sz="2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2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Groupe 33"/>
          <p:cNvGrpSpPr/>
          <p:nvPr/>
        </p:nvGrpSpPr>
        <p:grpSpPr>
          <a:xfrm>
            <a:off x="2901950" y="1770172"/>
            <a:ext cx="3333267" cy="3323001"/>
            <a:chOff x="2901950" y="2141642"/>
            <a:chExt cx="3333267" cy="3323001"/>
          </a:xfrm>
        </p:grpSpPr>
        <p:sp>
          <p:nvSpPr>
            <p:cNvPr id="9" name="Secteurs 8"/>
            <p:cNvSpPr>
              <a:spLocks noChangeAspect="1"/>
            </p:cNvSpPr>
            <p:nvPr/>
          </p:nvSpPr>
          <p:spPr>
            <a:xfrm>
              <a:off x="2923216" y="2152643"/>
              <a:ext cx="3312001" cy="3312000"/>
            </a:xfrm>
            <a:prstGeom prst="pie">
              <a:avLst>
                <a:gd name="adj1" fmla="val 8990274"/>
                <a:gd name="adj2" fmla="val 16200000"/>
              </a:avLst>
            </a:prstGeom>
            <a:gradFill>
              <a:gsLst>
                <a:gs pos="100000">
                  <a:srgbClr val="FFFF00"/>
                </a:gs>
                <a:gs pos="0">
                  <a:srgbClr val="FF00FF"/>
                </a:gs>
              </a:gsLst>
              <a:lin ang="2700000" scaled="0"/>
            </a:gradFill>
            <a:ln>
              <a:noFill/>
            </a:ln>
            <a:effectLst>
              <a:innerShdw blurRad="63500" dist="254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endParaRPr lang="fr-CH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Secteurs 9"/>
            <p:cNvSpPr>
              <a:spLocks noChangeAspect="1"/>
            </p:cNvSpPr>
            <p:nvPr/>
          </p:nvSpPr>
          <p:spPr>
            <a:xfrm>
              <a:off x="2901950" y="2152643"/>
              <a:ext cx="3312001" cy="3312000"/>
            </a:xfrm>
            <a:prstGeom prst="pie">
              <a:avLst>
                <a:gd name="adj1" fmla="val 16178311"/>
                <a:gd name="adj2" fmla="val 1789693"/>
              </a:avLst>
            </a:prstGeom>
            <a:gradFill flip="none" rotWithShape="1">
              <a:gsLst>
                <a:gs pos="0">
                  <a:srgbClr val="FF0000"/>
                </a:gs>
                <a:gs pos="100000">
                  <a:srgbClr val="FFFF00">
                    <a:lumMod val="100000"/>
                  </a:srgbClr>
                </a:gs>
              </a:gsLst>
              <a:lin ang="8100000" scaled="0"/>
              <a:tileRect/>
            </a:gradFill>
            <a:ln>
              <a:noFill/>
            </a:ln>
            <a:effectLst>
              <a:innerShdw blurRad="63500" dist="25400" dir="198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endParaRPr lang="fr-CH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572289" y="3007660"/>
              <a:ext cx="1364263" cy="584775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 algn="ctr"/>
              <a:r>
                <a:rPr lang="fr-CH" sz="1600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101600" dist="114300" dir="3600000" algn="t" rotWithShape="0">
                      <a:prstClr val="black">
                        <a:alpha val="20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Croyances individuelles</a:t>
              </a:r>
              <a:endParaRPr lang="fr-CH" sz="1600" dirty="0">
                <a:solidFill>
                  <a:schemeClr val="tx2">
                    <a:lumMod val="75000"/>
                  </a:schemeClr>
                </a:solidFill>
                <a:effectLst>
                  <a:outerShdw blurRad="101600" dist="114300" dir="3600000" algn="t" rotWithShape="0">
                    <a:prstClr val="black">
                      <a:alpha val="20000"/>
                    </a:prst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999556" y="3007660"/>
              <a:ext cx="1590110" cy="584775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 algn="ctr"/>
              <a:r>
                <a:rPr lang="fr-CH" sz="1600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101600" dist="114300" dir="3600000" algn="t" rotWithShape="0">
                      <a:prstClr val="black">
                        <a:alpha val="20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Culture organisationnelle</a:t>
              </a:r>
              <a:endParaRPr lang="fr-CH" sz="1600" dirty="0">
                <a:solidFill>
                  <a:schemeClr val="tx2">
                    <a:lumMod val="75000"/>
                  </a:schemeClr>
                </a:solidFill>
                <a:effectLst>
                  <a:outerShdw blurRad="101600" dist="114300" dir="3600000" algn="t" rotWithShape="0">
                    <a:prstClr val="black">
                      <a:alpha val="20000"/>
                    </a:prst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Secteurs 12"/>
            <p:cNvSpPr>
              <a:spLocks noChangeAspect="1"/>
            </p:cNvSpPr>
            <p:nvPr/>
          </p:nvSpPr>
          <p:spPr>
            <a:xfrm>
              <a:off x="2912583" y="2141642"/>
              <a:ext cx="3312001" cy="3312000"/>
            </a:xfrm>
            <a:prstGeom prst="pie">
              <a:avLst>
                <a:gd name="adj1" fmla="val 1772636"/>
                <a:gd name="adj2" fmla="val 9013027"/>
              </a:avLst>
            </a:prstGeom>
            <a:gradFill>
              <a:gsLst>
                <a:gs pos="0">
                  <a:srgbClr val="B3F200"/>
                </a:gs>
                <a:gs pos="100000">
                  <a:srgbClr val="FFFF00"/>
                </a:gs>
              </a:gsLst>
              <a:lin ang="16200000" scaled="0"/>
            </a:gradFill>
            <a:ln>
              <a:noFill/>
            </a:ln>
            <a:effectLst>
              <a:innerShdw blurRad="50800" dist="25400" dir="4200000">
                <a:prstClr val="black">
                  <a:alpha val="37000"/>
                </a:prstClr>
              </a:inn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endParaRPr lang="fr-CH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848320" y="4312515"/>
              <a:ext cx="1429725" cy="584775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 algn="ctr"/>
              <a:r>
                <a:rPr lang="fr-CH" sz="1600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101600" dist="114300" dir="3600000" algn="t" rotWithShape="0">
                      <a:prstClr val="black">
                        <a:alpha val="20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Valeurs partagées</a:t>
              </a:r>
              <a:endParaRPr lang="fr-CH" sz="1600" dirty="0">
                <a:solidFill>
                  <a:schemeClr val="tx2">
                    <a:lumMod val="75000"/>
                  </a:schemeClr>
                </a:solidFill>
                <a:effectLst>
                  <a:outerShdw blurRad="101600" dist="114300" dir="3600000" algn="t" rotWithShape="0">
                    <a:prstClr val="black">
                      <a:alpha val="20000"/>
                    </a:prst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5" name="Picture 2" descr="mqt rdlc fleche tactile Designer dun jour pour un jeu sur Ipad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1740000">
            <a:off x="5280329" y="3048436"/>
            <a:ext cx="629412" cy="190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mqt rdlc fleche tactile Designer dun jour pour un jeu sur Ipad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9000000">
            <a:off x="3245582" y="3052036"/>
            <a:ext cx="629412" cy="190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mqt rdlc fleche tactile Designer dun jour pour un jeu sur Ipad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4232267" y="1346117"/>
            <a:ext cx="629412" cy="190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6372200" y="825282"/>
            <a:ext cx="2011213" cy="968896"/>
          </a:xfrm>
          <a:prstGeom prst="wedgeRectCallout">
            <a:avLst>
              <a:gd name="adj1" fmla="val -90971"/>
              <a:gd name="adj2" fmla="val 131391"/>
            </a:avLst>
          </a:prstGeom>
          <a:gradFill>
            <a:gsLst>
              <a:gs pos="0">
                <a:srgbClr val="FFFFB9"/>
              </a:gs>
              <a:gs pos="35000">
                <a:srgbClr val="FFFFDD"/>
              </a:gs>
              <a:gs pos="100000">
                <a:srgbClr val="FFFFEB"/>
              </a:gs>
            </a:gsLst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/>
            <a:r>
              <a:rPr lang="fr-CH" sz="1600" dirty="0" smtClean="0"/>
              <a:t>Les croyances: </a:t>
            </a:r>
            <a:br>
              <a:rPr lang="fr-CH" sz="1600" dirty="0" smtClean="0"/>
            </a:br>
            <a:r>
              <a:rPr lang="fr-CH" sz="1600" dirty="0" smtClean="0"/>
              <a:t>Vrai ou faux</a:t>
            </a:r>
            <a:br>
              <a:rPr lang="fr-CH" sz="1600" dirty="0" smtClean="0"/>
            </a:br>
            <a:r>
              <a:rPr lang="fr-CH" sz="1600" i="1" dirty="0" smtClean="0">
                <a:solidFill>
                  <a:srgbClr val="FF0000"/>
                </a:solidFill>
              </a:rPr>
              <a:t>(la foi)</a:t>
            </a:r>
            <a:endParaRPr lang="fr-CH" sz="16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82594"/>
          </a:xfrm>
        </p:spPr>
        <p:txBody>
          <a:bodyPr/>
          <a:lstStyle/>
          <a:p>
            <a:r>
              <a:rPr lang="fr-FR" dirty="0" smtClean="0"/>
              <a:t>Les valeurs: carburant et cohérence</a:t>
            </a:r>
            <a:endParaRPr lang="fr-FR" dirty="0"/>
          </a:p>
        </p:txBody>
      </p:sp>
      <p:grpSp>
        <p:nvGrpSpPr>
          <p:cNvPr id="3" name="Groupe 29"/>
          <p:cNvGrpSpPr/>
          <p:nvPr/>
        </p:nvGrpSpPr>
        <p:grpSpPr>
          <a:xfrm>
            <a:off x="1980288" y="844701"/>
            <a:ext cx="5184000" cy="5184000"/>
            <a:chOff x="1980288" y="1216171"/>
            <a:chExt cx="5184000" cy="5184000"/>
          </a:xfrm>
        </p:grpSpPr>
        <p:sp>
          <p:nvSpPr>
            <p:cNvPr id="5" name="Ellipse 4"/>
            <p:cNvSpPr>
              <a:spLocks/>
            </p:cNvSpPr>
            <p:nvPr/>
          </p:nvSpPr>
          <p:spPr>
            <a:xfrm>
              <a:off x="1980288" y="1216171"/>
              <a:ext cx="5184000" cy="5184000"/>
            </a:xfrm>
            <a:prstGeom prst="ellipse">
              <a:avLst/>
            </a:prstGeom>
            <a:gradFill flip="none" rotWithShape="1">
              <a:gsLst>
                <a:gs pos="98000">
                  <a:srgbClr val="FF99FF"/>
                </a:gs>
                <a:gs pos="35000">
                  <a:srgbClr val="FFC5FF"/>
                </a:gs>
                <a:gs pos="0">
                  <a:schemeClr val="accent2">
                    <a:tint val="15000"/>
                    <a:satMod val="350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>
              <a:innerShdw blurRad="63500" dist="50800" dir="13500000">
                <a:prstClr val="black">
                  <a:alpha val="31000"/>
                </a:prstClr>
              </a:inn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endParaRPr lang="fr-CH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18000000">
              <a:off x="2060864" y="2439559"/>
              <a:ext cx="2463760" cy="1184423"/>
            </a:xfrm>
            <a:prstGeom prst="rect">
              <a:avLst/>
            </a:prstGeom>
          </p:spPr>
          <p:txBody>
            <a:bodyPr wrap="square" lIns="0" rIns="0">
              <a:prstTxWarp prst="textArchUp">
                <a:avLst>
                  <a:gd name="adj" fmla="val 11109172"/>
                </a:avLst>
              </a:prstTxWarp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fr-CH" sz="2000" b="1" spc="50" dirty="0" smtClean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31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Principes </a:t>
              </a:r>
              <a:r>
                <a:rPr lang="fr-CH" sz="2000" b="1" spc="50" dirty="0" smtClean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2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d’action</a:t>
              </a:r>
              <a:endParaRPr lang="fr-CH" sz="2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2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18000000">
              <a:off x="4793619" y="4081774"/>
              <a:ext cx="2297179" cy="1039477"/>
            </a:xfrm>
            <a:prstGeom prst="rect">
              <a:avLst/>
            </a:prstGeom>
          </p:spPr>
          <p:txBody>
            <a:bodyPr wrap="square" lIns="0" rIns="0">
              <a:prstTxWarp prst="textArchDown">
                <a:avLst/>
              </a:prstTxWarp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fr-CH" sz="2000" b="1" spc="50" dirty="0" smtClean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2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Comportements</a:t>
              </a:r>
              <a:endParaRPr lang="fr-CH" sz="2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2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Groupe 33"/>
          <p:cNvGrpSpPr/>
          <p:nvPr/>
        </p:nvGrpSpPr>
        <p:grpSpPr>
          <a:xfrm>
            <a:off x="2901950" y="1770172"/>
            <a:ext cx="3333267" cy="3323001"/>
            <a:chOff x="2901950" y="2141642"/>
            <a:chExt cx="3333267" cy="3323001"/>
          </a:xfrm>
        </p:grpSpPr>
        <p:sp>
          <p:nvSpPr>
            <p:cNvPr id="9" name="Secteurs 8"/>
            <p:cNvSpPr>
              <a:spLocks noChangeAspect="1"/>
            </p:cNvSpPr>
            <p:nvPr/>
          </p:nvSpPr>
          <p:spPr>
            <a:xfrm>
              <a:off x="2923216" y="2152643"/>
              <a:ext cx="3312001" cy="3312000"/>
            </a:xfrm>
            <a:prstGeom prst="pie">
              <a:avLst>
                <a:gd name="adj1" fmla="val 8990274"/>
                <a:gd name="adj2" fmla="val 16200000"/>
              </a:avLst>
            </a:prstGeom>
            <a:gradFill>
              <a:gsLst>
                <a:gs pos="100000">
                  <a:srgbClr val="FFFF00"/>
                </a:gs>
                <a:gs pos="0">
                  <a:srgbClr val="FF00FF"/>
                </a:gs>
              </a:gsLst>
              <a:lin ang="2700000" scaled="0"/>
            </a:gradFill>
            <a:ln>
              <a:noFill/>
            </a:ln>
            <a:effectLst>
              <a:innerShdw blurRad="63500" dist="254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endParaRPr lang="fr-CH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Secteurs 9"/>
            <p:cNvSpPr>
              <a:spLocks noChangeAspect="1"/>
            </p:cNvSpPr>
            <p:nvPr/>
          </p:nvSpPr>
          <p:spPr>
            <a:xfrm>
              <a:off x="2901950" y="2152643"/>
              <a:ext cx="3312001" cy="3312000"/>
            </a:xfrm>
            <a:prstGeom prst="pie">
              <a:avLst>
                <a:gd name="adj1" fmla="val 16178311"/>
                <a:gd name="adj2" fmla="val 1789693"/>
              </a:avLst>
            </a:prstGeom>
            <a:gradFill flip="none" rotWithShape="1">
              <a:gsLst>
                <a:gs pos="0">
                  <a:srgbClr val="FF0000"/>
                </a:gs>
                <a:gs pos="100000">
                  <a:srgbClr val="FFFF00">
                    <a:lumMod val="100000"/>
                  </a:srgbClr>
                </a:gs>
              </a:gsLst>
              <a:lin ang="8100000" scaled="0"/>
              <a:tileRect/>
            </a:gradFill>
            <a:ln>
              <a:noFill/>
            </a:ln>
            <a:effectLst>
              <a:innerShdw blurRad="63500" dist="25400" dir="198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endParaRPr lang="fr-CH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572289" y="3007660"/>
              <a:ext cx="1364263" cy="584775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 algn="ctr"/>
              <a:r>
                <a:rPr lang="fr-CH" sz="1600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101600" dist="114300" dir="3600000" algn="t" rotWithShape="0">
                      <a:prstClr val="black">
                        <a:alpha val="20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Croyances individuelles</a:t>
              </a:r>
              <a:endParaRPr lang="fr-CH" sz="1600" dirty="0">
                <a:solidFill>
                  <a:schemeClr val="tx2">
                    <a:lumMod val="75000"/>
                  </a:schemeClr>
                </a:solidFill>
                <a:effectLst>
                  <a:outerShdw blurRad="101600" dist="114300" dir="3600000" algn="t" rotWithShape="0">
                    <a:prstClr val="black">
                      <a:alpha val="20000"/>
                    </a:prst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999556" y="3007660"/>
              <a:ext cx="1590110" cy="584775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 algn="ctr"/>
              <a:r>
                <a:rPr lang="fr-CH" sz="1600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101600" dist="114300" dir="3600000" algn="t" rotWithShape="0">
                      <a:prstClr val="black">
                        <a:alpha val="20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Culture organisationnelle</a:t>
              </a:r>
              <a:endParaRPr lang="fr-CH" sz="1600" dirty="0">
                <a:solidFill>
                  <a:schemeClr val="tx2">
                    <a:lumMod val="75000"/>
                  </a:schemeClr>
                </a:solidFill>
                <a:effectLst>
                  <a:outerShdw blurRad="101600" dist="114300" dir="3600000" algn="t" rotWithShape="0">
                    <a:prstClr val="black">
                      <a:alpha val="20000"/>
                    </a:prst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Secteurs 12"/>
            <p:cNvSpPr>
              <a:spLocks noChangeAspect="1"/>
            </p:cNvSpPr>
            <p:nvPr/>
          </p:nvSpPr>
          <p:spPr>
            <a:xfrm>
              <a:off x="2912583" y="2141642"/>
              <a:ext cx="3312001" cy="3312000"/>
            </a:xfrm>
            <a:prstGeom prst="pie">
              <a:avLst>
                <a:gd name="adj1" fmla="val 1772636"/>
                <a:gd name="adj2" fmla="val 9013027"/>
              </a:avLst>
            </a:prstGeom>
            <a:gradFill>
              <a:gsLst>
                <a:gs pos="0">
                  <a:srgbClr val="B3F200"/>
                </a:gs>
                <a:gs pos="100000">
                  <a:srgbClr val="FFFF00"/>
                </a:gs>
              </a:gsLst>
              <a:lin ang="16200000" scaled="0"/>
            </a:gradFill>
            <a:ln>
              <a:noFill/>
            </a:ln>
            <a:effectLst>
              <a:innerShdw blurRad="50800" dist="25400" dir="4200000">
                <a:prstClr val="black">
                  <a:alpha val="37000"/>
                </a:prstClr>
              </a:inn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endParaRPr lang="fr-CH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848320" y="4312515"/>
              <a:ext cx="1429725" cy="584775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 algn="ctr"/>
              <a:r>
                <a:rPr lang="fr-CH" sz="1600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101600" dist="114300" dir="3600000" algn="t" rotWithShape="0">
                      <a:prstClr val="black">
                        <a:alpha val="20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Valeurs partagées</a:t>
              </a:r>
              <a:endParaRPr lang="fr-CH" sz="1600" dirty="0">
                <a:solidFill>
                  <a:schemeClr val="tx2">
                    <a:lumMod val="75000"/>
                  </a:schemeClr>
                </a:solidFill>
                <a:effectLst>
                  <a:outerShdw blurRad="101600" dist="114300" dir="3600000" algn="t" rotWithShape="0">
                    <a:prstClr val="black">
                      <a:alpha val="20000"/>
                    </a:prst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5" name="Picture 2" descr="mqt rdlc fleche tactile Designer dun jour pour un jeu sur Ipad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1740000">
            <a:off x="5280329" y="3048436"/>
            <a:ext cx="629412" cy="190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mqt rdlc fleche tactile Designer dun jour pour un jeu sur Ipad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9000000">
            <a:off x="3245582" y="3052036"/>
            <a:ext cx="629412" cy="190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mqt rdlc fleche tactile Designer dun jour pour un jeu sur Ipad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4232267" y="1346117"/>
            <a:ext cx="629412" cy="190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120627" y="5256986"/>
            <a:ext cx="2011213" cy="968896"/>
          </a:xfrm>
          <a:prstGeom prst="wedgeRectCallout">
            <a:avLst>
              <a:gd name="adj1" fmla="val 127631"/>
              <a:gd name="adj2" fmla="val -123167"/>
            </a:avLst>
          </a:prstGeom>
          <a:gradFill>
            <a:gsLst>
              <a:gs pos="0">
                <a:srgbClr val="FFFFB9"/>
              </a:gs>
              <a:gs pos="35000">
                <a:srgbClr val="FFFFDD"/>
              </a:gs>
              <a:gs pos="100000">
                <a:srgbClr val="FFFFEB"/>
              </a:gs>
            </a:gsLst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/>
            <a:r>
              <a:rPr lang="fr-CH" sz="1600" dirty="0" smtClean="0"/>
              <a:t>Les valeurs partagées: </a:t>
            </a:r>
            <a:br>
              <a:rPr lang="fr-CH" sz="1600" dirty="0" smtClean="0"/>
            </a:br>
            <a:r>
              <a:rPr lang="fr-CH" sz="1600" dirty="0" smtClean="0"/>
              <a:t>Bien ou mal</a:t>
            </a:r>
          </a:p>
          <a:p>
            <a:pPr marL="0" lvl="1"/>
            <a:r>
              <a:rPr lang="fr-CH" sz="1600" i="1" dirty="0" smtClean="0">
                <a:solidFill>
                  <a:srgbClr val="FF0000"/>
                </a:solidFill>
              </a:rPr>
              <a:t>(la morale)</a:t>
            </a:r>
            <a:endParaRPr lang="fr-CH" sz="16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82594"/>
          </a:xfrm>
        </p:spPr>
        <p:txBody>
          <a:bodyPr/>
          <a:lstStyle/>
          <a:p>
            <a:r>
              <a:rPr lang="fr-FR" dirty="0" smtClean="0"/>
              <a:t>Les valeurs: carburant et cohérence</a:t>
            </a:r>
            <a:endParaRPr lang="fr-FR" dirty="0"/>
          </a:p>
        </p:txBody>
      </p:sp>
      <p:grpSp>
        <p:nvGrpSpPr>
          <p:cNvPr id="3" name="Groupe 29"/>
          <p:cNvGrpSpPr/>
          <p:nvPr/>
        </p:nvGrpSpPr>
        <p:grpSpPr>
          <a:xfrm>
            <a:off x="1980288" y="844701"/>
            <a:ext cx="5184000" cy="5184000"/>
            <a:chOff x="1980288" y="1216171"/>
            <a:chExt cx="5184000" cy="5184000"/>
          </a:xfrm>
        </p:grpSpPr>
        <p:sp>
          <p:nvSpPr>
            <p:cNvPr id="5" name="Ellipse 4"/>
            <p:cNvSpPr>
              <a:spLocks/>
            </p:cNvSpPr>
            <p:nvPr/>
          </p:nvSpPr>
          <p:spPr>
            <a:xfrm>
              <a:off x="1980288" y="1216171"/>
              <a:ext cx="5184000" cy="5184000"/>
            </a:xfrm>
            <a:prstGeom prst="ellipse">
              <a:avLst/>
            </a:prstGeom>
            <a:gradFill flip="none" rotWithShape="1">
              <a:gsLst>
                <a:gs pos="98000">
                  <a:srgbClr val="FF99FF"/>
                </a:gs>
                <a:gs pos="35000">
                  <a:srgbClr val="FFC5FF"/>
                </a:gs>
                <a:gs pos="0">
                  <a:schemeClr val="accent2">
                    <a:tint val="15000"/>
                    <a:satMod val="350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>
              <a:innerShdw blurRad="63500" dist="50800" dir="13500000">
                <a:prstClr val="black">
                  <a:alpha val="31000"/>
                </a:prstClr>
              </a:inn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endParaRPr lang="fr-CH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18000000">
              <a:off x="2060864" y="2439559"/>
              <a:ext cx="2463760" cy="1184423"/>
            </a:xfrm>
            <a:prstGeom prst="rect">
              <a:avLst/>
            </a:prstGeom>
          </p:spPr>
          <p:txBody>
            <a:bodyPr wrap="square" lIns="0" rIns="0">
              <a:prstTxWarp prst="textArchUp">
                <a:avLst>
                  <a:gd name="adj" fmla="val 11109172"/>
                </a:avLst>
              </a:prstTxWarp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fr-CH" sz="2000" b="1" spc="50" dirty="0" smtClean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31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Principes </a:t>
              </a:r>
              <a:r>
                <a:rPr lang="fr-CH" sz="2000" b="1" spc="50" dirty="0" smtClean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2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d’action</a:t>
              </a:r>
              <a:endParaRPr lang="fr-CH" sz="2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2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18000000">
              <a:off x="4793619" y="4081774"/>
              <a:ext cx="2297179" cy="1039477"/>
            </a:xfrm>
            <a:prstGeom prst="rect">
              <a:avLst/>
            </a:prstGeom>
          </p:spPr>
          <p:txBody>
            <a:bodyPr wrap="square" lIns="0" rIns="0">
              <a:prstTxWarp prst="textArchDown">
                <a:avLst/>
              </a:prstTxWarp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fr-CH" sz="2000" b="1" spc="50" dirty="0" smtClean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2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Comportements</a:t>
              </a:r>
              <a:endParaRPr lang="fr-CH" sz="2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2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Groupe 33"/>
          <p:cNvGrpSpPr/>
          <p:nvPr/>
        </p:nvGrpSpPr>
        <p:grpSpPr>
          <a:xfrm>
            <a:off x="2901950" y="1770172"/>
            <a:ext cx="3333267" cy="3323001"/>
            <a:chOff x="2901950" y="2141642"/>
            <a:chExt cx="3333267" cy="3323001"/>
          </a:xfrm>
        </p:grpSpPr>
        <p:sp>
          <p:nvSpPr>
            <p:cNvPr id="9" name="Secteurs 8"/>
            <p:cNvSpPr>
              <a:spLocks noChangeAspect="1"/>
            </p:cNvSpPr>
            <p:nvPr/>
          </p:nvSpPr>
          <p:spPr>
            <a:xfrm>
              <a:off x="2923216" y="2152643"/>
              <a:ext cx="3312001" cy="3312000"/>
            </a:xfrm>
            <a:prstGeom prst="pie">
              <a:avLst>
                <a:gd name="adj1" fmla="val 8990274"/>
                <a:gd name="adj2" fmla="val 16200000"/>
              </a:avLst>
            </a:prstGeom>
            <a:gradFill>
              <a:gsLst>
                <a:gs pos="100000">
                  <a:srgbClr val="FFFF00"/>
                </a:gs>
                <a:gs pos="0">
                  <a:srgbClr val="FF00FF"/>
                </a:gs>
              </a:gsLst>
              <a:lin ang="2700000" scaled="0"/>
            </a:gradFill>
            <a:ln>
              <a:noFill/>
            </a:ln>
            <a:effectLst>
              <a:innerShdw blurRad="63500" dist="254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endParaRPr lang="fr-CH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Secteurs 9"/>
            <p:cNvSpPr>
              <a:spLocks noChangeAspect="1"/>
            </p:cNvSpPr>
            <p:nvPr/>
          </p:nvSpPr>
          <p:spPr>
            <a:xfrm>
              <a:off x="2901950" y="2152643"/>
              <a:ext cx="3312001" cy="3312000"/>
            </a:xfrm>
            <a:prstGeom prst="pie">
              <a:avLst>
                <a:gd name="adj1" fmla="val 16178311"/>
                <a:gd name="adj2" fmla="val 1789693"/>
              </a:avLst>
            </a:prstGeom>
            <a:gradFill flip="none" rotWithShape="1">
              <a:gsLst>
                <a:gs pos="0">
                  <a:srgbClr val="FF0000"/>
                </a:gs>
                <a:gs pos="100000">
                  <a:srgbClr val="FFFF00">
                    <a:lumMod val="100000"/>
                  </a:srgbClr>
                </a:gs>
              </a:gsLst>
              <a:lin ang="8100000" scaled="0"/>
              <a:tileRect/>
            </a:gradFill>
            <a:ln>
              <a:noFill/>
            </a:ln>
            <a:effectLst>
              <a:innerShdw blurRad="63500" dist="25400" dir="198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endParaRPr lang="fr-CH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572289" y="3007660"/>
              <a:ext cx="1364263" cy="584775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 algn="ctr"/>
              <a:r>
                <a:rPr lang="fr-CH" sz="1600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101600" dist="114300" dir="3600000" algn="t" rotWithShape="0">
                      <a:prstClr val="black">
                        <a:alpha val="20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Croyances individuelles</a:t>
              </a:r>
              <a:endParaRPr lang="fr-CH" sz="1600" dirty="0">
                <a:solidFill>
                  <a:schemeClr val="tx2">
                    <a:lumMod val="75000"/>
                  </a:schemeClr>
                </a:solidFill>
                <a:effectLst>
                  <a:outerShdw blurRad="101600" dist="114300" dir="3600000" algn="t" rotWithShape="0">
                    <a:prstClr val="black">
                      <a:alpha val="20000"/>
                    </a:prst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999556" y="3007660"/>
              <a:ext cx="1590110" cy="584775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 algn="ctr"/>
              <a:r>
                <a:rPr lang="fr-CH" sz="1600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101600" dist="114300" dir="3600000" algn="t" rotWithShape="0">
                      <a:prstClr val="black">
                        <a:alpha val="20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Culture organisationnelle</a:t>
              </a:r>
              <a:endParaRPr lang="fr-CH" sz="1600" dirty="0">
                <a:solidFill>
                  <a:schemeClr val="tx2">
                    <a:lumMod val="75000"/>
                  </a:schemeClr>
                </a:solidFill>
                <a:effectLst>
                  <a:outerShdw blurRad="101600" dist="114300" dir="3600000" algn="t" rotWithShape="0">
                    <a:prstClr val="black">
                      <a:alpha val="20000"/>
                    </a:prst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Secteurs 12"/>
            <p:cNvSpPr>
              <a:spLocks noChangeAspect="1"/>
            </p:cNvSpPr>
            <p:nvPr/>
          </p:nvSpPr>
          <p:spPr>
            <a:xfrm>
              <a:off x="2912583" y="2141642"/>
              <a:ext cx="3312001" cy="3312000"/>
            </a:xfrm>
            <a:prstGeom prst="pie">
              <a:avLst>
                <a:gd name="adj1" fmla="val 1772636"/>
                <a:gd name="adj2" fmla="val 9013027"/>
              </a:avLst>
            </a:prstGeom>
            <a:gradFill>
              <a:gsLst>
                <a:gs pos="0">
                  <a:srgbClr val="B3F200"/>
                </a:gs>
                <a:gs pos="100000">
                  <a:srgbClr val="FFFF00"/>
                </a:gs>
              </a:gsLst>
              <a:lin ang="16200000" scaled="0"/>
            </a:gradFill>
            <a:ln>
              <a:noFill/>
            </a:ln>
            <a:effectLst>
              <a:innerShdw blurRad="50800" dist="25400" dir="4200000">
                <a:prstClr val="black">
                  <a:alpha val="37000"/>
                </a:prstClr>
              </a:inn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endParaRPr lang="fr-CH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848320" y="4312515"/>
              <a:ext cx="1429725" cy="584775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 algn="ctr"/>
              <a:r>
                <a:rPr lang="fr-CH" sz="1600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101600" dist="114300" dir="3600000" algn="t" rotWithShape="0">
                      <a:prstClr val="black">
                        <a:alpha val="20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Valeurs partagées</a:t>
              </a:r>
              <a:endParaRPr lang="fr-CH" sz="1600" dirty="0">
                <a:solidFill>
                  <a:schemeClr val="tx2">
                    <a:lumMod val="75000"/>
                  </a:schemeClr>
                </a:solidFill>
                <a:effectLst>
                  <a:outerShdw blurRad="101600" dist="114300" dir="3600000" algn="t" rotWithShape="0">
                    <a:prstClr val="black">
                      <a:alpha val="20000"/>
                    </a:prst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5" name="Picture 2" descr="mqt rdlc fleche tactile Designer dun jour pour un jeu sur Ipad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1740000">
            <a:off x="5280329" y="3048436"/>
            <a:ext cx="629412" cy="190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mqt rdlc fleche tactile Designer dun jour pour un jeu sur Ipad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9000000">
            <a:off x="3245582" y="3052036"/>
            <a:ext cx="629412" cy="190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mqt rdlc fleche tactile Designer dun jour pour un jeu sur Ipad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4232267" y="1346117"/>
            <a:ext cx="629412" cy="190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179512" y="4032850"/>
            <a:ext cx="2011213" cy="968896"/>
          </a:xfrm>
          <a:prstGeom prst="wedgeRectCallout">
            <a:avLst>
              <a:gd name="adj1" fmla="val 99982"/>
              <a:gd name="adj2" fmla="val -135921"/>
            </a:avLst>
          </a:prstGeom>
          <a:gradFill>
            <a:gsLst>
              <a:gs pos="0">
                <a:srgbClr val="FFFFB9"/>
              </a:gs>
              <a:gs pos="35000">
                <a:srgbClr val="FFFFDD"/>
              </a:gs>
              <a:gs pos="100000">
                <a:srgbClr val="FFFFEB"/>
              </a:gs>
            </a:gsLst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/>
            <a:r>
              <a:rPr lang="fr-CH" sz="1600" dirty="0" smtClean="0"/>
              <a:t>En se mélangeant avec l’histoire…</a:t>
            </a:r>
          </a:p>
          <a:p>
            <a:pPr marL="0" lvl="1"/>
            <a:r>
              <a:rPr lang="fr-CH" sz="1600" i="1" dirty="0" smtClean="0">
                <a:solidFill>
                  <a:srgbClr val="FF0000"/>
                </a:solidFill>
              </a:rPr>
              <a:t>(l’ADN de l’organisation)</a:t>
            </a:r>
            <a:endParaRPr lang="fr-CH" sz="16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82594"/>
          </a:xfrm>
        </p:spPr>
        <p:txBody>
          <a:bodyPr/>
          <a:lstStyle/>
          <a:p>
            <a:r>
              <a:rPr lang="fr-FR" dirty="0" smtClean="0"/>
              <a:t>Les valeurs: carburant et cohérence</a:t>
            </a:r>
            <a:endParaRPr lang="fr-FR" dirty="0"/>
          </a:p>
        </p:txBody>
      </p:sp>
      <p:grpSp>
        <p:nvGrpSpPr>
          <p:cNvPr id="3" name="Groupe 29"/>
          <p:cNvGrpSpPr/>
          <p:nvPr/>
        </p:nvGrpSpPr>
        <p:grpSpPr>
          <a:xfrm>
            <a:off x="1980288" y="844701"/>
            <a:ext cx="5184000" cy="5184000"/>
            <a:chOff x="1980288" y="1216171"/>
            <a:chExt cx="5184000" cy="5184000"/>
          </a:xfrm>
        </p:grpSpPr>
        <p:sp>
          <p:nvSpPr>
            <p:cNvPr id="5" name="Ellipse 4"/>
            <p:cNvSpPr>
              <a:spLocks/>
            </p:cNvSpPr>
            <p:nvPr/>
          </p:nvSpPr>
          <p:spPr>
            <a:xfrm>
              <a:off x="1980288" y="1216171"/>
              <a:ext cx="5184000" cy="5184000"/>
            </a:xfrm>
            <a:prstGeom prst="ellipse">
              <a:avLst/>
            </a:prstGeom>
            <a:gradFill flip="none" rotWithShape="1">
              <a:gsLst>
                <a:gs pos="98000">
                  <a:srgbClr val="FF99FF"/>
                </a:gs>
                <a:gs pos="35000">
                  <a:srgbClr val="FFC5FF"/>
                </a:gs>
                <a:gs pos="0">
                  <a:schemeClr val="accent2">
                    <a:tint val="15000"/>
                    <a:satMod val="350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>
              <a:innerShdw blurRad="63500" dist="50800" dir="13500000">
                <a:prstClr val="black">
                  <a:alpha val="31000"/>
                </a:prstClr>
              </a:inn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endParaRPr lang="fr-CH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18000000">
              <a:off x="2060864" y="2439559"/>
              <a:ext cx="2463760" cy="1184423"/>
            </a:xfrm>
            <a:prstGeom prst="rect">
              <a:avLst/>
            </a:prstGeom>
          </p:spPr>
          <p:txBody>
            <a:bodyPr wrap="square" lIns="0" rIns="0">
              <a:prstTxWarp prst="textArchUp">
                <a:avLst>
                  <a:gd name="adj" fmla="val 11109172"/>
                </a:avLst>
              </a:prstTxWarp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fr-CH" sz="2000" b="1" spc="50" dirty="0" smtClean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31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Principes </a:t>
              </a:r>
              <a:r>
                <a:rPr lang="fr-CH" sz="2000" b="1" spc="50" dirty="0" smtClean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2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d’action</a:t>
              </a:r>
              <a:endParaRPr lang="fr-CH" sz="2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2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18000000">
              <a:off x="4793619" y="4081774"/>
              <a:ext cx="2297179" cy="1039477"/>
            </a:xfrm>
            <a:prstGeom prst="rect">
              <a:avLst/>
            </a:prstGeom>
          </p:spPr>
          <p:txBody>
            <a:bodyPr wrap="square" lIns="0" rIns="0">
              <a:prstTxWarp prst="textArchDown">
                <a:avLst/>
              </a:prstTxWarp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fr-CH" sz="2000" b="1" spc="50" dirty="0" smtClean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2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Comportements</a:t>
              </a:r>
              <a:endParaRPr lang="fr-CH" sz="2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2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Groupe 33"/>
          <p:cNvGrpSpPr/>
          <p:nvPr/>
        </p:nvGrpSpPr>
        <p:grpSpPr>
          <a:xfrm>
            <a:off x="2901950" y="1770172"/>
            <a:ext cx="3333267" cy="3323001"/>
            <a:chOff x="2901950" y="2141642"/>
            <a:chExt cx="3333267" cy="3323001"/>
          </a:xfrm>
        </p:grpSpPr>
        <p:sp>
          <p:nvSpPr>
            <p:cNvPr id="9" name="Secteurs 8"/>
            <p:cNvSpPr>
              <a:spLocks noChangeAspect="1"/>
            </p:cNvSpPr>
            <p:nvPr/>
          </p:nvSpPr>
          <p:spPr>
            <a:xfrm>
              <a:off x="2923216" y="2152643"/>
              <a:ext cx="3312001" cy="3312000"/>
            </a:xfrm>
            <a:prstGeom prst="pie">
              <a:avLst>
                <a:gd name="adj1" fmla="val 8990274"/>
                <a:gd name="adj2" fmla="val 16200000"/>
              </a:avLst>
            </a:prstGeom>
            <a:gradFill>
              <a:gsLst>
                <a:gs pos="100000">
                  <a:srgbClr val="FFFF00"/>
                </a:gs>
                <a:gs pos="0">
                  <a:srgbClr val="FF00FF"/>
                </a:gs>
              </a:gsLst>
              <a:lin ang="2700000" scaled="0"/>
            </a:gradFill>
            <a:ln>
              <a:noFill/>
            </a:ln>
            <a:effectLst>
              <a:innerShdw blurRad="63500" dist="254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endParaRPr lang="fr-CH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Secteurs 9"/>
            <p:cNvSpPr>
              <a:spLocks noChangeAspect="1"/>
            </p:cNvSpPr>
            <p:nvPr/>
          </p:nvSpPr>
          <p:spPr>
            <a:xfrm>
              <a:off x="2901950" y="2152643"/>
              <a:ext cx="3312001" cy="3312000"/>
            </a:xfrm>
            <a:prstGeom prst="pie">
              <a:avLst>
                <a:gd name="adj1" fmla="val 16178311"/>
                <a:gd name="adj2" fmla="val 1789693"/>
              </a:avLst>
            </a:prstGeom>
            <a:gradFill flip="none" rotWithShape="1">
              <a:gsLst>
                <a:gs pos="0">
                  <a:srgbClr val="FF0000"/>
                </a:gs>
                <a:gs pos="100000">
                  <a:srgbClr val="FFFF00">
                    <a:lumMod val="100000"/>
                  </a:srgbClr>
                </a:gs>
              </a:gsLst>
              <a:lin ang="8100000" scaled="0"/>
              <a:tileRect/>
            </a:gradFill>
            <a:ln>
              <a:noFill/>
            </a:ln>
            <a:effectLst>
              <a:innerShdw blurRad="63500" dist="25400" dir="198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endParaRPr lang="fr-CH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572289" y="3007660"/>
              <a:ext cx="1364263" cy="584775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 algn="ctr"/>
              <a:r>
                <a:rPr lang="fr-CH" sz="1600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101600" dist="114300" dir="3600000" algn="t" rotWithShape="0">
                      <a:prstClr val="black">
                        <a:alpha val="20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Croyances individuelles</a:t>
              </a:r>
              <a:endParaRPr lang="fr-CH" sz="1600" dirty="0">
                <a:solidFill>
                  <a:schemeClr val="tx2">
                    <a:lumMod val="75000"/>
                  </a:schemeClr>
                </a:solidFill>
                <a:effectLst>
                  <a:outerShdw blurRad="101600" dist="114300" dir="3600000" algn="t" rotWithShape="0">
                    <a:prstClr val="black">
                      <a:alpha val="20000"/>
                    </a:prst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999556" y="3007660"/>
              <a:ext cx="1590110" cy="584775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 algn="ctr"/>
              <a:r>
                <a:rPr lang="fr-CH" sz="1600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101600" dist="114300" dir="3600000" algn="t" rotWithShape="0">
                      <a:prstClr val="black">
                        <a:alpha val="20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Culture organisationnelle</a:t>
              </a:r>
              <a:endParaRPr lang="fr-CH" sz="1600" dirty="0">
                <a:solidFill>
                  <a:schemeClr val="tx2">
                    <a:lumMod val="75000"/>
                  </a:schemeClr>
                </a:solidFill>
                <a:effectLst>
                  <a:outerShdw blurRad="101600" dist="114300" dir="3600000" algn="t" rotWithShape="0">
                    <a:prstClr val="black">
                      <a:alpha val="20000"/>
                    </a:prst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Secteurs 12"/>
            <p:cNvSpPr>
              <a:spLocks noChangeAspect="1"/>
            </p:cNvSpPr>
            <p:nvPr/>
          </p:nvSpPr>
          <p:spPr>
            <a:xfrm>
              <a:off x="2912583" y="2141642"/>
              <a:ext cx="3312001" cy="3312000"/>
            </a:xfrm>
            <a:prstGeom prst="pie">
              <a:avLst>
                <a:gd name="adj1" fmla="val 1772636"/>
                <a:gd name="adj2" fmla="val 9013027"/>
              </a:avLst>
            </a:prstGeom>
            <a:gradFill>
              <a:gsLst>
                <a:gs pos="0">
                  <a:srgbClr val="B3F200"/>
                </a:gs>
                <a:gs pos="100000">
                  <a:srgbClr val="FFFF00"/>
                </a:gs>
              </a:gsLst>
              <a:lin ang="16200000" scaled="0"/>
            </a:gradFill>
            <a:ln>
              <a:noFill/>
            </a:ln>
            <a:effectLst>
              <a:innerShdw blurRad="50800" dist="25400" dir="4200000">
                <a:prstClr val="black">
                  <a:alpha val="37000"/>
                </a:prstClr>
              </a:inn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endParaRPr lang="fr-CH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848320" y="4312515"/>
              <a:ext cx="1429725" cy="584775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 algn="ctr"/>
              <a:r>
                <a:rPr lang="fr-CH" sz="1600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101600" dist="114300" dir="3600000" algn="t" rotWithShape="0">
                      <a:prstClr val="black">
                        <a:alpha val="20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Valeurs partagées</a:t>
              </a:r>
              <a:endParaRPr lang="fr-CH" sz="1600" dirty="0">
                <a:solidFill>
                  <a:schemeClr val="tx2">
                    <a:lumMod val="75000"/>
                  </a:schemeClr>
                </a:solidFill>
                <a:effectLst>
                  <a:outerShdw blurRad="101600" dist="114300" dir="3600000" algn="t" rotWithShape="0">
                    <a:prstClr val="black">
                      <a:alpha val="20000"/>
                    </a:prst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5" name="Picture 2" descr="mqt rdlc fleche tactile Designer dun jour pour un jeu sur Ipad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1740000">
            <a:off x="5280329" y="3048436"/>
            <a:ext cx="629412" cy="190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mqt rdlc fleche tactile Designer dun jour pour un jeu sur Ipad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9000000">
            <a:off x="3245582" y="3052036"/>
            <a:ext cx="629412" cy="190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mqt rdlc fleche tactile Designer dun jour pour un jeu sur Ipad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4232267" y="1346117"/>
            <a:ext cx="629412" cy="190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6156176" y="5289778"/>
            <a:ext cx="2875309" cy="968896"/>
          </a:xfrm>
          <a:prstGeom prst="wedgeRectCallout">
            <a:avLst>
              <a:gd name="adj1" fmla="val -41040"/>
              <a:gd name="adj2" fmla="val -96385"/>
            </a:avLst>
          </a:prstGeom>
          <a:gradFill>
            <a:gsLst>
              <a:gs pos="0">
                <a:srgbClr val="FFFFB9"/>
              </a:gs>
              <a:gs pos="35000">
                <a:srgbClr val="FFFFDD"/>
              </a:gs>
              <a:gs pos="100000">
                <a:srgbClr val="FFFFEB"/>
              </a:gs>
            </a:gsLst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/>
            <a:r>
              <a:rPr lang="fr-CH" sz="1600" dirty="0" smtClean="0"/>
              <a:t>Influencent les comportements individuels</a:t>
            </a:r>
          </a:p>
          <a:p>
            <a:pPr marL="0" lvl="1"/>
            <a:r>
              <a:rPr lang="fr-CH" sz="1600" i="1" dirty="0" smtClean="0">
                <a:solidFill>
                  <a:srgbClr val="FF0000"/>
                </a:solidFill>
              </a:rPr>
              <a:t>(codes de conduite, d’éthique)</a:t>
            </a:r>
            <a:endParaRPr lang="fr-CH" sz="16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82594"/>
          </a:xfrm>
        </p:spPr>
        <p:txBody>
          <a:bodyPr/>
          <a:lstStyle/>
          <a:p>
            <a:r>
              <a:rPr lang="fr-FR" dirty="0" smtClean="0"/>
              <a:t>Les valeurs: carburant et cohérence</a:t>
            </a:r>
            <a:endParaRPr lang="fr-FR" dirty="0"/>
          </a:p>
        </p:txBody>
      </p:sp>
      <p:grpSp>
        <p:nvGrpSpPr>
          <p:cNvPr id="3" name="Groupe 29"/>
          <p:cNvGrpSpPr/>
          <p:nvPr/>
        </p:nvGrpSpPr>
        <p:grpSpPr>
          <a:xfrm>
            <a:off x="1980288" y="844701"/>
            <a:ext cx="5184000" cy="5184000"/>
            <a:chOff x="1980288" y="1216171"/>
            <a:chExt cx="5184000" cy="5184000"/>
          </a:xfrm>
        </p:grpSpPr>
        <p:sp>
          <p:nvSpPr>
            <p:cNvPr id="5" name="Ellipse 4"/>
            <p:cNvSpPr>
              <a:spLocks/>
            </p:cNvSpPr>
            <p:nvPr/>
          </p:nvSpPr>
          <p:spPr>
            <a:xfrm>
              <a:off x="1980288" y="1216171"/>
              <a:ext cx="5184000" cy="5184000"/>
            </a:xfrm>
            <a:prstGeom prst="ellipse">
              <a:avLst/>
            </a:prstGeom>
            <a:gradFill flip="none" rotWithShape="1">
              <a:gsLst>
                <a:gs pos="98000">
                  <a:srgbClr val="FF99FF"/>
                </a:gs>
                <a:gs pos="35000">
                  <a:srgbClr val="FFC5FF"/>
                </a:gs>
                <a:gs pos="0">
                  <a:schemeClr val="accent2">
                    <a:tint val="15000"/>
                    <a:satMod val="350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>
              <a:innerShdw blurRad="63500" dist="50800" dir="13500000">
                <a:prstClr val="black">
                  <a:alpha val="31000"/>
                </a:prstClr>
              </a:inn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endParaRPr lang="fr-CH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18000000">
              <a:off x="2060864" y="2439559"/>
              <a:ext cx="2463760" cy="1184423"/>
            </a:xfrm>
            <a:prstGeom prst="rect">
              <a:avLst/>
            </a:prstGeom>
          </p:spPr>
          <p:txBody>
            <a:bodyPr wrap="square" lIns="0" rIns="0">
              <a:prstTxWarp prst="textArchUp">
                <a:avLst>
                  <a:gd name="adj" fmla="val 11109172"/>
                </a:avLst>
              </a:prstTxWarp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fr-CH" sz="2000" b="1" spc="50" dirty="0" smtClean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31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Principes </a:t>
              </a:r>
              <a:r>
                <a:rPr lang="fr-CH" sz="2000" b="1" spc="50" dirty="0" smtClean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2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d’action</a:t>
              </a:r>
              <a:endParaRPr lang="fr-CH" sz="2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2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18000000">
              <a:off x="4793619" y="4081774"/>
              <a:ext cx="2297179" cy="1039477"/>
            </a:xfrm>
            <a:prstGeom prst="rect">
              <a:avLst/>
            </a:prstGeom>
          </p:spPr>
          <p:txBody>
            <a:bodyPr wrap="square" lIns="0" rIns="0">
              <a:prstTxWarp prst="textArchDown">
                <a:avLst/>
              </a:prstTxWarp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fr-CH" sz="2000" b="1" spc="50" dirty="0" smtClean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2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Comportements</a:t>
              </a:r>
              <a:endParaRPr lang="fr-CH" sz="2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2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Groupe 33"/>
          <p:cNvGrpSpPr/>
          <p:nvPr/>
        </p:nvGrpSpPr>
        <p:grpSpPr>
          <a:xfrm>
            <a:off x="2901950" y="1770172"/>
            <a:ext cx="3333267" cy="3323001"/>
            <a:chOff x="2901950" y="2141642"/>
            <a:chExt cx="3333267" cy="3323001"/>
          </a:xfrm>
        </p:grpSpPr>
        <p:sp>
          <p:nvSpPr>
            <p:cNvPr id="9" name="Secteurs 8"/>
            <p:cNvSpPr>
              <a:spLocks noChangeAspect="1"/>
            </p:cNvSpPr>
            <p:nvPr/>
          </p:nvSpPr>
          <p:spPr>
            <a:xfrm>
              <a:off x="2923216" y="2152643"/>
              <a:ext cx="3312001" cy="3312000"/>
            </a:xfrm>
            <a:prstGeom prst="pie">
              <a:avLst>
                <a:gd name="adj1" fmla="val 8990274"/>
                <a:gd name="adj2" fmla="val 16200000"/>
              </a:avLst>
            </a:prstGeom>
            <a:gradFill>
              <a:gsLst>
                <a:gs pos="100000">
                  <a:srgbClr val="FFFF00"/>
                </a:gs>
                <a:gs pos="0">
                  <a:srgbClr val="FF00FF"/>
                </a:gs>
              </a:gsLst>
              <a:lin ang="2700000" scaled="0"/>
            </a:gradFill>
            <a:ln>
              <a:noFill/>
            </a:ln>
            <a:effectLst>
              <a:innerShdw blurRad="63500" dist="254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endParaRPr lang="fr-CH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Secteurs 9"/>
            <p:cNvSpPr>
              <a:spLocks noChangeAspect="1"/>
            </p:cNvSpPr>
            <p:nvPr/>
          </p:nvSpPr>
          <p:spPr>
            <a:xfrm>
              <a:off x="2901950" y="2152643"/>
              <a:ext cx="3312001" cy="3312000"/>
            </a:xfrm>
            <a:prstGeom prst="pie">
              <a:avLst>
                <a:gd name="adj1" fmla="val 16178311"/>
                <a:gd name="adj2" fmla="val 1789693"/>
              </a:avLst>
            </a:prstGeom>
            <a:gradFill flip="none" rotWithShape="1">
              <a:gsLst>
                <a:gs pos="0">
                  <a:srgbClr val="FF0000"/>
                </a:gs>
                <a:gs pos="100000">
                  <a:srgbClr val="FFFF00">
                    <a:lumMod val="100000"/>
                  </a:srgbClr>
                </a:gs>
              </a:gsLst>
              <a:lin ang="8100000" scaled="0"/>
              <a:tileRect/>
            </a:gradFill>
            <a:ln>
              <a:noFill/>
            </a:ln>
            <a:effectLst>
              <a:innerShdw blurRad="63500" dist="25400" dir="198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endParaRPr lang="fr-CH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572289" y="3007660"/>
              <a:ext cx="1364263" cy="584775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 algn="ctr"/>
              <a:r>
                <a:rPr lang="fr-CH" sz="1600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101600" dist="114300" dir="3600000" algn="t" rotWithShape="0">
                      <a:prstClr val="black">
                        <a:alpha val="20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Croyances individuelles</a:t>
              </a:r>
              <a:endParaRPr lang="fr-CH" sz="1600" dirty="0">
                <a:solidFill>
                  <a:schemeClr val="tx2">
                    <a:lumMod val="75000"/>
                  </a:schemeClr>
                </a:solidFill>
                <a:effectLst>
                  <a:outerShdw blurRad="101600" dist="114300" dir="3600000" algn="t" rotWithShape="0">
                    <a:prstClr val="black">
                      <a:alpha val="20000"/>
                    </a:prst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999556" y="3007660"/>
              <a:ext cx="1590110" cy="584775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 algn="ctr"/>
              <a:r>
                <a:rPr lang="fr-CH" sz="1600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101600" dist="114300" dir="3600000" algn="t" rotWithShape="0">
                      <a:prstClr val="black">
                        <a:alpha val="20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Culture organisationnelle</a:t>
              </a:r>
              <a:endParaRPr lang="fr-CH" sz="1600" dirty="0">
                <a:solidFill>
                  <a:schemeClr val="tx2">
                    <a:lumMod val="75000"/>
                  </a:schemeClr>
                </a:solidFill>
                <a:effectLst>
                  <a:outerShdw blurRad="101600" dist="114300" dir="3600000" algn="t" rotWithShape="0">
                    <a:prstClr val="black">
                      <a:alpha val="20000"/>
                    </a:prst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Secteurs 12"/>
            <p:cNvSpPr>
              <a:spLocks noChangeAspect="1"/>
            </p:cNvSpPr>
            <p:nvPr/>
          </p:nvSpPr>
          <p:spPr>
            <a:xfrm>
              <a:off x="2912583" y="2141642"/>
              <a:ext cx="3312001" cy="3312000"/>
            </a:xfrm>
            <a:prstGeom prst="pie">
              <a:avLst>
                <a:gd name="adj1" fmla="val 1772636"/>
                <a:gd name="adj2" fmla="val 9013027"/>
              </a:avLst>
            </a:prstGeom>
            <a:gradFill>
              <a:gsLst>
                <a:gs pos="0">
                  <a:srgbClr val="B3F200"/>
                </a:gs>
                <a:gs pos="100000">
                  <a:srgbClr val="FFFF00"/>
                </a:gs>
              </a:gsLst>
              <a:lin ang="16200000" scaled="0"/>
            </a:gradFill>
            <a:ln>
              <a:noFill/>
            </a:ln>
            <a:effectLst>
              <a:innerShdw blurRad="50800" dist="25400" dir="4200000">
                <a:prstClr val="black">
                  <a:alpha val="37000"/>
                </a:prstClr>
              </a:inn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endParaRPr lang="fr-CH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848320" y="4312515"/>
              <a:ext cx="1429725" cy="584775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 algn="ctr"/>
              <a:r>
                <a:rPr lang="fr-CH" sz="1600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101600" dist="114300" dir="3600000" algn="t" rotWithShape="0">
                      <a:prstClr val="black">
                        <a:alpha val="20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Valeurs partagées</a:t>
              </a:r>
              <a:endParaRPr lang="fr-CH" sz="1600" dirty="0">
                <a:solidFill>
                  <a:schemeClr val="tx2">
                    <a:lumMod val="75000"/>
                  </a:schemeClr>
                </a:solidFill>
                <a:effectLst>
                  <a:outerShdw blurRad="101600" dist="114300" dir="3600000" algn="t" rotWithShape="0">
                    <a:prstClr val="black">
                      <a:alpha val="20000"/>
                    </a:prst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5" name="Picture 2" descr="mqt rdlc fleche tactile Designer dun jour pour un jeu sur Ipad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1740000">
            <a:off x="5280329" y="3048436"/>
            <a:ext cx="629412" cy="190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mqt rdlc fleche tactile Designer dun jour pour un jeu sur Ipad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9000000">
            <a:off x="3245582" y="3052036"/>
            <a:ext cx="629412" cy="190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mqt rdlc fleche tactile Designer dun jour pour un jeu sur Ipad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4232267" y="1346117"/>
            <a:ext cx="629412" cy="190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179512" y="969298"/>
            <a:ext cx="2011213" cy="968896"/>
          </a:xfrm>
          <a:prstGeom prst="wedgeRectCallout">
            <a:avLst>
              <a:gd name="adj1" fmla="val 63120"/>
              <a:gd name="adj2" fmla="val 102569"/>
            </a:avLst>
          </a:prstGeom>
          <a:gradFill>
            <a:gsLst>
              <a:gs pos="0">
                <a:srgbClr val="FFFFB9"/>
              </a:gs>
              <a:gs pos="35000">
                <a:srgbClr val="FFFFDD"/>
              </a:gs>
              <a:gs pos="100000">
                <a:srgbClr val="FFFFEB"/>
              </a:gs>
            </a:gsLst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/>
            <a:r>
              <a:rPr lang="fr-CH" sz="1600" dirty="0" smtClean="0"/>
              <a:t>Transformés en règles et bonnes pratiques</a:t>
            </a:r>
          </a:p>
          <a:p>
            <a:pPr marL="0" lvl="1"/>
            <a:r>
              <a:rPr lang="fr-CH" sz="1600" i="1" dirty="0" smtClean="0">
                <a:solidFill>
                  <a:srgbClr val="FF0000"/>
                </a:solidFill>
              </a:rPr>
              <a:t>(la cohérence)</a:t>
            </a:r>
            <a:endParaRPr lang="fr-CH" sz="16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cteurs 3"/>
          <p:cNvSpPr>
            <a:spLocks noChangeAspect="1"/>
          </p:cNvSpPr>
          <p:nvPr/>
        </p:nvSpPr>
        <p:spPr>
          <a:xfrm>
            <a:off x="1968282" y="850580"/>
            <a:ext cx="5181260" cy="5175976"/>
          </a:xfrm>
          <a:prstGeom prst="pie">
            <a:avLst>
              <a:gd name="adj1" fmla="val 11962341"/>
              <a:gd name="adj2" fmla="val 2413774"/>
            </a:avLst>
          </a:prstGeo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grpSp>
        <p:nvGrpSpPr>
          <p:cNvPr id="2" name="Groupe 24"/>
          <p:cNvGrpSpPr/>
          <p:nvPr/>
        </p:nvGrpSpPr>
        <p:grpSpPr>
          <a:xfrm>
            <a:off x="2400330" y="1830036"/>
            <a:ext cx="612000" cy="884152"/>
            <a:chOff x="2411760" y="2190076"/>
            <a:chExt cx="612000" cy="884152"/>
          </a:xfrm>
        </p:grpSpPr>
        <p:pic>
          <p:nvPicPr>
            <p:cNvPr id="26" name="Picture 7" descr="C:\G\Essaim\Services\Outils\Fil rouge\Images du Canevas\Context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760" y="2190076"/>
              <a:ext cx="612000" cy="61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ZoneTexte 26"/>
            <p:cNvSpPr txBox="1"/>
            <p:nvPr/>
          </p:nvSpPr>
          <p:spPr>
            <a:xfrm>
              <a:off x="2431463" y="2766451"/>
              <a:ext cx="572594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1400" dirty="0" smtClean="0"/>
                <a:t>Où ?</a:t>
              </a:r>
              <a:endParaRPr lang="fr-CH" sz="1400" dirty="0"/>
            </a:p>
          </p:txBody>
        </p:sp>
      </p:grpSp>
      <p:sp>
        <p:nvSpPr>
          <p:cNvPr id="5" name="Secteurs 4"/>
          <p:cNvSpPr>
            <a:spLocks noChangeAspect="1"/>
          </p:cNvSpPr>
          <p:nvPr/>
        </p:nvSpPr>
        <p:spPr>
          <a:xfrm>
            <a:off x="1974611" y="836712"/>
            <a:ext cx="5181260" cy="5175402"/>
          </a:xfrm>
          <a:prstGeom prst="pie">
            <a:avLst>
              <a:gd name="adj1" fmla="val 2406601"/>
              <a:gd name="adj2" fmla="val 11982689"/>
            </a:avLst>
          </a:prstGeom>
          <a:solidFill>
            <a:schemeClr val="accent3">
              <a:tint val="50000"/>
              <a:satMod val="30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sp>
        <p:nvSpPr>
          <p:cNvPr id="31" name="Secteurs 30"/>
          <p:cNvSpPr>
            <a:spLocks noChangeAspect="1"/>
          </p:cNvSpPr>
          <p:nvPr/>
        </p:nvSpPr>
        <p:spPr>
          <a:xfrm>
            <a:off x="2751487" y="1628800"/>
            <a:ext cx="3628333" cy="3624231"/>
          </a:xfrm>
          <a:prstGeom prst="pie">
            <a:avLst>
              <a:gd name="adj1" fmla="val 8991891"/>
              <a:gd name="adj2" fmla="val 12601759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grpSp>
        <p:nvGrpSpPr>
          <p:cNvPr id="20" name="Groupe 32"/>
          <p:cNvGrpSpPr/>
          <p:nvPr/>
        </p:nvGrpSpPr>
        <p:grpSpPr>
          <a:xfrm>
            <a:off x="5208642" y="4886372"/>
            <a:ext cx="1041979" cy="708136"/>
            <a:chOff x="5220072" y="5246412"/>
            <a:chExt cx="1041979" cy="708136"/>
          </a:xfrm>
        </p:grpSpPr>
        <p:sp>
          <p:nvSpPr>
            <p:cNvPr id="13" name="ZoneTexte 12"/>
            <p:cNvSpPr txBox="1"/>
            <p:nvPr/>
          </p:nvSpPr>
          <p:spPr>
            <a:xfrm>
              <a:off x="5220072" y="5646771"/>
              <a:ext cx="1041979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400" dirty="0" smtClean="0"/>
                <a:t>Avec qui ?</a:t>
              </a:r>
              <a:endParaRPr lang="fr-CH" sz="1400" dirty="0"/>
            </a:p>
          </p:txBody>
        </p:sp>
        <p:pic>
          <p:nvPicPr>
            <p:cNvPr id="15" name="Picture 8" descr="C:\G\Essaim\Services\Outils\Fil rouge\Images du Canevas\BP-Partnership.png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5436096" y="5246412"/>
              <a:ext cx="647767" cy="636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Secteurs 5"/>
          <p:cNvSpPr>
            <a:spLocks noChangeAspect="1"/>
          </p:cNvSpPr>
          <p:nvPr/>
        </p:nvSpPr>
        <p:spPr>
          <a:xfrm>
            <a:off x="2746420" y="1628412"/>
            <a:ext cx="3628333" cy="3624231"/>
          </a:xfrm>
          <a:prstGeom prst="pie">
            <a:avLst>
              <a:gd name="adj1" fmla="val 12594931"/>
              <a:gd name="adj2" fmla="val 16201677"/>
            </a:avLst>
          </a:prstGeom>
          <a:gradFill>
            <a:gsLst>
              <a:gs pos="0">
                <a:srgbClr val="FFFF00"/>
              </a:gs>
              <a:gs pos="35000">
                <a:srgbClr val="FFFF99"/>
              </a:gs>
              <a:gs pos="100000">
                <a:srgbClr val="FFFFCC"/>
              </a:gs>
            </a:gsLst>
            <a:lin ang="66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grpSp>
        <p:nvGrpSpPr>
          <p:cNvPr id="24" name="Groupe 27"/>
          <p:cNvGrpSpPr/>
          <p:nvPr/>
        </p:nvGrpSpPr>
        <p:grpSpPr>
          <a:xfrm>
            <a:off x="3514358" y="2018571"/>
            <a:ext cx="1050288" cy="945549"/>
            <a:chOff x="3525788" y="2378611"/>
            <a:chExt cx="1050288" cy="945549"/>
          </a:xfrm>
        </p:grpSpPr>
        <p:pic>
          <p:nvPicPr>
            <p:cNvPr id="1031" name="Picture 7"/>
            <p:cNvPicPr>
              <a:picLocks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3663672" y="2378611"/>
              <a:ext cx="684000" cy="7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" name="ZoneTexte 31"/>
            <p:cNvSpPr txBox="1"/>
            <p:nvPr/>
          </p:nvSpPr>
          <p:spPr>
            <a:xfrm>
              <a:off x="3525788" y="3016383"/>
              <a:ext cx="1050288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fr-CH" sz="1400" dirty="0" smtClean="0"/>
                <a:t>Pourquoi ?</a:t>
              </a:r>
              <a:endParaRPr lang="fr-CH" sz="1400" dirty="0"/>
            </a:p>
          </p:txBody>
        </p:sp>
      </p:grpSp>
      <p:sp>
        <p:nvSpPr>
          <p:cNvPr id="7" name="Secteurs 6"/>
          <p:cNvSpPr>
            <a:spLocks noChangeAspect="1"/>
          </p:cNvSpPr>
          <p:nvPr/>
        </p:nvSpPr>
        <p:spPr>
          <a:xfrm>
            <a:off x="2746420" y="1628412"/>
            <a:ext cx="3628333" cy="3624231"/>
          </a:xfrm>
          <a:prstGeom prst="pie">
            <a:avLst>
              <a:gd name="adj1" fmla="val 8991891"/>
              <a:gd name="adj2" fmla="val 12601759"/>
            </a:avLst>
          </a:prstGeom>
          <a:gradFill>
            <a:gsLst>
              <a:gs pos="0">
                <a:srgbClr val="FF9933"/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8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grpSp>
        <p:nvGrpSpPr>
          <p:cNvPr id="25" name="Groupe 35"/>
          <p:cNvGrpSpPr/>
          <p:nvPr/>
        </p:nvGrpSpPr>
        <p:grpSpPr>
          <a:xfrm>
            <a:off x="2831753" y="3110300"/>
            <a:ext cx="1080745" cy="828024"/>
            <a:chOff x="2843183" y="3470340"/>
            <a:chExt cx="1080745" cy="828024"/>
          </a:xfrm>
        </p:grpSpPr>
        <p:sp>
          <p:nvSpPr>
            <p:cNvPr id="18" name="ZoneTexte 17"/>
            <p:cNvSpPr txBox="1"/>
            <p:nvPr/>
          </p:nvSpPr>
          <p:spPr>
            <a:xfrm>
              <a:off x="2843183" y="3990587"/>
              <a:ext cx="1080745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fr-CH" sz="1400" dirty="0" smtClean="0"/>
                <a:t>Vérifiable ?</a:t>
              </a:r>
              <a:endParaRPr lang="fr-CH" sz="1400" dirty="0"/>
            </a:p>
          </p:txBody>
        </p:sp>
        <p:pic>
          <p:nvPicPr>
            <p:cNvPr id="19" name="Picture 15" descr="C:\G\Essaim\Services\Outils\Fil rouge\Images du Canevas\Evaluation.png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634" y="3470340"/>
              <a:ext cx="612001" cy="61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Secteurs 7"/>
          <p:cNvSpPr>
            <a:spLocks noChangeAspect="1"/>
          </p:cNvSpPr>
          <p:nvPr/>
        </p:nvSpPr>
        <p:spPr>
          <a:xfrm>
            <a:off x="2746824" y="1628815"/>
            <a:ext cx="3628333" cy="3624231"/>
          </a:xfrm>
          <a:prstGeom prst="pie">
            <a:avLst>
              <a:gd name="adj1" fmla="val 16196749"/>
              <a:gd name="adj2" fmla="val 19792086"/>
            </a:avLst>
          </a:prstGeom>
          <a:gradFill>
            <a:gsLst>
              <a:gs pos="0">
                <a:srgbClr val="92D050"/>
              </a:gs>
              <a:gs pos="74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66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grpSp>
        <p:nvGrpSpPr>
          <p:cNvPr id="28" name="Groupe 28"/>
          <p:cNvGrpSpPr/>
          <p:nvPr/>
        </p:nvGrpSpPr>
        <p:grpSpPr>
          <a:xfrm>
            <a:off x="4787502" y="2078060"/>
            <a:ext cx="691936" cy="924160"/>
            <a:chOff x="4798932" y="2438100"/>
            <a:chExt cx="691936" cy="924160"/>
          </a:xfrm>
        </p:grpSpPr>
        <p:sp>
          <p:nvSpPr>
            <p:cNvPr id="21" name="ZoneTexte 20"/>
            <p:cNvSpPr txBox="1"/>
            <p:nvPr/>
          </p:nvSpPr>
          <p:spPr>
            <a:xfrm>
              <a:off x="4878200" y="3054483"/>
              <a:ext cx="612668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fr-CH" sz="1400" dirty="0" smtClean="0"/>
                <a:t>Qui ?</a:t>
              </a:r>
              <a:endParaRPr lang="fr-CH" sz="1400" dirty="0"/>
            </a:p>
          </p:txBody>
        </p:sp>
        <p:pic>
          <p:nvPicPr>
            <p:cNvPr id="23" name="Picture 11" descr="C:\G\Essaim\Services\Outils\Fil rouge\Images du Canevas\BP-User.png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8932" y="2438100"/>
              <a:ext cx="636129" cy="636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Secteurs 8"/>
          <p:cNvSpPr>
            <a:spLocks noChangeAspect="1"/>
          </p:cNvSpPr>
          <p:nvPr/>
        </p:nvSpPr>
        <p:spPr>
          <a:xfrm>
            <a:off x="2746420" y="1628412"/>
            <a:ext cx="3628333" cy="3624231"/>
          </a:xfrm>
          <a:prstGeom prst="pie">
            <a:avLst>
              <a:gd name="adj1" fmla="val 5399763"/>
              <a:gd name="adj2" fmla="val 8994852"/>
            </a:avLst>
          </a:prstGeom>
          <a:gradFill>
            <a:gsLst>
              <a:gs pos="0">
                <a:srgbClr val="FF7171"/>
              </a:gs>
              <a:gs pos="54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20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grpSp>
        <p:nvGrpSpPr>
          <p:cNvPr id="29" name="Groupe 34"/>
          <p:cNvGrpSpPr/>
          <p:nvPr/>
        </p:nvGrpSpPr>
        <p:grpSpPr>
          <a:xfrm>
            <a:off x="3443020" y="4062595"/>
            <a:ext cx="1117550" cy="883841"/>
            <a:chOff x="3454450" y="4422635"/>
            <a:chExt cx="1117550" cy="883841"/>
          </a:xfrm>
        </p:grpSpPr>
        <p:sp>
          <p:nvSpPr>
            <p:cNvPr id="16" name="ZoneTexte 15"/>
            <p:cNvSpPr txBox="1"/>
            <p:nvPr/>
          </p:nvSpPr>
          <p:spPr>
            <a:xfrm>
              <a:off x="3454450" y="4998699"/>
              <a:ext cx="1117550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fr-CH" sz="1400" dirty="0" smtClean="0"/>
                <a:t>Avec quoi ?</a:t>
              </a:r>
              <a:endParaRPr lang="fr-CH" sz="1400" dirty="0"/>
            </a:p>
          </p:txBody>
        </p:sp>
        <p:pic>
          <p:nvPicPr>
            <p:cNvPr id="17" name="Picture 9" descr="C:\G\Essaim\Services\Outils\Fil rouge\Images du Canevas\BP-Tools.png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9848" y="4422635"/>
              <a:ext cx="636128" cy="636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Secteurs 9"/>
          <p:cNvSpPr>
            <a:spLocks noChangeAspect="1"/>
          </p:cNvSpPr>
          <p:nvPr/>
        </p:nvSpPr>
        <p:spPr>
          <a:xfrm>
            <a:off x="2746420" y="1628412"/>
            <a:ext cx="3628333" cy="3624231"/>
          </a:xfrm>
          <a:prstGeom prst="pie">
            <a:avLst>
              <a:gd name="adj1" fmla="val 19792210"/>
              <a:gd name="adj2" fmla="val 1796259"/>
            </a:avLst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20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sp>
        <p:nvSpPr>
          <p:cNvPr id="11" name="Secteurs 10"/>
          <p:cNvSpPr>
            <a:spLocks noChangeAspect="1"/>
          </p:cNvSpPr>
          <p:nvPr/>
        </p:nvSpPr>
        <p:spPr>
          <a:xfrm>
            <a:off x="2746420" y="1628412"/>
            <a:ext cx="3628333" cy="3624231"/>
          </a:xfrm>
          <a:prstGeom prst="pie">
            <a:avLst>
              <a:gd name="adj1" fmla="val 1765262"/>
              <a:gd name="adj2" fmla="val 5404705"/>
            </a:avLst>
          </a:prstGeom>
          <a:gradFill>
            <a:gsLst>
              <a:gs pos="0">
                <a:srgbClr val="00FFFF"/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grpSp>
        <p:nvGrpSpPr>
          <p:cNvPr id="30" name="Groupe 33"/>
          <p:cNvGrpSpPr/>
          <p:nvPr/>
        </p:nvGrpSpPr>
        <p:grpSpPr>
          <a:xfrm>
            <a:off x="4848602" y="4074539"/>
            <a:ext cx="727594" cy="871897"/>
            <a:chOff x="4860032" y="4434579"/>
            <a:chExt cx="727594" cy="871897"/>
          </a:xfrm>
        </p:grpSpPr>
        <p:sp>
          <p:nvSpPr>
            <p:cNvPr id="12" name="ZoneTexte 11"/>
            <p:cNvSpPr txBox="1"/>
            <p:nvPr/>
          </p:nvSpPr>
          <p:spPr>
            <a:xfrm>
              <a:off x="4875572" y="4998699"/>
              <a:ext cx="712054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fr-CH" sz="1400" dirty="0" smtClean="0"/>
                <a:t>Quoi ?</a:t>
              </a:r>
              <a:endParaRPr lang="fr-CH" sz="1400" dirty="0"/>
            </a:p>
          </p:txBody>
        </p:sp>
        <p:pic>
          <p:nvPicPr>
            <p:cNvPr id="14" name="Picture 3" descr="C:\G\Essaim\Services\Outils\Fil rouge\Images du Canevas\BP-Box.png"/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4434579"/>
              <a:ext cx="636129" cy="636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Groupe 29"/>
          <p:cNvGrpSpPr/>
          <p:nvPr/>
        </p:nvGrpSpPr>
        <p:grpSpPr>
          <a:xfrm>
            <a:off x="5251171" y="3142838"/>
            <a:ext cx="1000595" cy="795486"/>
            <a:chOff x="5262601" y="3502878"/>
            <a:chExt cx="1000595" cy="795486"/>
          </a:xfrm>
        </p:grpSpPr>
        <p:pic>
          <p:nvPicPr>
            <p:cNvPr id="1026" name="Picture 2" descr="C:\G\Google Drive\Leonardo SBM\Social Business Models Canvas and Red thread\French\Images\Bridge.png"/>
            <p:cNvPicPr>
              <a:picLocks noChangeArrowheads="1"/>
            </p:cNvPicPr>
            <p:nvPr/>
          </p:nvPicPr>
          <p:blipFill>
            <a:blip r:embed="rId11" cstate="screen">
              <a:extLst>
                <a:ext uri="{BEBA8EAE-BF5A-486C-A8C5-ECC9F3942E4B}">
                  <a14:imgProps xmlns:a14="http://schemas.microsoft.com/office/drawing/2010/main" xmlns="">
                    <a14:imgLayer r:embed="rId12"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3502878"/>
              <a:ext cx="721115" cy="61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ZoneTexte 21"/>
            <p:cNvSpPr txBox="1"/>
            <p:nvPr/>
          </p:nvSpPr>
          <p:spPr>
            <a:xfrm>
              <a:off x="5262601" y="3990587"/>
              <a:ext cx="1000595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fr-CH" sz="1400" dirty="0" smtClean="0"/>
                <a:t>Par quoi ?</a:t>
              </a:r>
              <a:endParaRPr lang="fr-CH" sz="1400" dirty="0"/>
            </a:p>
          </p:txBody>
        </p:sp>
      </p:grpSp>
      <p:sp>
        <p:nvSpPr>
          <p:cNvPr id="38" name="Ellipse 37"/>
          <p:cNvSpPr/>
          <p:nvPr/>
        </p:nvSpPr>
        <p:spPr>
          <a:xfrm>
            <a:off x="4088318" y="2954049"/>
            <a:ext cx="936104" cy="936104"/>
          </a:xfrm>
          <a:prstGeom prst="ellipse">
            <a:avLst/>
          </a:prstGeom>
          <a:gradFill flip="none" rotWithShape="1">
            <a:gsLst>
              <a:gs pos="98000">
                <a:srgbClr val="FF99FF"/>
              </a:gs>
              <a:gs pos="35000">
                <a:srgbClr val="FFC5FF"/>
              </a:gs>
              <a:gs pos="0">
                <a:schemeClr val="accent2">
                  <a:tint val="15000"/>
                  <a:satMod val="350000"/>
                </a:schemeClr>
              </a:gs>
            </a:gsLst>
            <a:lin ang="10800000" scaled="0"/>
            <a:tileRect/>
          </a:gradFill>
          <a:ln>
            <a:noFill/>
          </a:ln>
          <a:effectLst>
            <a:innerShdw blurRad="63500" dist="50800" dir="13500000">
              <a:prstClr val="black">
                <a:alpha val="31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itchFamily="34" charset="0"/>
                <a:cs typeface="Arial" pitchFamily="34" charset="0"/>
              </a:rPr>
              <a:t>Les valeurs</a:t>
            </a:r>
            <a:endParaRPr lang="fr-CH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582594"/>
          </a:xfrm>
        </p:spPr>
        <p:txBody>
          <a:bodyPr>
            <a:normAutofit/>
          </a:bodyPr>
          <a:lstStyle/>
          <a:p>
            <a:r>
              <a:rPr lang="fr-CH" dirty="0" smtClean="0"/>
              <a:t>Les questions du modèle d’affaires</a:t>
            </a:r>
            <a:endParaRPr lang="fr-CH" dirty="0"/>
          </a:p>
        </p:txBody>
      </p:sp>
      <p:sp>
        <p:nvSpPr>
          <p:cNvPr id="37" name="Rectangle 36"/>
          <p:cNvSpPr/>
          <p:nvPr/>
        </p:nvSpPr>
        <p:spPr>
          <a:xfrm>
            <a:off x="22222" y="1049675"/>
            <a:ext cx="2268000" cy="972000"/>
          </a:xfrm>
          <a:prstGeom prst="wedgeRectCallout">
            <a:avLst>
              <a:gd name="adj1" fmla="val 61842"/>
              <a:gd name="adj2" fmla="val 96000"/>
            </a:avLst>
          </a:prstGeom>
          <a:gradFill>
            <a:gsLst>
              <a:gs pos="0">
                <a:srgbClr val="FFFFB9"/>
              </a:gs>
              <a:gs pos="35000">
                <a:srgbClr val="FFFFDD"/>
              </a:gs>
              <a:gs pos="100000">
                <a:srgbClr val="FFFFEB"/>
              </a:gs>
            </a:gsLst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/>
            <a:r>
              <a:rPr lang="fr-CH" sz="1600" b="1" dirty="0" smtClean="0">
                <a:solidFill>
                  <a:srgbClr val="FF0000"/>
                </a:solidFill>
              </a:rPr>
              <a:t>Contexte</a:t>
            </a:r>
            <a:endParaRPr lang="fr-CH" sz="1600" b="1" dirty="0">
              <a:solidFill>
                <a:srgbClr val="FF0000"/>
              </a:solidFill>
            </a:endParaRPr>
          </a:p>
          <a:p>
            <a:pPr marL="0" lvl="1"/>
            <a:r>
              <a:rPr lang="fr-CH" sz="1400" dirty="0" smtClean="0"/>
              <a:t>Dans quel contexte l’organisation est immergée?</a:t>
            </a:r>
          </a:p>
        </p:txBody>
      </p:sp>
    </p:spTree>
    <p:extLst>
      <p:ext uri="{BB962C8B-B14F-4D97-AF65-F5344CB8AC3E}">
        <p14:creationId xmlns:p14="http://schemas.microsoft.com/office/powerpoint/2010/main" xmlns="" val="7838292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cteurs 3"/>
          <p:cNvSpPr>
            <a:spLocks noChangeAspect="1"/>
          </p:cNvSpPr>
          <p:nvPr/>
        </p:nvSpPr>
        <p:spPr>
          <a:xfrm>
            <a:off x="1968282" y="850580"/>
            <a:ext cx="5181260" cy="5175976"/>
          </a:xfrm>
          <a:prstGeom prst="pie">
            <a:avLst>
              <a:gd name="adj1" fmla="val 11962341"/>
              <a:gd name="adj2" fmla="val 2413774"/>
            </a:avLst>
          </a:prstGeo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grpSp>
        <p:nvGrpSpPr>
          <p:cNvPr id="2" name="Groupe 24"/>
          <p:cNvGrpSpPr/>
          <p:nvPr/>
        </p:nvGrpSpPr>
        <p:grpSpPr>
          <a:xfrm>
            <a:off x="2400330" y="1830036"/>
            <a:ext cx="612000" cy="884152"/>
            <a:chOff x="2411760" y="2190076"/>
            <a:chExt cx="612000" cy="884152"/>
          </a:xfrm>
        </p:grpSpPr>
        <p:pic>
          <p:nvPicPr>
            <p:cNvPr id="26" name="Picture 7" descr="C:\G\Essaim\Services\Outils\Fil rouge\Images du Canevas\Context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760" y="2190076"/>
              <a:ext cx="612000" cy="61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ZoneTexte 26"/>
            <p:cNvSpPr txBox="1"/>
            <p:nvPr/>
          </p:nvSpPr>
          <p:spPr>
            <a:xfrm>
              <a:off x="2431463" y="2766451"/>
              <a:ext cx="572594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1400" dirty="0" smtClean="0"/>
                <a:t>Où ?</a:t>
              </a:r>
              <a:endParaRPr lang="fr-CH" sz="1400" dirty="0"/>
            </a:p>
          </p:txBody>
        </p:sp>
      </p:grpSp>
      <p:sp>
        <p:nvSpPr>
          <p:cNvPr id="5" name="Secteurs 4"/>
          <p:cNvSpPr>
            <a:spLocks noChangeAspect="1"/>
          </p:cNvSpPr>
          <p:nvPr/>
        </p:nvSpPr>
        <p:spPr>
          <a:xfrm>
            <a:off x="1974611" y="836712"/>
            <a:ext cx="5181260" cy="5175402"/>
          </a:xfrm>
          <a:prstGeom prst="pie">
            <a:avLst>
              <a:gd name="adj1" fmla="val 2406601"/>
              <a:gd name="adj2" fmla="val 11982689"/>
            </a:avLst>
          </a:prstGeom>
          <a:solidFill>
            <a:schemeClr val="accent3">
              <a:tint val="50000"/>
              <a:satMod val="30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sp>
        <p:nvSpPr>
          <p:cNvPr id="31" name="Secteurs 30"/>
          <p:cNvSpPr>
            <a:spLocks noChangeAspect="1"/>
          </p:cNvSpPr>
          <p:nvPr/>
        </p:nvSpPr>
        <p:spPr>
          <a:xfrm>
            <a:off x="2751487" y="1628800"/>
            <a:ext cx="3628333" cy="3624231"/>
          </a:xfrm>
          <a:prstGeom prst="pie">
            <a:avLst>
              <a:gd name="adj1" fmla="val 8991891"/>
              <a:gd name="adj2" fmla="val 12601759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grpSp>
        <p:nvGrpSpPr>
          <p:cNvPr id="20" name="Groupe 32"/>
          <p:cNvGrpSpPr/>
          <p:nvPr/>
        </p:nvGrpSpPr>
        <p:grpSpPr>
          <a:xfrm>
            <a:off x="5208642" y="4886372"/>
            <a:ext cx="1041979" cy="708136"/>
            <a:chOff x="5220072" y="5246412"/>
            <a:chExt cx="1041979" cy="708136"/>
          </a:xfrm>
        </p:grpSpPr>
        <p:sp>
          <p:nvSpPr>
            <p:cNvPr id="13" name="ZoneTexte 12"/>
            <p:cNvSpPr txBox="1"/>
            <p:nvPr/>
          </p:nvSpPr>
          <p:spPr>
            <a:xfrm>
              <a:off x="5220072" y="5646771"/>
              <a:ext cx="1041979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400" dirty="0" smtClean="0"/>
                <a:t>Avec qui ?</a:t>
              </a:r>
              <a:endParaRPr lang="fr-CH" sz="1400" dirty="0"/>
            </a:p>
          </p:txBody>
        </p:sp>
        <p:pic>
          <p:nvPicPr>
            <p:cNvPr id="15" name="Picture 8" descr="C:\G\Essaim\Services\Outils\Fil rouge\Images du Canevas\BP-Partnership.png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5436096" y="5246412"/>
              <a:ext cx="647767" cy="636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Secteurs 5"/>
          <p:cNvSpPr>
            <a:spLocks noChangeAspect="1"/>
          </p:cNvSpPr>
          <p:nvPr/>
        </p:nvSpPr>
        <p:spPr>
          <a:xfrm>
            <a:off x="2746420" y="1628412"/>
            <a:ext cx="3628333" cy="3624231"/>
          </a:xfrm>
          <a:prstGeom prst="pie">
            <a:avLst>
              <a:gd name="adj1" fmla="val 12594931"/>
              <a:gd name="adj2" fmla="val 16201677"/>
            </a:avLst>
          </a:prstGeom>
          <a:gradFill>
            <a:gsLst>
              <a:gs pos="0">
                <a:srgbClr val="FFFF00"/>
              </a:gs>
              <a:gs pos="35000">
                <a:srgbClr val="FFFF99"/>
              </a:gs>
              <a:gs pos="100000">
                <a:srgbClr val="FFFFCC"/>
              </a:gs>
            </a:gsLst>
            <a:lin ang="66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grpSp>
        <p:nvGrpSpPr>
          <p:cNvPr id="24" name="Groupe 27"/>
          <p:cNvGrpSpPr/>
          <p:nvPr/>
        </p:nvGrpSpPr>
        <p:grpSpPr>
          <a:xfrm>
            <a:off x="3514358" y="2018571"/>
            <a:ext cx="1050288" cy="945549"/>
            <a:chOff x="3525788" y="2378611"/>
            <a:chExt cx="1050288" cy="945549"/>
          </a:xfrm>
        </p:grpSpPr>
        <p:pic>
          <p:nvPicPr>
            <p:cNvPr id="1031" name="Picture 7"/>
            <p:cNvPicPr>
              <a:picLocks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3663672" y="2378611"/>
              <a:ext cx="684000" cy="7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" name="ZoneTexte 31"/>
            <p:cNvSpPr txBox="1"/>
            <p:nvPr/>
          </p:nvSpPr>
          <p:spPr>
            <a:xfrm>
              <a:off x="3525788" y="3016383"/>
              <a:ext cx="1050288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fr-CH" sz="1400" dirty="0" smtClean="0"/>
                <a:t>Pourquoi ?</a:t>
              </a:r>
              <a:endParaRPr lang="fr-CH" sz="1400" dirty="0"/>
            </a:p>
          </p:txBody>
        </p:sp>
      </p:grpSp>
      <p:sp>
        <p:nvSpPr>
          <p:cNvPr id="7" name="Secteurs 6"/>
          <p:cNvSpPr>
            <a:spLocks noChangeAspect="1"/>
          </p:cNvSpPr>
          <p:nvPr/>
        </p:nvSpPr>
        <p:spPr>
          <a:xfrm>
            <a:off x="2746420" y="1628412"/>
            <a:ext cx="3628333" cy="3624231"/>
          </a:xfrm>
          <a:prstGeom prst="pie">
            <a:avLst>
              <a:gd name="adj1" fmla="val 8991891"/>
              <a:gd name="adj2" fmla="val 12601759"/>
            </a:avLst>
          </a:prstGeom>
          <a:gradFill>
            <a:gsLst>
              <a:gs pos="0">
                <a:srgbClr val="FF9933"/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8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grpSp>
        <p:nvGrpSpPr>
          <p:cNvPr id="25" name="Groupe 35"/>
          <p:cNvGrpSpPr/>
          <p:nvPr/>
        </p:nvGrpSpPr>
        <p:grpSpPr>
          <a:xfrm>
            <a:off x="2831753" y="3110300"/>
            <a:ext cx="1080745" cy="828024"/>
            <a:chOff x="2843183" y="3470340"/>
            <a:chExt cx="1080745" cy="828024"/>
          </a:xfrm>
        </p:grpSpPr>
        <p:sp>
          <p:nvSpPr>
            <p:cNvPr id="18" name="ZoneTexte 17"/>
            <p:cNvSpPr txBox="1"/>
            <p:nvPr/>
          </p:nvSpPr>
          <p:spPr>
            <a:xfrm>
              <a:off x="2843183" y="3990587"/>
              <a:ext cx="1080745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fr-CH" sz="1400" dirty="0" smtClean="0"/>
                <a:t>Vérifiable ?</a:t>
              </a:r>
              <a:endParaRPr lang="fr-CH" sz="1400" dirty="0"/>
            </a:p>
          </p:txBody>
        </p:sp>
        <p:pic>
          <p:nvPicPr>
            <p:cNvPr id="19" name="Picture 15" descr="C:\G\Essaim\Services\Outils\Fil rouge\Images du Canevas\Evaluation.png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634" y="3470340"/>
              <a:ext cx="612001" cy="61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Secteurs 7"/>
          <p:cNvSpPr>
            <a:spLocks noChangeAspect="1"/>
          </p:cNvSpPr>
          <p:nvPr/>
        </p:nvSpPr>
        <p:spPr>
          <a:xfrm>
            <a:off x="2746824" y="1628815"/>
            <a:ext cx="3628333" cy="3624231"/>
          </a:xfrm>
          <a:prstGeom prst="pie">
            <a:avLst>
              <a:gd name="adj1" fmla="val 16196749"/>
              <a:gd name="adj2" fmla="val 19792086"/>
            </a:avLst>
          </a:prstGeom>
          <a:gradFill>
            <a:gsLst>
              <a:gs pos="0">
                <a:srgbClr val="92D050"/>
              </a:gs>
              <a:gs pos="74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66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grpSp>
        <p:nvGrpSpPr>
          <p:cNvPr id="28" name="Groupe 28"/>
          <p:cNvGrpSpPr/>
          <p:nvPr/>
        </p:nvGrpSpPr>
        <p:grpSpPr>
          <a:xfrm>
            <a:off x="4787502" y="2078060"/>
            <a:ext cx="691936" cy="924160"/>
            <a:chOff x="4798932" y="2438100"/>
            <a:chExt cx="691936" cy="924160"/>
          </a:xfrm>
        </p:grpSpPr>
        <p:sp>
          <p:nvSpPr>
            <p:cNvPr id="21" name="ZoneTexte 20"/>
            <p:cNvSpPr txBox="1"/>
            <p:nvPr/>
          </p:nvSpPr>
          <p:spPr>
            <a:xfrm>
              <a:off x="4878200" y="3054483"/>
              <a:ext cx="612668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fr-CH" sz="1400" dirty="0" smtClean="0"/>
                <a:t>Qui ?</a:t>
              </a:r>
              <a:endParaRPr lang="fr-CH" sz="1400" dirty="0"/>
            </a:p>
          </p:txBody>
        </p:sp>
        <p:pic>
          <p:nvPicPr>
            <p:cNvPr id="23" name="Picture 11" descr="C:\G\Essaim\Services\Outils\Fil rouge\Images du Canevas\BP-User.png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8932" y="2438100"/>
              <a:ext cx="636129" cy="636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Secteurs 8"/>
          <p:cNvSpPr>
            <a:spLocks noChangeAspect="1"/>
          </p:cNvSpPr>
          <p:nvPr/>
        </p:nvSpPr>
        <p:spPr>
          <a:xfrm>
            <a:off x="2746420" y="1628412"/>
            <a:ext cx="3628333" cy="3624231"/>
          </a:xfrm>
          <a:prstGeom prst="pie">
            <a:avLst>
              <a:gd name="adj1" fmla="val 5399763"/>
              <a:gd name="adj2" fmla="val 8994852"/>
            </a:avLst>
          </a:prstGeom>
          <a:gradFill>
            <a:gsLst>
              <a:gs pos="0">
                <a:srgbClr val="FF7171"/>
              </a:gs>
              <a:gs pos="54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20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grpSp>
        <p:nvGrpSpPr>
          <p:cNvPr id="29" name="Groupe 34"/>
          <p:cNvGrpSpPr/>
          <p:nvPr/>
        </p:nvGrpSpPr>
        <p:grpSpPr>
          <a:xfrm>
            <a:off x="3443020" y="4062595"/>
            <a:ext cx="1117550" cy="883841"/>
            <a:chOff x="3454450" y="4422635"/>
            <a:chExt cx="1117550" cy="883841"/>
          </a:xfrm>
        </p:grpSpPr>
        <p:sp>
          <p:nvSpPr>
            <p:cNvPr id="16" name="ZoneTexte 15"/>
            <p:cNvSpPr txBox="1"/>
            <p:nvPr/>
          </p:nvSpPr>
          <p:spPr>
            <a:xfrm>
              <a:off x="3454450" y="4998699"/>
              <a:ext cx="1117550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fr-CH" sz="1400" dirty="0" smtClean="0"/>
                <a:t>Avec quoi ?</a:t>
              </a:r>
              <a:endParaRPr lang="fr-CH" sz="1400" dirty="0"/>
            </a:p>
          </p:txBody>
        </p:sp>
        <p:pic>
          <p:nvPicPr>
            <p:cNvPr id="17" name="Picture 9" descr="C:\G\Essaim\Services\Outils\Fil rouge\Images du Canevas\BP-Tools.png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9848" y="4422635"/>
              <a:ext cx="636128" cy="636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Secteurs 9"/>
          <p:cNvSpPr>
            <a:spLocks noChangeAspect="1"/>
          </p:cNvSpPr>
          <p:nvPr/>
        </p:nvSpPr>
        <p:spPr>
          <a:xfrm>
            <a:off x="2746420" y="1628412"/>
            <a:ext cx="3628333" cy="3624231"/>
          </a:xfrm>
          <a:prstGeom prst="pie">
            <a:avLst>
              <a:gd name="adj1" fmla="val 19792210"/>
              <a:gd name="adj2" fmla="val 1796259"/>
            </a:avLst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20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sp>
        <p:nvSpPr>
          <p:cNvPr id="11" name="Secteurs 10"/>
          <p:cNvSpPr>
            <a:spLocks noChangeAspect="1"/>
          </p:cNvSpPr>
          <p:nvPr/>
        </p:nvSpPr>
        <p:spPr>
          <a:xfrm>
            <a:off x="2746420" y="1628412"/>
            <a:ext cx="3628333" cy="3624231"/>
          </a:xfrm>
          <a:prstGeom prst="pie">
            <a:avLst>
              <a:gd name="adj1" fmla="val 1765262"/>
              <a:gd name="adj2" fmla="val 5404705"/>
            </a:avLst>
          </a:prstGeom>
          <a:gradFill>
            <a:gsLst>
              <a:gs pos="0">
                <a:srgbClr val="00FFFF"/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grpSp>
        <p:nvGrpSpPr>
          <p:cNvPr id="30" name="Groupe 33"/>
          <p:cNvGrpSpPr/>
          <p:nvPr/>
        </p:nvGrpSpPr>
        <p:grpSpPr>
          <a:xfrm>
            <a:off x="4848602" y="4074539"/>
            <a:ext cx="727594" cy="871897"/>
            <a:chOff x="4860032" y="4434579"/>
            <a:chExt cx="727594" cy="871897"/>
          </a:xfrm>
        </p:grpSpPr>
        <p:sp>
          <p:nvSpPr>
            <p:cNvPr id="12" name="ZoneTexte 11"/>
            <p:cNvSpPr txBox="1"/>
            <p:nvPr/>
          </p:nvSpPr>
          <p:spPr>
            <a:xfrm>
              <a:off x="4875572" y="4998699"/>
              <a:ext cx="712054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fr-CH" sz="1400" dirty="0" smtClean="0"/>
                <a:t>Quoi ?</a:t>
              </a:r>
              <a:endParaRPr lang="fr-CH" sz="1400" dirty="0"/>
            </a:p>
          </p:txBody>
        </p:sp>
        <p:pic>
          <p:nvPicPr>
            <p:cNvPr id="14" name="Picture 3" descr="C:\G\Essaim\Services\Outils\Fil rouge\Images du Canevas\BP-Box.png"/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4434579"/>
              <a:ext cx="636129" cy="636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Groupe 29"/>
          <p:cNvGrpSpPr/>
          <p:nvPr/>
        </p:nvGrpSpPr>
        <p:grpSpPr>
          <a:xfrm>
            <a:off x="5251171" y="3142838"/>
            <a:ext cx="1000595" cy="795486"/>
            <a:chOff x="5262601" y="3502878"/>
            <a:chExt cx="1000595" cy="795486"/>
          </a:xfrm>
        </p:grpSpPr>
        <p:pic>
          <p:nvPicPr>
            <p:cNvPr id="1026" name="Picture 2" descr="C:\G\Google Drive\Leonardo SBM\Social Business Models Canvas and Red thread\French\Images\Bridge.png"/>
            <p:cNvPicPr>
              <a:picLocks noChangeArrowheads="1"/>
            </p:cNvPicPr>
            <p:nvPr/>
          </p:nvPicPr>
          <p:blipFill>
            <a:blip r:embed="rId11" cstate="screen">
              <a:extLst>
                <a:ext uri="{BEBA8EAE-BF5A-486C-A8C5-ECC9F3942E4B}">
                  <a14:imgProps xmlns:a14="http://schemas.microsoft.com/office/drawing/2010/main" xmlns="">
                    <a14:imgLayer r:embed="rId12"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3502878"/>
              <a:ext cx="721115" cy="61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ZoneTexte 21"/>
            <p:cNvSpPr txBox="1"/>
            <p:nvPr/>
          </p:nvSpPr>
          <p:spPr>
            <a:xfrm>
              <a:off x="5262601" y="3990587"/>
              <a:ext cx="1000595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fr-CH" sz="1400" dirty="0" smtClean="0"/>
                <a:t>Par quoi ?</a:t>
              </a:r>
              <a:endParaRPr lang="fr-CH" sz="1400" dirty="0"/>
            </a:p>
          </p:txBody>
        </p:sp>
      </p:grpSp>
      <p:sp>
        <p:nvSpPr>
          <p:cNvPr id="38" name="Ellipse 37"/>
          <p:cNvSpPr/>
          <p:nvPr/>
        </p:nvSpPr>
        <p:spPr>
          <a:xfrm>
            <a:off x="4088318" y="2954049"/>
            <a:ext cx="936104" cy="936104"/>
          </a:xfrm>
          <a:prstGeom prst="ellipse">
            <a:avLst/>
          </a:prstGeom>
          <a:gradFill flip="none" rotWithShape="1">
            <a:gsLst>
              <a:gs pos="98000">
                <a:srgbClr val="FF99FF"/>
              </a:gs>
              <a:gs pos="35000">
                <a:srgbClr val="FFC5FF"/>
              </a:gs>
              <a:gs pos="0">
                <a:schemeClr val="accent2">
                  <a:tint val="15000"/>
                  <a:satMod val="350000"/>
                </a:schemeClr>
              </a:gs>
            </a:gsLst>
            <a:lin ang="10800000" scaled="0"/>
            <a:tileRect/>
          </a:gradFill>
          <a:ln>
            <a:noFill/>
          </a:ln>
          <a:effectLst>
            <a:innerShdw blurRad="63500" dist="50800" dir="13500000">
              <a:prstClr val="black">
                <a:alpha val="31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itchFamily="34" charset="0"/>
                <a:cs typeface="Arial" pitchFamily="34" charset="0"/>
              </a:rPr>
              <a:t>Les valeurs</a:t>
            </a:r>
            <a:endParaRPr lang="fr-CH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582594"/>
          </a:xfrm>
        </p:spPr>
        <p:txBody>
          <a:bodyPr>
            <a:normAutofit/>
          </a:bodyPr>
          <a:lstStyle/>
          <a:p>
            <a:r>
              <a:rPr lang="fr-CH" dirty="0" smtClean="0"/>
              <a:t>Les questions du modèle d’affaires</a:t>
            </a:r>
            <a:endParaRPr lang="fr-CH" dirty="0"/>
          </a:p>
        </p:txBody>
      </p:sp>
      <p:sp>
        <p:nvSpPr>
          <p:cNvPr id="39" name="Rectangle 38"/>
          <p:cNvSpPr/>
          <p:nvPr/>
        </p:nvSpPr>
        <p:spPr>
          <a:xfrm>
            <a:off x="2320663" y="764704"/>
            <a:ext cx="3536051" cy="968896"/>
          </a:xfrm>
          <a:prstGeom prst="wedgeRectCallout">
            <a:avLst>
              <a:gd name="adj1" fmla="val -8313"/>
              <a:gd name="adj2" fmla="val 148675"/>
            </a:avLst>
          </a:prstGeom>
          <a:gradFill>
            <a:gsLst>
              <a:gs pos="0">
                <a:srgbClr val="FFFFB9"/>
              </a:gs>
              <a:gs pos="35000">
                <a:srgbClr val="FFFFDD"/>
              </a:gs>
              <a:gs pos="100000">
                <a:srgbClr val="FFFFEB"/>
              </a:gs>
            </a:gsLst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/>
            <a:r>
              <a:rPr lang="fr-CH" sz="1600" b="1" dirty="0" smtClean="0">
                <a:solidFill>
                  <a:srgbClr val="FF0000"/>
                </a:solidFill>
              </a:rPr>
              <a:t>Besoins</a:t>
            </a:r>
            <a:endParaRPr lang="fr-CH" sz="1400" i="1" dirty="0" smtClean="0">
              <a:solidFill>
                <a:srgbClr val="FF0000"/>
              </a:solidFill>
            </a:endParaRPr>
          </a:p>
          <a:p>
            <a:pPr marL="0" lvl="1"/>
            <a:r>
              <a:rPr lang="fr-CH" sz="1400" dirty="0" smtClean="0"/>
              <a:t>Quels sont les besoins, problèmes et opportunités que l’organisation va résoudre?</a:t>
            </a:r>
          </a:p>
        </p:txBody>
      </p:sp>
    </p:spTree>
    <p:extLst>
      <p:ext uri="{BB962C8B-B14F-4D97-AF65-F5344CB8AC3E}">
        <p14:creationId xmlns:p14="http://schemas.microsoft.com/office/powerpoint/2010/main" xmlns="" val="7838292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cteurs 3"/>
          <p:cNvSpPr>
            <a:spLocks noChangeAspect="1"/>
          </p:cNvSpPr>
          <p:nvPr/>
        </p:nvSpPr>
        <p:spPr>
          <a:xfrm>
            <a:off x="1968282" y="850580"/>
            <a:ext cx="5181260" cy="5175976"/>
          </a:xfrm>
          <a:prstGeom prst="pie">
            <a:avLst>
              <a:gd name="adj1" fmla="val 11962341"/>
              <a:gd name="adj2" fmla="val 2413774"/>
            </a:avLst>
          </a:prstGeo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grpSp>
        <p:nvGrpSpPr>
          <p:cNvPr id="2" name="Groupe 24"/>
          <p:cNvGrpSpPr/>
          <p:nvPr/>
        </p:nvGrpSpPr>
        <p:grpSpPr>
          <a:xfrm>
            <a:off x="2400330" y="1830036"/>
            <a:ext cx="612000" cy="884152"/>
            <a:chOff x="2411760" y="2190076"/>
            <a:chExt cx="612000" cy="884152"/>
          </a:xfrm>
        </p:grpSpPr>
        <p:pic>
          <p:nvPicPr>
            <p:cNvPr id="26" name="Picture 7" descr="C:\G\Essaim\Services\Outils\Fil rouge\Images du Canevas\Context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760" y="2190076"/>
              <a:ext cx="612000" cy="61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ZoneTexte 26"/>
            <p:cNvSpPr txBox="1"/>
            <p:nvPr/>
          </p:nvSpPr>
          <p:spPr>
            <a:xfrm>
              <a:off x="2431463" y="2766451"/>
              <a:ext cx="572594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1400" dirty="0" smtClean="0"/>
                <a:t>Où ?</a:t>
              </a:r>
              <a:endParaRPr lang="fr-CH" sz="1400" dirty="0"/>
            </a:p>
          </p:txBody>
        </p:sp>
      </p:grpSp>
      <p:sp>
        <p:nvSpPr>
          <p:cNvPr id="5" name="Secteurs 4"/>
          <p:cNvSpPr>
            <a:spLocks noChangeAspect="1"/>
          </p:cNvSpPr>
          <p:nvPr/>
        </p:nvSpPr>
        <p:spPr>
          <a:xfrm>
            <a:off x="1974611" y="836712"/>
            <a:ext cx="5181260" cy="5175402"/>
          </a:xfrm>
          <a:prstGeom prst="pie">
            <a:avLst>
              <a:gd name="adj1" fmla="val 2406601"/>
              <a:gd name="adj2" fmla="val 11982689"/>
            </a:avLst>
          </a:prstGeom>
          <a:solidFill>
            <a:schemeClr val="accent3">
              <a:tint val="50000"/>
              <a:satMod val="30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sp>
        <p:nvSpPr>
          <p:cNvPr id="31" name="Secteurs 30"/>
          <p:cNvSpPr>
            <a:spLocks noChangeAspect="1"/>
          </p:cNvSpPr>
          <p:nvPr/>
        </p:nvSpPr>
        <p:spPr>
          <a:xfrm>
            <a:off x="2751487" y="1628800"/>
            <a:ext cx="3628333" cy="3624231"/>
          </a:xfrm>
          <a:prstGeom prst="pie">
            <a:avLst>
              <a:gd name="adj1" fmla="val 8991891"/>
              <a:gd name="adj2" fmla="val 12601759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grpSp>
        <p:nvGrpSpPr>
          <p:cNvPr id="20" name="Groupe 32"/>
          <p:cNvGrpSpPr/>
          <p:nvPr/>
        </p:nvGrpSpPr>
        <p:grpSpPr>
          <a:xfrm>
            <a:off x="5208642" y="4886372"/>
            <a:ext cx="1041979" cy="708136"/>
            <a:chOff x="5220072" y="5246412"/>
            <a:chExt cx="1041979" cy="708136"/>
          </a:xfrm>
        </p:grpSpPr>
        <p:sp>
          <p:nvSpPr>
            <p:cNvPr id="13" name="ZoneTexte 12"/>
            <p:cNvSpPr txBox="1"/>
            <p:nvPr/>
          </p:nvSpPr>
          <p:spPr>
            <a:xfrm>
              <a:off x="5220072" y="5646771"/>
              <a:ext cx="1041979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400" dirty="0" smtClean="0"/>
                <a:t>Avec qui ?</a:t>
              </a:r>
              <a:endParaRPr lang="fr-CH" sz="1400" dirty="0"/>
            </a:p>
          </p:txBody>
        </p:sp>
        <p:pic>
          <p:nvPicPr>
            <p:cNvPr id="15" name="Picture 8" descr="C:\G\Essaim\Services\Outils\Fil rouge\Images du Canevas\BP-Partnership.png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5436096" y="5246412"/>
              <a:ext cx="647767" cy="636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Secteurs 5"/>
          <p:cNvSpPr>
            <a:spLocks noChangeAspect="1"/>
          </p:cNvSpPr>
          <p:nvPr/>
        </p:nvSpPr>
        <p:spPr>
          <a:xfrm>
            <a:off x="2746420" y="1628412"/>
            <a:ext cx="3628333" cy="3624231"/>
          </a:xfrm>
          <a:prstGeom prst="pie">
            <a:avLst>
              <a:gd name="adj1" fmla="val 12594931"/>
              <a:gd name="adj2" fmla="val 16201677"/>
            </a:avLst>
          </a:prstGeom>
          <a:gradFill>
            <a:gsLst>
              <a:gs pos="0">
                <a:srgbClr val="FFFF00"/>
              </a:gs>
              <a:gs pos="35000">
                <a:srgbClr val="FFFF99"/>
              </a:gs>
              <a:gs pos="100000">
                <a:srgbClr val="FFFFCC"/>
              </a:gs>
            </a:gsLst>
            <a:lin ang="66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grpSp>
        <p:nvGrpSpPr>
          <p:cNvPr id="24" name="Groupe 27"/>
          <p:cNvGrpSpPr/>
          <p:nvPr/>
        </p:nvGrpSpPr>
        <p:grpSpPr>
          <a:xfrm>
            <a:off x="3514358" y="2018571"/>
            <a:ext cx="1050288" cy="945549"/>
            <a:chOff x="3525788" y="2378611"/>
            <a:chExt cx="1050288" cy="945549"/>
          </a:xfrm>
        </p:grpSpPr>
        <p:pic>
          <p:nvPicPr>
            <p:cNvPr id="1031" name="Picture 7"/>
            <p:cNvPicPr>
              <a:picLocks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3663672" y="2378611"/>
              <a:ext cx="684000" cy="7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" name="ZoneTexte 31"/>
            <p:cNvSpPr txBox="1"/>
            <p:nvPr/>
          </p:nvSpPr>
          <p:spPr>
            <a:xfrm>
              <a:off x="3525788" y="3016383"/>
              <a:ext cx="1050288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fr-CH" sz="1400" dirty="0" smtClean="0"/>
                <a:t>Pourquoi ?</a:t>
              </a:r>
              <a:endParaRPr lang="fr-CH" sz="1400" dirty="0"/>
            </a:p>
          </p:txBody>
        </p:sp>
      </p:grpSp>
      <p:sp>
        <p:nvSpPr>
          <p:cNvPr id="7" name="Secteurs 6"/>
          <p:cNvSpPr>
            <a:spLocks noChangeAspect="1"/>
          </p:cNvSpPr>
          <p:nvPr/>
        </p:nvSpPr>
        <p:spPr>
          <a:xfrm>
            <a:off x="2746420" y="1628412"/>
            <a:ext cx="3628333" cy="3624231"/>
          </a:xfrm>
          <a:prstGeom prst="pie">
            <a:avLst>
              <a:gd name="adj1" fmla="val 8991891"/>
              <a:gd name="adj2" fmla="val 12601759"/>
            </a:avLst>
          </a:prstGeom>
          <a:gradFill>
            <a:gsLst>
              <a:gs pos="0">
                <a:srgbClr val="FF9933"/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8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grpSp>
        <p:nvGrpSpPr>
          <p:cNvPr id="25" name="Groupe 35"/>
          <p:cNvGrpSpPr/>
          <p:nvPr/>
        </p:nvGrpSpPr>
        <p:grpSpPr>
          <a:xfrm>
            <a:off x="2831753" y="3110300"/>
            <a:ext cx="1080745" cy="828024"/>
            <a:chOff x="2843183" y="3470340"/>
            <a:chExt cx="1080745" cy="828024"/>
          </a:xfrm>
        </p:grpSpPr>
        <p:sp>
          <p:nvSpPr>
            <p:cNvPr id="18" name="ZoneTexte 17"/>
            <p:cNvSpPr txBox="1"/>
            <p:nvPr/>
          </p:nvSpPr>
          <p:spPr>
            <a:xfrm>
              <a:off x="2843183" y="3990587"/>
              <a:ext cx="1080745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fr-CH" sz="1400" dirty="0" smtClean="0"/>
                <a:t>Vérifiable ?</a:t>
              </a:r>
              <a:endParaRPr lang="fr-CH" sz="1400" dirty="0"/>
            </a:p>
          </p:txBody>
        </p:sp>
        <p:pic>
          <p:nvPicPr>
            <p:cNvPr id="19" name="Picture 15" descr="C:\G\Essaim\Services\Outils\Fil rouge\Images du Canevas\Evaluation.png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634" y="3470340"/>
              <a:ext cx="612001" cy="61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Secteurs 7"/>
          <p:cNvSpPr>
            <a:spLocks noChangeAspect="1"/>
          </p:cNvSpPr>
          <p:nvPr/>
        </p:nvSpPr>
        <p:spPr>
          <a:xfrm>
            <a:off x="2746824" y="1628815"/>
            <a:ext cx="3628333" cy="3624231"/>
          </a:xfrm>
          <a:prstGeom prst="pie">
            <a:avLst>
              <a:gd name="adj1" fmla="val 16196749"/>
              <a:gd name="adj2" fmla="val 19792086"/>
            </a:avLst>
          </a:prstGeom>
          <a:gradFill>
            <a:gsLst>
              <a:gs pos="0">
                <a:srgbClr val="92D050"/>
              </a:gs>
              <a:gs pos="74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66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grpSp>
        <p:nvGrpSpPr>
          <p:cNvPr id="28" name="Groupe 28"/>
          <p:cNvGrpSpPr/>
          <p:nvPr/>
        </p:nvGrpSpPr>
        <p:grpSpPr>
          <a:xfrm>
            <a:off x="4787502" y="2078060"/>
            <a:ext cx="691936" cy="924160"/>
            <a:chOff x="4798932" y="2438100"/>
            <a:chExt cx="691936" cy="924160"/>
          </a:xfrm>
        </p:grpSpPr>
        <p:sp>
          <p:nvSpPr>
            <p:cNvPr id="21" name="ZoneTexte 20"/>
            <p:cNvSpPr txBox="1"/>
            <p:nvPr/>
          </p:nvSpPr>
          <p:spPr>
            <a:xfrm>
              <a:off x="4878200" y="3054483"/>
              <a:ext cx="612668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fr-CH" sz="1400" dirty="0" smtClean="0"/>
                <a:t>Qui ?</a:t>
              </a:r>
              <a:endParaRPr lang="fr-CH" sz="1400" dirty="0"/>
            </a:p>
          </p:txBody>
        </p:sp>
        <p:pic>
          <p:nvPicPr>
            <p:cNvPr id="23" name="Picture 11" descr="C:\G\Essaim\Services\Outils\Fil rouge\Images du Canevas\BP-User.png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8932" y="2438100"/>
              <a:ext cx="636129" cy="636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Secteurs 8"/>
          <p:cNvSpPr>
            <a:spLocks noChangeAspect="1"/>
          </p:cNvSpPr>
          <p:nvPr/>
        </p:nvSpPr>
        <p:spPr>
          <a:xfrm>
            <a:off x="2746420" y="1628412"/>
            <a:ext cx="3628333" cy="3624231"/>
          </a:xfrm>
          <a:prstGeom prst="pie">
            <a:avLst>
              <a:gd name="adj1" fmla="val 5399763"/>
              <a:gd name="adj2" fmla="val 8994852"/>
            </a:avLst>
          </a:prstGeom>
          <a:gradFill>
            <a:gsLst>
              <a:gs pos="0">
                <a:srgbClr val="FF7171"/>
              </a:gs>
              <a:gs pos="54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20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grpSp>
        <p:nvGrpSpPr>
          <p:cNvPr id="29" name="Groupe 34"/>
          <p:cNvGrpSpPr/>
          <p:nvPr/>
        </p:nvGrpSpPr>
        <p:grpSpPr>
          <a:xfrm>
            <a:off x="3443020" y="4062595"/>
            <a:ext cx="1117550" cy="883841"/>
            <a:chOff x="3454450" y="4422635"/>
            <a:chExt cx="1117550" cy="883841"/>
          </a:xfrm>
        </p:grpSpPr>
        <p:sp>
          <p:nvSpPr>
            <p:cNvPr id="16" name="ZoneTexte 15"/>
            <p:cNvSpPr txBox="1"/>
            <p:nvPr/>
          </p:nvSpPr>
          <p:spPr>
            <a:xfrm>
              <a:off x="3454450" y="4998699"/>
              <a:ext cx="1117550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fr-CH" sz="1400" dirty="0" smtClean="0"/>
                <a:t>Avec quoi ?</a:t>
              </a:r>
              <a:endParaRPr lang="fr-CH" sz="1400" dirty="0"/>
            </a:p>
          </p:txBody>
        </p:sp>
        <p:pic>
          <p:nvPicPr>
            <p:cNvPr id="17" name="Picture 9" descr="C:\G\Essaim\Services\Outils\Fil rouge\Images du Canevas\BP-Tools.png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9848" y="4422635"/>
              <a:ext cx="636128" cy="636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Secteurs 9"/>
          <p:cNvSpPr>
            <a:spLocks noChangeAspect="1"/>
          </p:cNvSpPr>
          <p:nvPr/>
        </p:nvSpPr>
        <p:spPr>
          <a:xfrm>
            <a:off x="2746420" y="1628412"/>
            <a:ext cx="3628333" cy="3624231"/>
          </a:xfrm>
          <a:prstGeom prst="pie">
            <a:avLst>
              <a:gd name="adj1" fmla="val 19792210"/>
              <a:gd name="adj2" fmla="val 1796259"/>
            </a:avLst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20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sp>
        <p:nvSpPr>
          <p:cNvPr id="11" name="Secteurs 10"/>
          <p:cNvSpPr>
            <a:spLocks noChangeAspect="1"/>
          </p:cNvSpPr>
          <p:nvPr/>
        </p:nvSpPr>
        <p:spPr>
          <a:xfrm>
            <a:off x="2746420" y="1628412"/>
            <a:ext cx="3628333" cy="3624231"/>
          </a:xfrm>
          <a:prstGeom prst="pie">
            <a:avLst>
              <a:gd name="adj1" fmla="val 1765262"/>
              <a:gd name="adj2" fmla="val 5404705"/>
            </a:avLst>
          </a:prstGeom>
          <a:gradFill>
            <a:gsLst>
              <a:gs pos="0">
                <a:srgbClr val="00FFFF"/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grpSp>
        <p:nvGrpSpPr>
          <p:cNvPr id="30" name="Groupe 33"/>
          <p:cNvGrpSpPr/>
          <p:nvPr/>
        </p:nvGrpSpPr>
        <p:grpSpPr>
          <a:xfrm>
            <a:off x="4848602" y="4074539"/>
            <a:ext cx="727594" cy="871897"/>
            <a:chOff x="4860032" y="4434579"/>
            <a:chExt cx="727594" cy="871897"/>
          </a:xfrm>
        </p:grpSpPr>
        <p:sp>
          <p:nvSpPr>
            <p:cNvPr id="12" name="ZoneTexte 11"/>
            <p:cNvSpPr txBox="1"/>
            <p:nvPr/>
          </p:nvSpPr>
          <p:spPr>
            <a:xfrm>
              <a:off x="4875572" y="4998699"/>
              <a:ext cx="712054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fr-CH" sz="1400" dirty="0" smtClean="0"/>
                <a:t>Quoi ?</a:t>
              </a:r>
              <a:endParaRPr lang="fr-CH" sz="1400" dirty="0"/>
            </a:p>
          </p:txBody>
        </p:sp>
        <p:pic>
          <p:nvPicPr>
            <p:cNvPr id="14" name="Picture 3" descr="C:\G\Essaim\Services\Outils\Fil rouge\Images du Canevas\BP-Box.png"/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4434579"/>
              <a:ext cx="636129" cy="636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Groupe 29"/>
          <p:cNvGrpSpPr/>
          <p:nvPr/>
        </p:nvGrpSpPr>
        <p:grpSpPr>
          <a:xfrm>
            <a:off x="5251171" y="3142838"/>
            <a:ext cx="1000595" cy="795486"/>
            <a:chOff x="5262601" y="3502878"/>
            <a:chExt cx="1000595" cy="795486"/>
          </a:xfrm>
        </p:grpSpPr>
        <p:pic>
          <p:nvPicPr>
            <p:cNvPr id="1026" name="Picture 2" descr="C:\G\Google Drive\Leonardo SBM\Social Business Models Canvas and Red thread\French\Images\Bridge.png"/>
            <p:cNvPicPr>
              <a:picLocks noChangeArrowheads="1"/>
            </p:cNvPicPr>
            <p:nvPr/>
          </p:nvPicPr>
          <p:blipFill>
            <a:blip r:embed="rId11" cstate="screen">
              <a:extLst>
                <a:ext uri="{BEBA8EAE-BF5A-486C-A8C5-ECC9F3942E4B}">
                  <a14:imgProps xmlns:a14="http://schemas.microsoft.com/office/drawing/2010/main" xmlns="">
                    <a14:imgLayer r:embed="rId12"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3502878"/>
              <a:ext cx="721115" cy="61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ZoneTexte 21"/>
            <p:cNvSpPr txBox="1"/>
            <p:nvPr/>
          </p:nvSpPr>
          <p:spPr>
            <a:xfrm>
              <a:off x="5262601" y="3990587"/>
              <a:ext cx="1000595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fr-CH" sz="1400" dirty="0" smtClean="0"/>
                <a:t>Par quoi ?</a:t>
              </a:r>
              <a:endParaRPr lang="fr-CH" sz="1400" dirty="0"/>
            </a:p>
          </p:txBody>
        </p:sp>
      </p:grpSp>
      <p:sp>
        <p:nvSpPr>
          <p:cNvPr id="38" name="Ellipse 37"/>
          <p:cNvSpPr/>
          <p:nvPr/>
        </p:nvSpPr>
        <p:spPr>
          <a:xfrm>
            <a:off x="4088318" y="2954049"/>
            <a:ext cx="936104" cy="936104"/>
          </a:xfrm>
          <a:prstGeom prst="ellipse">
            <a:avLst/>
          </a:prstGeom>
          <a:gradFill flip="none" rotWithShape="1">
            <a:gsLst>
              <a:gs pos="98000">
                <a:srgbClr val="FF99FF"/>
              </a:gs>
              <a:gs pos="35000">
                <a:srgbClr val="FFC5FF"/>
              </a:gs>
              <a:gs pos="0">
                <a:schemeClr val="accent2">
                  <a:tint val="15000"/>
                  <a:satMod val="350000"/>
                </a:schemeClr>
              </a:gs>
            </a:gsLst>
            <a:lin ang="10800000" scaled="0"/>
            <a:tileRect/>
          </a:gradFill>
          <a:ln>
            <a:noFill/>
          </a:ln>
          <a:effectLst>
            <a:innerShdw blurRad="63500" dist="50800" dir="13500000">
              <a:prstClr val="black">
                <a:alpha val="31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itchFamily="34" charset="0"/>
                <a:cs typeface="Arial" pitchFamily="34" charset="0"/>
              </a:rPr>
              <a:t>Les valeurs</a:t>
            </a:r>
            <a:endParaRPr lang="fr-CH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582594"/>
          </a:xfrm>
        </p:spPr>
        <p:txBody>
          <a:bodyPr>
            <a:normAutofit/>
          </a:bodyPr>
          <a:lstStyle/>
          <a:p>
            <a:r>
              <a:rPr lang="fr-CH" dirty="0" smtClean="0"/>
              <a:t>Les questions du modèle d’affaires</a:t>
            </a:r>
            <a:endParaRPr lang="fr-CH" dirty="0"/>
          </a:p>
        </p:txBody>
      </p:sp>
      <p:sp>
        <p:nvSpPr>
          <p:cNvPr id="40" name="Rectangle 39"/>
          <p:cNvSpPr/>
          <p:nvPr/>
        </p:nvSpPr>
        <p:spPr>
          <a:xfrm>
            <a:off x="6251766" y="1167043"/>
            <a:ext cx="2448272" cy="968896"/>
          </a:xfrm>
          <a:prstGeom prst="wedgeRectCallout">
            <a:avLst>
              <a:gd name="adj1" fmla="val -80314"/>
              <a:gd name="adj2" fmla="val 82832"/>
            </a:avLst>
          </a:prstGeom>
          <a:gradFill>
            <a:gsLst>
              <a:gs pos="0">
                <a:srgbClr val="FFFFB9"/>
              </a:gs>
              <a:gs pos="35000">
                <a:srgbClr val="FFFFDD"/>
              </a:gs>
              <a:gs pos="100000">
                <a:srgbClr val="FFFFEB"/>
              </a:gs>
            </a:gsLst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/>
            <a:r>
              <a:rPr lang="fr-CH" sz="1600" b="1" dirty="0" smtClean="0">
                <a:solidFill>
                  <a:srgbClr val="FF0000"/>
                </a:solidFill>
              </a:rPr>
              <a:t>Bénéficiaires</a:t>
            </a:r>
            <a:endParaRPr lang="fr-CH" sz="1600" b="1" dirty="0">
              <a:solidFill>
                <a:srgbClr val="FF0000"/>
              </a:solidFill>
            </a:endParaRPr>
          </a:p>
          <a:p>
            <a:pPr marL="0" lvl="1"/>
            <a:r>
              <a:rPr lang="fr-CH" sz="1400" dirty="0" smtClean="0"/>
              <a:t>Qui sont les usagers, clients et bénéficiaires de l’organisation?</a:t>
            </a:r>
          </a:p>
        </p:txBody>
      </p:sp>
    </p:spTree>
    <p:extLst>
      <p:ext uri="{BB962C8B-B14F-4D97-AF65-F5344CB8AC3E}">
        <p14:creationId xmlns:p14="http://schemas.microsoft.com/office/powerpoint/2010/main" xmlns="" val="7838292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cteurs 3"/>
          <p:cNvSpPr>
            <a:spLocks noChangeAspect="1"/>
          </p:cNvSpPr>
          <p:nvPr/>
        </p:nvSpPr>
        <p:spPr>
          <a:xfrm>
            <a:off x="1968282" y="850580"/>
            <a:ext cx="5181260" cy="5175976"/>
          </a:xfrm>
          <a:prstGeom prst="pie">
            <a:avLst>
              <a:gd name="adj1" fmla="val 11962341"/>
              <a:gd name="adj2" fmla="val 2413774"/>
            </a:avLst>
          </a:prstGeo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grpSp>
        <p:nvGrpSpPr>
          <p:cNvPr id="2" name="Groupe 24"/>
          <p:cNvGrpSpPr/>
          <p:nvPr/>
        </p:nvGrpSpPr>
        <p:grpSpPr>
          <a:xfrm>
            <a:off x="2400330" y="1830036"/>
            <a:ext cx="612000" cy="884152"/>
            <a:chOff x="2411760" y="2190076"/>
            <a:chExt cx="612000" cy="884152"/>
          </a:xfrm>
        </p:grpSpPr>
        <p:pic>
          <p:nvPicPr>
            <p:cNvPr id="26" name="Picture 7" descr="C:\G\Essaim\Services\Outils\Fil rouge\Images du Canevas\Context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760" y="2190076"/>
              <a:ext cx="612000" cy="61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ZoneTexte 26"/>
            <p:cNvSpPr txBox="1"/>
            <p:nvPr/>
          </p:nvSpPr>
          <p:spPr>
            <a:xfrm>
              <a:off x="2431463" y="2766451"/>
              <a:ext cx="572594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1400" dirty="0" smtClean="0"/>
                <a:t>Où ?</a:t>
              </a:r>
              <a:endParaRPr lang="fr-CH" sz="1400" dirty="0"/>
            </a:p>
          </p:txBody>
        </p:sp>
      </p:grpSp>
      <p:sp>
        <p:nvSpPr>
          <p:cNvPr id="5" name="Secteurs 4"/>
          <p:cNvSpPr>
            <a:spLocks noChangeAspect="1"/>
          </p:cNvSpPr>
          <p:nvPr/>
        </p:nvSpPr>
        <p:spPr>
          <a:xfrm>
            <a:off x="1974611" y="836712"/>
            <a:ext cx="5181260" cy="5175402"/>
          </a:xfrm>
          <a:prstGeom prst="pie">
            <a:avLst>
              <a:gd name="adj1" fmla="val 2406601"/>
              <a:gd name="adj2" fmla="val 11982689"/>
            </a:avLst>
          </a:prstGeom>
          <a:solidFill>
            <a:schemeClr val="accent3">
              <a:tint val="50000"/>
              <a:satMod val="30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sp>
        <p:nvSpPr>
          <p:cNvPr id="31" name="Secteurs 30"/>
          <p:cNvSpPr>
            <a:spLocks noChangeAspect="1"/>
          </p:cNvSpPr>
          <p:nvPr/>
        </p:nvSpPr>
        <p:spPr>
          <a:xfrm>
            <a:off x="2751487" y="1628800"/>
            <a:ext cx="3628333" cy="3624231"/>
          </a:xfrm>
          <a:prstGeom prst="pie">
            <a:avLst>
              <a:gd name="adj1" fmla="val 8991891"/>
              <a:gd name="adj2" fmla="val 12601759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grpSp>
        <p:nvGrpSpPr>
          <p:cNvPr id="20" name="Groupe 32"/>
          <p:cNvGrpSpPr/>
          <p:nvPr/>
        </p:nvGrpSpPr>
        <p:grpSpPr>
          <a:xfrm>
            <a:off x="5208642" y="4886372"/>
            <a:ext cx="1041979" cy="708136"/>
            <a:chOff x="5220072" y="5246412"/>
            <a:chExt cx="1041979" cy="708136"/>
          </a:xfrm>
        </p:grpSpPr>
        <p:sp>
          <p:nvSpPr>
            <p:cNvPr id="13" name="ZoneTexte 12"/>
            <p:cNvSpPr txBox="1"/>
            <p:nvPr/>
          </p:nvSpPr>
          <p:spPr>
            <a:xfrm>
              <a:off x="5220072" y="5646771"/>
              <a:ext cx="1041979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400" dirty="0" smtClean="0"/>
                <a:t>Avec qui ?</a:t>
              </a:r>
              <a:endParaRPr lang="fr-CH" sz="1400" dirty="0"/>
            </a:p>
          </p:txBody>
        </p:sp>
        <p:pic>
          <p:nvPicPr>
            <p:cNvPr id="15" name="Picture 8" descr="C:\G\Essaim\Services\Outils\Fil rouge\Images du Canevas\BP-Partnership.png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5436096" y="5246412"/>
              <a:ext cx="647767" cy="636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Secteurs 5"/>
          <p:cNvSpPr>
            <a:spLocks noChangeAspect="1"/>
          </p:cNvSpPr>
          <p:nvPr/>
        </p:nvSpPr>
        <p:spPr>
          <a:xfrm>
            <a:off x="2746420" y="1628412"/>
            <a:ext cx="3628333" cy="3624231"/>
          </a:xfrm>
          <a:prstGeom prst="pie">
            <a:avLst>
              <a:gd name="adj1" fmla="val 12594931"/>
              <a:gd name="adj2" fmla="val 16201677"/>
            </a:avLst>
          </a:prstGeom>
          <a:gradFill>
            <a:gsLst>
              <a:gs pos="0">
                <a:srgbClr val="FFFF00"/>
              </a:gs>
              <a:gs pos="35000">
                <a:srgbClr val="FFFF99"/>
              </a:gs>
              <a:gs pos="100000">
                <a:srgbClr val="FFFFCC"/>
              </a:gs>
            </a:gsLst>
            <a:lin ang="66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grpSp>
        <p:nvGrpSpPr>
          <p:cNvPr id="24" name="Groupe 27"/>
          <p:cNvGrpSpPr/>
          <p:nvPr/>
        </p:nvGrpSpPr>
        <p:grpSpPr>
          <a:xfrm>
            <a:off x="3514358" y="2018571"/>
            <a:ext cx="1050288" cy="945549"/>
            <a:chOff x="3525788" y="2378611"/>
            <a:chExt cx="1050288" cy="945549"/>
          </a:xfrm>
        </p:grpSpPr>
        <p:pic>
          <p:nvPicPr>
            <p:cNvPr id="1031" name="Picture 7"/>
            <p:cNvPicPr>
              <a:picLocks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3663672" y="2378611"/>
              <a:ext cx="684000" cy="7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" name="ZoneTexte 31"/>
            <p:cNvSpPr txBox="1"/>
            <p:nvPr/>
          </p:nvSpPr>
          <p:spPr>
            <a:xfrm>
              <a:off x="3525788" y="3016383"/>
              <a:ext cx="1050288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fr-CH" sz="1400" dirty="0" smtClean="0"/>
                <a:t>Pourquoi ?</a:t>
              </a:r>
              <a:endParaRPr lang="fr-CH" sz="1400" dirty="0"/>
            </a:p>
          </p:txBody>
        </p:sp>
      </p:grpSp>
      <p:sp>
        <p:nvSpPr>
          <p:cNvPr id="7" name="Secteurs 6"/>
          <p:cNvSpPr>
            <a:spLocks noChangeAspect="1"/>
          </p:cNvSpPr>
          <p:nvPr/>
        </p:nvSpPr>
        <p:spPr>
          <a:xfrm>
            <a:off x="2746420" y="1628412"/>
            <a:ext cx="3628333" cy="3624231"/>
          </a:xfrm>
          <a:prstGeom prst="pie">
            <a:avLst>
              <a:gd name="adj1" fmla="val 8991891"/>
              <a:gd name="adj2" fmla="val 12601759"/>
            </a:avLst>
          </a:prstGeom>
          <a:gradFill>
            <a:gsLst>
              <a:gs pos="0">
                <a:srgbClr val="FF9933"/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8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grpSp>
        <p:nvGrpSpPr>
          <p:cNvPr id="25" name="Groupe 35"/>
          <p:cNvGrpSpPr/>
          <p:nvPr/>
        </p:nvGrpSpPr>
        <p:grpSpPr>
          <a:xfrm>
            <a:off x="2831753" y="3110300"/>
            <a:ext cx="1080745" cy="828024"/>
            <a:chOff x="2843183" y="3470340"/>
            <a:chExt cx="1080745" cy="828024"/>
          </a:xfrm>
        </p:grpSpPr>
        <p:sp>
          <p:nvSpPr>
            <p:cNvPr id="18" name="ZoneTexte 17"/>
            <p:cNvSpPr txBox="1"/>
            <p:nvPr/>
          </p:nvSpPr>
          <p:spPr>
            <a:xfrm>
              <a:off x="2843183" y="3990587"/>
              <a:ext cx="1080745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fr-CH" sz="1400" dirty="0" smtClean="0"/>
                <a:t>Vérifiable ?</a:t>
              </a:r>
              <a:endParaRPr lang="fr-CH" sz="1400" dirty="0"/>
            </a:p>
          </p:txBody>
        </p:sp>
        <p:pic>
          <p:nvPicPr>
            <p:cNvPr id="19" name="Picture 15" descr="C:\G\Essaim\Services\Outils\Fil rouge\Images du Canevas\Evaluation.png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634" y="3470340"/>
              <a:ext cx="612001" cy="61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Secteurs 7"/>
          <p:cNvSpPr>
            <a:spLocks noChangeAspect="1"/>
          </p:cNvSpPr>
          <p:nvPr/>
        </p:nvSpPr>
        <p:spPr>
          <a:xfrm>
            <a:off x="2746824" y="1628815"/>
            <a:ext cx="3628333" cy="3624231"/>
          </a:xfrm>
          <a:prstGeom prst="pie">
            <a:avLst>
              <a:gd name="adj1" fmla="val 16196749"/>
              <a:gd name="adj2" fmla="val 19792086"/>
            </a:avLst>
          </a:prstGeom>
          <a:gradFill>
            <a:gsLst>
              <a:gs pos="0">
                <a:srgbClr val="92D050"/>
              </a:gs>
              <a:gs pos="74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66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grpSp>
        <p:nvGrpSpPr>
          <p:cNvPr id="28" name="Groupe 28"/>
          <p:cNvGrpSpPr/>
          <p:nvPr/>
        </p:nvGrpSpPr>
        <p:grpSpPr>
          <a:xfrm>
            <a:off x="4787502" y="2078060"/>
            <a:ext cx="691936" cy="924160"/>
            <a:chOff x="4798932" y="2438100"/>
            <a:chExt cx="691936" cy="924160"/>
          </a:xfrm>
        </p:grpSpPr>
        <p:sp>
          <p:nvSpPr>
            <p:cNvPr id="21" name="ZoneTexte 20"/>
            <p:cNvSpPr txBox="1"/>
            <p:nvPr/>
          </p:nvSpPr>
          <p:spPr>
            <a:xfrm>
              <a:off x="4878200" y="3054483"/>
              <a:ext cx="612668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fr-CH" sz="1400" dirty="0" smtClean="0"/>
                <a:t>Qui ?</a:t>
              </a:r>
              <a:endParaRPr lang="fr-CH" sz="1400" dirty="0"/>
            </a:p>
          </p:txBody>
        </p:sp>
        <p:pic>
          <p:nvPicPr>
            <p:cNvPr id="23" name="Picture 11" descr="C:\G\Essaim\Services\Outils\Fil rouge\Images du Canevas\BP-User.png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8932" y="2438100"/>
              <a:ext cx="636129" cy="636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Secteurs 8"/>
          <p:cNvSpPr>
            <a:spLocks noChangeAspect="1"/>
          </p:cNvSpPr>
          <p:nvPr/>
        </p:nvSpPr>
        <p:spPr>
          <a:xfrm>
            <a:off x="2746420" y="1628412"/>
            <a:ext cx="3628333" cy="3624231"/>
          </a:xfrm>
          <a:prstGeom prst="pie">
            <a:avLst>
              <a:gd name="adj1" fmla="val 5399763"/>
              <a:gd name="adj2" fmla="val 8994852"/>
            </a:avLst>
          </a:prstGeom>
          <a:gradFill>
            <a:gsLst>
              <a:gs pos="0">
                <a:srgbClr val="FF7171"/>
              </a:gs>
              <a:gs pos="54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20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grpSp>
        <p:nvGrpSpPr>
          <p:cNvPr id="29" name="Groupe 34"/>
          <p:cNvGrpSpPr/>
          <p:nvPr/>
        </p:nvGrpSpPr>
        <p:grpSpPr>
          <a:xfrm>
            <a:off x="3443020" y="4062595"/>
            <a:ext cx="1117550" cy="883841"/>
            <a:chOff x="3454450" y="4422635"/>
            <a:chExt cx="1117550" cy="883841"/>
          </a:xfrm>
        </p:grpSpPr>
        <p:sp>
          <p:nvSpPr>
            <p:cNvPr id="16" name="ZoneTexte 15"/>
            <p:cNvSpPr txBox="1"/>
            <p:nvPr/>
          </p:nvSpPr>
          <p:spPr>
            <a:xfrm>
              <a:off x="3454450" y="4998699"/>
              <a:ext cx="1117550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fr-CH" sz="1400" dirty="0" smtClean="0"/>
                <a:t>Avec quoi ?</a:t>
              </a:r>
              <a:endParaRPr lang="fr-CH" sz="1400" dirty="0"/>
            </a:p>
          </p:txBody>
        </p:sp>
        <p:pic>
          <p:nvPicPr>
            <p:cNvPr id="17" name="Picture 9" descr="C:\G\Essaim\Services\Outils\Fil rouge\Images du Canevas\BP-Tools.png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9848" y="4422635"/>
              <a:ext cx="636128" cy="636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Secteurs 9"/>
          <p:cNvSpPr>
            <a:spLocks noChangeAspect="1"/>
          </p:cNvSpPr>
          <p:nvPr/>
        </p:nvSpPr>
        <p:spPr>
          <a:xfrm>
            <a:off x="2746420" y="1628412"/>
            <a:ext cx="3628333" cy="3624231"/>
          </a:xfrm>
          <a:prstGeom prst="pie">
            <a:avLst>
              <a:gd name="adj1" fmla="val 19792210"/>
              <a:gd name="adj2" fmla="val 1796259"/>
            </a:avLst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20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sp>
        <p:nvSpPr>
          <p:cNvPr id="11" name="Secteurs 10"/>
          <p:cNvSpPr>
            <a:spLocks noChangeAspect="1"/>
          </p:cNvSpPr>
          <p:nvPr/>
        </p:nvSpPr>
        <p:spPr>
          <a:xfrm>
            <a:off x="2746420" y="1628412"/>
            <a:ext cx="3628333" cy="3624231"/>
          </a:xfrm>
          <a:prstGeom prst="pie">
            <a:avLst>
              <a:gd name="adj1" fmla="val 1765262"/>
              <a:gd name="adj2" fmla="val 5404705"/>
            </a:avLst>
          </a:prstGeom>
          <a:gradFill>
            <a:gsLst>
              <a:gs pos="0">
                <a:srgbClr val="00FFFF"/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grpSp>
        <p:nvGrpSpPr>
          <p:cNvPr id="30" name="Groupe 33"/>
          <p:cNvGrpSpPr/>
          <p:nvPr/>
        </p:nvGrpSpPr>
        <p:grpSpPr>
          <a:xfrm>
            <a:off x="4848602" y="4074539"/>
            <a:ext cx="727594" cy="871897"/>
            <a:chOff x="4860032" y="4434579"/>
            <a:chExt cx="727594" cy="871897"/>
          </a:xfrm>
        </p:grpSpPr>
        <p:sp>
          <p:nvSpPr>
            <p:cNvPr id="12" name="ZoneTexte 11"/>
            <p:cNvSpPr txBox="1"/>
            <p:nvPr/>
          </p:nvSpPr>
          <p:spPr>
            <a:xfrm>
              <a:off x="4875572" y="4998699"/>
              <a:ext cx="712054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fr-CH" sz="1400" dirty="0" smtClean="0"/>
                <a:t>Quoi ?</a:t>
              </a:r>
              <a:endParaRPr lang="fr-CH" sz="1400" dirty="0"/>
            </a:p>
          </p:txBody>
        </p:sp>
        <p:pic>
          <p:nvPicPr>
            <p:cNvPr id="14" name="Picture 3" descr="C:\G\Essaim\Services\Outils\Fil rouge\Images du Canevas\BP-Box.png"/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4434579"/>
              <a:ext cx="636129" cy="636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Groupe 29"/>
          <p:cNvGrpSpPr/>
          <p:nvPr/>
        </p:nvGrpSpPr>
        <p:grpSpPr>
          <a:xfrm>
            <a:off x="5251171" y="3142838"/>
            <a:ext cx="1000595" cy="795486"/>
            <a:chOff x="5262601" y="3502878"/>
            <a:chExt cx="1000595" cy="795486"/>
          </a:xfrm>
        </p:grpSpPr>
        <p:pic>
          <p:nvPicPr>
            <p:cNvPr id="1026" name="Picture 2" descr="C:\G\Google Drive\Leonardo SBM\Social Business Models Canvas and Red thread\French\Images\Bridge.png"/>
            <p:cNvPicPr>
              <a:picLocks noChangeArrowheads="1"/>
            </p:cNvPicPr>
            <p:nvPr/>
          </p:nvPicPr>
          <p:blipFill>
            <a:blip r:embed="rId11" cstate="screen">
              <a:extLst>
                <a:ext uri="{BEBA8EAE-BF5A-486C-A8C5-ECC9F3942E4B}">
                  <a14:imgProps xmlns:a14="http://schemas.microsoft.com/office/drawing/2010/main" xmlns="">
                    <a14:imgLayer r:embed="rId12"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3502878"/>
              <a:ext cx="721115" cy="61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ZoneTexte 21"/>
            <p:cNvSpPr txBox="1"/>
            <p:nvPr/>
          </p:nvSpPr>
          <p:spPr>
            <a:xfrm>
              <a:off x="5262601" y="3990587"/>
              <a:ext cx="1000595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fr-CH" sz="1400" dirty="0" smtClean="0"/>
                <a:t>Par quoi ?</a:t>
              </a:r>
              <a:endParaRPr lang="fr-CH" sz="1400" dirty="0"/>
            </a:p>
          </p:txBody>
        </p:sp>
      </p:grpSp>
      <p:sp>
        <p:nvSpPr>
          <p:cNvPr id="38" name="Ellipse 37"/>
          <p:cNvSpPr/>
          <p:nvPr/>
        </p:nvSpPr>
        <p:spPr>
          <a:xfrm>
            <a:off x="4088318" y="2954049"/>
            <a:ext cx="936104" cy="936104"/>
          </a:xfrm>
          <a:prstGeom prst="ellipse">
            <a:avLst/>
          </a:prstGeom>
          <a:gradFill flip="none" rotWithShape="1">
            <a:gsLst>
              <a:gs pos="98000">
                <a:srgbClr val="FF99FF"/>
              </a:gs>
              <a:gs pos="35000">
                <a:srgbClr val="FFC5FF"/>
              </a:gs>
              <a:gs pos="0">
                <a:schemeClr val="accent2">
                  <a:tint val="15000"/>
                  <a:satMod val="350000"/>
                </a:schemeClr>
              </a:gs>
            </a:gsLst>
            <a:lin ang="10800000" scaled="0"/>
            <a:tileRect/>
          </a:gradFill>
          <a:ln>
            <a:noFill/>
          </a:ln>
          <a:effectLst>
            <a:innerShdw blurRad="63500" dist="50800" dir="13500000">
              <a:prstClr val="black">
                <a:alpha val="31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itchFamily="34" charset="0"/>
                <a:cs typeface="Arial" pitchFamily="34" charset="0"/>
              </a:rPr>
              <a:t>Les valeurs</a:t>
            </a:r>
            <a:endParaRPr lang="fr-CH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582594"/>
          </a:xfrm>
        </p:spPr>
        <p:txBody>
          <a:bodyPr>
            <a:normAutofit/>
          </a:bodyPr>
          <a:lstStyle/>
          <a:p>
            <a:r>
              <a:rPr lang="fr-CH" dirty="0" smtClean="0"/>
              <a:t>Les questions du modèle d’affaires</a:t>
            </a:r>
            <a:endParaRPr lang="fr-CH" dirty="0"/>
          </a:p>
        </p:txBody>
      </p:sp>
      <p:sp>
        <p:nvSpPr>
          <p:cNvPr id="42" name="Rectangle 41"/>
          <p:cNvSpPr/>
          <p:nvPr/>
        </p:nvSpPr>
        <p:spPr>
          <a:xfrm>
            <a:off x="6379820" y="2583903"/>
            <a:ext cx="2645246" cy="968896"/>
          </a:xfrm>
          <a:prstGeom prst="wedgeRectCallout">
            <a:avLst>
              <a:gd name="adj1" fmla="val -64660"/>
              <a:gd name="adj2" fmla="val 24769"/>
            </a:avLst>
          </a:prstGeom>
          <a:gradFill>
            <a:gsLst>
              <a:gs pos="0">
                <a:srgbClr val="FFFFB9"/>
              </a:gs>
              <a:gs pos="35000">
                <a:srgbClr val="FFFFDD"/>
              </a:gs>
              <a:gs pos="100000">
                <a:srgbClr val="FFFFEB"/>
              </a:gs>
            </a:gsLst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/>
            <a:r>
              <a:rPr lang="fr-CH" sz="1600" b="1" dirty="0" smtClean="0">
                <a:solidFill>
                  <a:srgbClr val="FF0000"/>
                </a:solidFill>
              </a:rPr>
              <a:t>Canaux</a:t>
            </a:r>
            <a:endParaRPr lang="fr-CH" sz="1600" b="1" dirty="0">
              <a:solidFill>
                <a:srgbClr val="FF0000"/>
              </a:solidFill>
            </a:endParaRPr>
          </a:p>
          <a:p>
            <a:pPr marL="0" lvl="1"/>
            <a:r>
              <a:rPr lang="fr-CH" sz="1400" dirty="0" smtClean="0"/>
              <a:t>Comment les prestations seront-elles communiquées et livrées?</a:t>
            </a:r>
          </a:p>
        </p:txBody>
      </p:sp>
    </p:spTree>
    <p:extLst>
      <p:ext uri="{BB962C8B-B14F-4D97-AF65-F5344CB8AC3E}">
        <p14:creationId xmlns:p14="http://schemas.microsoft.com/office/powerpoint/2010/main" xmlns="" val="7838292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cteurs 3"/>
          <p:cNvSpPr>
            <a:spLocks noChangeAspect="1"/>
          </p:cNvSpPr>
          <p:nvPr/>
        </p:nvSpPr>
        <p:spPr>
          <a:xfrm>
            <a:off x="1968282" y="850580"/>
            <a:ext cx="5181260" cy="5175976"/>
          </a:xfrm>
          <a:prstGeom prst="pie">
            <a:avLst>
              <a:gd name="adj1" fmla="val 11962341"/>
              <a:gd name="adj2" fmla="val 2413774"/>
            </a:avLst>
          </a:prstGeo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grpSp>
        <p:nvGrpSpPr>
          <p:cNvPr id="2" name="Groupe 24"/>
          <p:cNvGrpSpPr/>
          <p:nvPr/>
        </p:nvGrpSpPr>
        <p:grpSpPr>
          <a:xfrm>
            <a:off x="2400330" y="1830036"/>
            <a:ext cx="612000" cy="884152"/>
            <a:chOff x="2411760" y="2190076"/>
            <a:chExt cx="612000" cy="884152"/>
          </a:xfrm>
        </p:grpSpPr>
        <p:pic>
          <p:nvPicPr>
            <p:cNvPr id="26" name="Picture 7" descr="C:\G\Essaim\Services\Outils\Fil rouge\Images du Canevas\Context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760" y="2190076"/>
              <a:ext cx="612000" cy="61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ZoneTexte 26"/>
            <p:cNvSpPr txBox="1"/>
            <p:nvPr/>
          </p:nvSpPr>
          <p:spPr>
            <a:xfrm>
              <a:off x="2431463" y="2766451"/>
              <a:ext cx="572594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1400" dirty="0" smtClean="0"/>
                <a:t>Où ?</a:t>
              </a:r>
              <a:endParaRPr lang="fr-CH" sz="1400" dirty="0"/>
            </a:p>
          </p:txBody>
        </p:sp>
      </p:grpSp>
      <p:sp>
        <p:nvSpPr>
          <p:cNvPr id="5" name="Secteurs 4"/>
          <p:cNvSpPr>
            <a:spLocks noChangeAspect="1"/>
          </p:cNvSpPr>
          <p:nvPr/>
        </p:nvSpPr>
        <p:spPr>
          <a:xfrm>
            <a:off x="1974611" y="836712"/>
            <a:ext cx="5181260" cy="5175402"/>
          </a:xfrm>
          <a:prstGeom prst="pie">
            <a:avLst>
              <a:gd name="adj1" fmla="val 2406601"/>
              <a:gd name="adj2" fmla="val 11982689"/>
            </a:avLst>
          </a:prstGeom>
          <a:solidFill>
            <a:schemeClr val="accent3">
              <a:tint val="50000"/>
              <a:satMod val="30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sp>
        <p:nvSpPr>
          <p:cNvPr id="31" name="Secteurs 30"/>
          <p:cNvSpPr>
            <a:spLocks noChangeAspect="1"/>
          </p:cNvSpPr>
          <p:nvPr/>
        </p:nvSpPr>
        <p:spPr>
          <a:xfrm>
            <a:off x="2751487" y="1628800"/>
            <a:ext cx="3628333" cy="3624231"/>
          </a:xfrm>
          <a:prstGeom prst="pie">
            <a:avLst>
              <a:gd name="adj1" fmla="val 8991891"/>
              <a:gd name="adj2" fmla="val 12601759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grpSp>
        <p:nvGrpSpPr>
          <p:cNvPr id="20" name="Groupe 32"/>
          <p:cNvGrpSpPr/>
          <p:nvPr/>
        </p:nvGrpSpPr>
        <p:grpSpPr>
          <a:xfrm>
            <a:off x="5208642" y="4886372"/>
            <a:ext cx="1041979" cy="708136"/>
            <a:chOff x="5220072" y="5246412"/>
            <a:chExt cx="1041979" cy="708136"/>
          </a:xfrm>
        </p:grpSpPr>
        <p:sp>
          <p:nvSpPr>
            <p:cNvPr id="13" name="ZoneTexte 12"/>
            <p:cNvSpPr txBox="1"/>
            <p:nvPr/>
          </p:nvSpPr>
          <p:spPr>
            <a:xfrm>
              <a:off x="5220072" y="5646771"/>
              <a:ext cx="1041979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400" dirty="0" smtClean="0"/>
                <a:t>Avec qui ?</a:t>
              </a:r>
              <a:endParaRPr lang="fr-CH" sz="1400" dirty="0"/>
            </a:p>
          </p:txBody>
        </p:sp>
        <p:pic>
          <p:nvPicPr>
            <p:cNvPr id="15" name="Picture 8" descr="C:\G\Essaim\Services\Outils\Fil rouge\Images du Canevas\BP-Partnership.png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5436096" y="5246412"/>
              <a:ext cx="647767" cy="636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Secteurs 5"/>
          <p:cNvSpPr>
            <a:spLocks noChangeAspect="1"/>
          </p:cNvSpPr>
          <p:nvPr/>
        </p:nvSpPr>
        <p:spPr>
          <a:xfrm>
            <a:off x="2746420" y="1628412"/>
            <a:ext cx="3628333" cy="3624231"/>
          </a:xfrm>
          <a:prstGeom prst="pie">
            <a:avLst>
              <a:gd name="adj1" fmla="val 12594931"/>
              <a:gd name="adj2" fmla="val 16201677"/>
            </a:avLst>
          </a:prstGeom>
          <a:gradFill>
            <a:gsLst>
              <a:gs pos="0">
                <a:srgbClr val="FFFF00"/>
              </a:gs>
              <a:gs pos="35000">
                <a:srgbClr val="FFFF99"/>
              </a:gs>
              <a:gs pos="100000">
                <a:srgbClr val="FFFFCC"/>
              </a:gs>
            </a:gsLst>
            <a:lin ang="66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grpSp>
        <p:nvGrpSpPr>
          <p:cNvPr id="24" name="Groupe 27"/>
          <p:cNvGrpSpPr/>
          <p:nvPr/>
        </p:nvGrpSpPr>
        <p:grpSpPr>
          <a:xfrm>
            <a:off x="3514358" y="2018571"/>
            <a:ext cx="1050288" cy="945549"/>
            <a:chOff x="3525788" y="2378611"/>
            <a:chExt cx="1050288" cy="945549"/>
          </a:xfrm>
        </p:grpSpPr>
        <p:pic>
          <p:nvPicPr>
            <p:cNvPr id="1031" name="Picture 7"/>
            <p:cNvPicPr>
              <a:picLocks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3663672" y="2378611"/>
              <a:ext cx="684000" cy="7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" name="ZoneTexte 31"/>
            <p:cNvSpPr txBox="1"/>
            <p:nvPr/>
          </p:nvSpPr>
          <p:spPr>
            <a:xfrm>
              <a:off x="3525788" y="3016383"/>
              <a:ext cx="1050288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fr-CH" sz="1400" dirty="0" smtClean="0"/>
                <a:t>Pourquoi ?</a:t>
              </a:r>
              <a:endParaRPr lang="fr-CH" sz="1400" dirty="0"/>
            </a:p>
          </p:txBody>
        </p:sp>
      </p:grpSp>
      <p:sp>
        <p:nvSpPr>
          <p:cNvPr id="7" name="Secteurs 6"/>
          <p:cNvSpPr>
            <a:spLocks noChangeAspect="1"/>
          </p:cNvSpPr>
          <p:nvPr/>
        </p:nvSpPr>
        <p:spPr>
          <a:xfrm>
            <a:off x="2746420" y="1628412"/>
            <a:ext cx="3628333" cy="3624231"/>
          </a:xfrm>
          <a:prstGeom prst="pie">
            <a:avLst>
              <a:gd name="adj1" fmla="val 8991891"/>
              <a:gd name="adj2" fmla="val 12601759"/>
            </a:avLst>
          </a:prstGeom>
          <a:gradFill>
            <a:gsLst>
              <a:gs pos="0">
                <a:srgbClr val="FF9933"/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8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grpSp>
        <p:nvGrpSpPr>
          <p:cNvPr id="25" name="Groupe 35"/>
          <p:cNvGrpSpPr/>
          <p:nvPr/>
        </p:nvGrpSpPr>
        <p:grpSpPr>
          <a:xfrm>
            <a:off x="2831753" y="3110300"/>
            <a:ext cx="1080745" cy="828024"/>
            <a:chOff x="2843183" y="3470340"/>
            <a:chExt cx="1080745" cy="828024"/>
          </a:xfrm>
        </p:grpSpPr>
        <p:sp>
          <p:nvSpPr>
            <p:cNvPr id="18" name="ZoneTexte 17"/>
            <p:cNvSpPr txBox="1"/>
            <p:nvPr/>
          </p:nvSpPr>
          <p:spPr>
            <a:xfrm>
              <a:off x="2843183" y="3990587"/>
              <a:ext cx="1080745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fr-CH" sz="1400" dirty="0" smtClean="0"/>
                <a:t>Vérifiable ?</a:t>
              </a:r>
              <a:endParaRPr lang="fr-CH" sz="1400" dirty="0"/>
            </a:p>
          </p:txBody>
        </p:sp>
        <p:pic>
          <p:nvPicPr>
            <p:cNvPr id="19" name="Picture 15" descr="C:\G\Essaim\Services\Outils\Fil rouge\Images du Canevas\Evaluation.png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634" y="3470340"/>
              <a:ext cx="612001" cy="61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Secteurs 7"/>
          <p:cNvSpPr>
            <a:spLocks noChangeAspect="1"/>
          </p:cNvSpPr>
          <p:nvPr/>
        </p:nvSpPr>
        <p:spPr>
          <a:xfrm>
            <a:off x="2746824" y="1628815"/>
            <a:ext cx="3628333" cy="3624231"/>
          </a:xfrm>
          <a:prstGeom prst="pie">
            <a:avLst>
              <a:gd name="adj1" fmla="val 16196749"/>
              <a:gd name="adj2" fmla="val 19792086"/>
            </a:avLst>
          </a:prstGeom>
          <a:gradFill>
            <a:gsLst>
              <a:gs pos="0">
                <a:srgbClr val="92D050"/>
              </a:gs>
              <a:gs pos="74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66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grpSp>
        <p:nvGrpSpPr>
          <p:cNvPr id="28" name="Groupe 28"/>
          <p:cNvGrpSpPr/>
          <p:nvPr/>
        </p:nvGrpSpPr>
        <p:grpSpPr>
          <a:xfrm>
            <a:off x="4787502" y="2078060"/>
            <a:ext cx="691936" cy="924160"/>
            <a:chOff x="4798932" y="2438100"/>
            <a:chExt cx="691936" cy="924160"/>
          </a:xfrm>
        </p:grpSpPr>
        <p:sp>
          <p:nvSpPr>
            <p:cNvPr id="21" name="ZoneTexte 20"/>
            <p:cNvSpPr txBox="1"/>
            <p:nvPr/>
          </p:nvSpPr>
          <p:spPr>
            <a:xfrm>
              <a:off x="4878200" y="3054483"/>
              <a:ext cx="612668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fr-CH" sz="1400" dirty="0" smtClean="0"/>
                <a:t>Qui ?</a:t>
              </a:r>
              <a:endParaRPr lang="fr-CH" sz="1400" dirty="0"/>
            </a:p>
          </p:txBody>
        </p:sp>
        <p:pic>
          <p:nvPicPr>
            <p:cNvPr id="23" name="Picture 11" descr="C:\G\Essaim\Services\Outils\Fil rouge\Images du Canevas\BP-User.png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8932" y="2438100"/>
              <a:ext cx="636129" cy="636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Secteurs 8"/>
          <p:cNvSpPr>
            <a:spLocks noChangeAspect="1"/>
          </p:cNvSpPr>
          <p:nvPr/>
        </p:nvSpPr>
        <p:spPr>
          <a:xfrm>
            <a:off x="2746420" y="1628412"/>
            <a:ext cx="3628333" cy="3624231"/>
          </a:xfrm>
          <a:prstGeom prst="pie">
            <a:avLst>
              <a:gd name="adj1" fmla="val 5399763"/>
              <a:gd name="adj2" fmla="val 8994852"/>
            </a:avLst>
          </a:prstGeom>
          <a:gradFill>
            <a:gsLst>
              <a:gs pos="0">
                <a:srgbClr val="FF7171"/>
              </a:gs>
              <a:gs pos="54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20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grpSp>
        <p:nvGrpSpPr>
          <p:cNvPr id="29" name="Groupe 34"/>
          <p:cNvGrpSpPr/>
          <p:nvPr/>
        </p:nvGrpSpPr>
        <p:grpSpPr>
          <a:xfrm>
            <a:off x="3443020" y="4062595"/>
            <a:ext cx="1117550" cy="883841"/>
            <a:chOff x="3454450" y="4422635"/>
            <a:chExt cx="1117550" cy="883841"/>
          </a:xfrm>
        </p:grpSpPr>
        <p:sp>
          <p:nvSpPr>
            <p:cNvPr id="16" name="ZoneTexte 15"/>
            <p:cNvSpPr txBox="1"/>
            <p:nvPr/>
          </p:nvSpPr>
          <p:spPr>
            <a:xfrm>
              <a:off x="3454450" y="4998699"/>
              <a:ext cx="1117550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fr-CH" sz="1400" dirty="0" smtClean="0"/>
                <a:t>Avec quoi ?</a:t>
              </a:r>
              <a:endParaRPr lang="fr-CH" sz="1400" dirty="0"/>
            </a:p>
          </p:txBody>
        </p:sp>
        <p:pic>
          <p:nvPicPr>
            <p:cNvPr id="17" name="Picture 9" descr="C:\G\Essaim\Services\Outils\Fil rouge\Images du Canevas\BP-Tools.png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9848" y="4422635"/>
              <a:ext cx="636128" cy="636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Secteurs 9"/>
          <p:cNvSpPr>
            <a:spLocks noChangeAspect="1"/>
          </p:cNvSpPr>
          <p:nvPr/>
        </p:nvSpPr>
        <p:spPr>
          <a:xfrm>
            <a:off x="2746420" y="1628412"/>
            <a:ext cx="3628333" cy="3624231"/>
          </a:xfrm>
          <a:prstGeom prst="pie">
            <a:avLst>
              <a:gd name="adj1" fmla="val 19792210"/>
              <a:gd name="adj2" fmla="val 1796259"/>
            </a:avLst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20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sp>
        <p:nvSpPr>
          <p:cNvPr id="11" name="Secteurs 10"/>
          <p:cNvSpPr>
            <a:spLocks noChangeAspect="1"/>
          </p:cNvSpPr>
          <p:nvPr/>
        </p:nvSpPr>
        <p:spPr>
          <a:xfrm>
            <a:off x="2746420" y="1628412"/>
            <a:ext cx="3628333" cy="3624231"/>
          </a:xfrm>
          <a:prstGeom prst="pie">
            <a:avLst>
              <a:gd name="adj1" fmla="val 1765262"/>
              <a:gd name="adj2" fmla="val 5404705"/>
            </a:avLst>
          </a:prstGeom>
          <a:gradFill>
            <a:gsLst>
              <a:gs pos="0">
                <a:srgbClr val="00FFFF"/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grpSp>
        <p:nvGrpSpPr>
          <p:cNvPr id="30" name="Groupe 33"/>
          <p:cNvGrpSpPr/>
          <p:nvPr/>
        </p:nvGrpSpPr>
        <p:grpSpPr>
          <a:xfrm>
            <a:off x="4848602" y="4074539"/>
            <a:ext cx="727594" cy="871897"/>
            <a:chOff x="4860032" y="4434579"/>
            <a:chExt cx="727594" cy="871897"/>
          </a:xfrm>
        </p:grpSpPr>
        <p:sp>
          <p:nvSpPr>
            <p:cNvPr id="12" name="ZoneTexte 11"/>
            <p:cNvSpPr txBox="1"/>
            <p:nvPr/>
          </p:nvSpPr>
          <p:spPr>
            <a:xfrm>
              <a:off x="4875572" y="4998699"/>
              <a:ext cx="712054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fr-CH" sz="1400" dirty="0" smtClean="0"/>
                <a:t>Quoi ?</a:t>
              </a:r>
              <a:endParaRPr lang="fr-CH" sz="1400" dirty="0"/>
            </a:p>
          </p:txBody>
        </p:sp>
        <p:pic>
          <p:nvPicPr>
            <p:cNvPr id="14" name="Picture 3" descr="C:\G\Essaim\Services\Outils\Fil rouge\Images du Canevas\BP-Box.png"/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4434579"/>
              <a:ext cx="636129" cy="636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Groupe 29"/>
          <p:cNvGrpSpPr/>
          <p:nvPr/>
        </p:nvGrpSpPr>
        <p:grpSpPr>
          <a:xfrm>
            <a:off x="5251171" y="3142838"/>
            <a:ext cx="1000595" cy="795486"/>
            <a:chOff x="5262601" y="3502878"/>
            <a:chExt cx="1000595" cy="795486"/>
          </a:xfrm>
        </p:grpSpPr>
        <p:pic>
          <p:nvPicPr>
            <p:cNvPr id="1026" name="Picture 2" descr="C:\G\Google Drive\Leonardo SBM\Social Business Models Canvas and Red thread\French\Images\Bridge.png"/>
            <p:cNvPicPr>
              <a:picLocks noChangeArrowheads="1"/>
            </p:cNvPicPr>
            <p:nvPr/>
          </p:nvPicPr>
          <p:blipFill>
            <a:blip r:embed="rId11" cstate="screen">
              <a:extLst>
                <a:ext uri="{BEBA8EAE-BF5A-486C-A8C5-ECC9F3942E4B}">
                  <a14:imgProps xmlns:a14="http://schemas.microsoft.com/office/drawing/2010/main" xmlns="">
                    <a14:imgLayer r:embed="rId12"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3502878"/>
              <a:ext cx="721115" cy="61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ZoneTexte 21"/>
            <p:cNvSpPr txBox="1"/>
            <p:nvPr/>
          </p:nvSpPr>
          <p:spPr>
            <a:xfrm>
              <a:off x="5262601" y="3990587"/>
              <a:ext cx="1000595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fr-CH" sz="1400" dirty="0" smtClean="0"/>
                <a:t>Par quoi ?</a:t>
              </a:r>
              <a:endParaRPr lang="fr-CH" sz="1400" dirty="0"/>
            </a:p>
          </p:txBody>
        </p:sp>
      </p:grpSp>
      <p:sp>
        <p:nvSpPr>
          <p:cNvPr id="38" name="Ellipse 37"/>
          <p:cNvSpPr/>
          <p:nvPr/>
        </p:nvSpPr>
        <p:spPr>
          <a:xfrm>
            <a:off x="4088318" y="2954049"/>
            <a:ext cx="936104" cy="936104"/>
          </a:xfrm>
          <a:prstGeom prst="ellipse">
            <a:avLst/>
          </a:prstGeom>
          <a:gradFill flip="none" rotWithShape="1">
            <a:gsLst>
              <a:gs pos="98000">
                <a:srgbClr val="FF99FF"/>
              </a:gs>
              <a:gs pos="35000">
                <a:srgbClr val="FFC5FF"/>
              </a:gs>
              <a:gs pos="0">
                <a:schemeClr val="accent2">
                  <a:tint val="15000"/>
                  <a:satMod val="350000"/>
                </a:schemeClr>
              </a:gs>
            </a:gsLst>
            <a:lin ang="10800000" scaled="0"/>
            <a:tileRect/>
          </a:gradFill>
          <a:ln>
            <a:noFill/>
          </a:ln>
          <a:effectLst>
            <a:innerShdw blurRad="63500" dist="50800" dir="13500000">
              <a:prstClr val="black">
                <a:alpha val="31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itchFamily="34" charset="0"/>
                <a:cs typeface="Arial" pitchFamily="34" charset="0"/>
              </a:rPr>
              <a:t>Les valeurs</a:t>
            </a:r>
            <a:endParaRPr lang="fr-CH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582594"/>
          </a:xfrm>
        </p:spPr>
        <p:txBody>
          <a:bodyPr>
            <a:normAutofit/>
          </a:bodyPr>
          <a:lstStyle/>
          <a:p>
            <a:r>
              <a:rPr lang="fr-CH" dirty="0" smtClean="0"/>
              <a:t>Les questions du modèle d’affaires</a:t>
            </a:r>
            <a:endParaRPr lang="fr-CH" dirty="0"/>
          </a:p>
        </p:txBody>
      </p:sp>
      <p:sp>
        <p:nvSpPr>
          <p:cNvPr id="43" name="Rectangle 42"/>
          <p:cNvSpPr/>
          <p:nvPr/>
        </p:nvSpPr>
        <p:spPr>
          <a:xfrm>
            <a:off x="6616979" y="4372890"/>
            <a:ext cx="2520280" cy="968896"/>
          </a:xfrm>
          <a:prstGeom prst="wedgeRectCallout">
            <a:avLst>
              <a:gd name="adj1" fmla="val -95731"/>
              <a:gd name="adj2" fmla="val -30565"/>
            </a:avLst>
          </a:prstGeom>
          <a:gradFill>
            <a:gsLst>
              <a:gs pos="0">
                <a:srgbClr val="FFFFB9"/>
              </a:gs>
              <a:gs pos="35000">
                <a:srgbClr val="FFFFDD"/>
              </a:gs>
              <a:gs pos="100000">
                <a:srgbClr val="FFFFEB"/>
              </a:gs>
            </a:gsLst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/>
            <a:r>
              <a:rPr lang="fr-CH" sz="1600" b="1" dirty="0" smtClean="0">
                <a:solidFill>
                  <a:srgbClr val="FF0000"/>
                </a:solidFill>
              </a:rPr>
              <a:t>Prestations</a:t>
            </a:r>
            <a:endParaRPr lang="fr-CH" sz="1600" b="1" dirty="0">
              <a:solidFill>
                <a:srgbClr val="FF0000"/>
              </a:solidFill>
            </a:endParaRPr>
          </a:p>
          <a:p>
            <a:pPr marL="0" lvl="1"/>
            <a:r>
              <a:rPr lang="fr-CH" sz="1400" dirty="0" smtClean="0"/>
              <a:t>Quelles sont les prestations, produits et services de l’organisation?</a:t>
            </a:r>
          </a:p>
        </p:txBody>
      </p:sp>
    </p:spTree>
    <p:extLst>
      <p:ext uri="{BB962C8B-B14F-4D97-AF65-F5344CB8AC3E}">
        <p14:creationId xmlns:p14="http://schemas.microsoft.com/office/powerpoint/2010/main" xmlns="" val="7838292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82594"/>
          </a:xfrm>
        </p:spPr>
        <p:txBody>
          <a:bodyPr/>
          <a:lstStyle/>
          <a:p>
            <a:r>
              <a:rPr lang="fr-FR" dirty="0" smtClean="0"/>
              <a:t>Méthodologie, outils et activités</a:t>
            </a:r>
            <a:endParaRPr lang="fr-FR" dirty="0"/>
          </a:p>
        </p:txBody>
      </p:sp>
      <p:pic>
        <p:nvPicPr>
          <p:cNvPr id="1026" name="Picture 2" descr="C:\Users\Claude\Google Drive\SBM Suisse\Association\Modèle d'affaires de SBM\Domaines d'activités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5496" y="1196752"/>
            <a:ext cx="7731378" cy="5461259"/>
          </a:xfrm>
          <a:prstGeom prst="rect">
            <a:avLst/>
          </a:prstGeom>
          <a:noFill/>
        </p:spPr>
      </p:pic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6444208" y="836712"/>
            <a:ext cx="2400300" cy="327660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defRPr/>
            </a:pPr>
            <a:r>
              <a:rPr lang="fr-CH" sz="3600" kern="10" dirty="0" smtClean="0">
                <a:ln/>
                <a:gradFill>
                  <a:gsLst>
                    <a:gs pos="0">
                      <a:srgbClr val="006600"/>
                    </a:gs>
                    <a:gs pos="50000">
                      <a:srgbClr val="00B050"/>
                    </a:gs>
                    <a:gs pos="100000">
                      <a:srgbClr val="92D050"/>
                    </a:gs>
                  </a:gsLst>
                  <a:lin ang="3600000" scaled="0"/>
                </a:gradFill>
                <a:latin typeface="Wide Latin" pitchFamily="18" charset="0"/>
                <a:cs typeface="Mangal" pitchFamily="18" charset="0"/>
              </a:rPr>
              <a:t>?</a:t>
            </a:r>
            <a:endParaRPr lang="fr-CH" sz="3600" kern="10" dirty="0">
              <a:ln/>
              <a:gradFill>
                <a:gsLst>
                  <a:gs pos="0">
                    <a:srgbClr val="006600"/>
                  </a:gs>
                  <a:gs pos="50000">
                    <a:srgbClr val="00B050"/>
                  </a:gs>
                  <a:gs pos="100000">
                    <a:srgbClr val="92D050"/>
                  </a:gs>
                </a:gsLst>
                <a:lin ang="3600000" scaled="0"/>
              </a:gradFill>
              <a:latin typeface="Wide Latin" pitchFamily="18" charset="0"/>
              <a:cs typeface="Mangal" pitchFamily="18" charset="0"/>
            </a:endParaRPr>
          </a:p>
        </p:txBody>
      </p:sp>
      <p:pic>
        <p:nvPicPr>
          <p:cNvPr id="7" name="Picture 2" descr="C:\Users\Claude\Google Drive\SBM Suisse\Association\Modèle d'affaires de SBM\Domaines d'activités.png"/>
          <p:cNvPicPr>
            <a:picLocks noChangeAspect="1" noChangeArrowheads="1"/>
          </p:cNvPicPr>
          <p:nvPr/>
        </p:nvPicPr>
        <p:blipFill>
          <a:blip r:embed="rId2" cstate="print"/>
          <a:srcRect l="50186" t="68410" r="30255" b="5220"/>
          <a:stretch>
            <a:fillRect/>
          </a:stretch>
        </p:blipFill>
        <p:spPr bwMode="auto">
          <a:xfrm>
            <a:off x="3928244" y="4928468"/>
            <a:ext cx="1512168" cy="1440160"/>
          </a:xfrm>
          <a:prstGeom prst="rect">
            <a:avLst/>
          </a:prstGeom>
          <a:noFill/>
        </p:spPr>
      </p:pic>
      <p:sp>
        <p:nvSpPr>
          <p:cNvPr id="5" name="Ellipse 4"/>
          <p:cNvSpPr/>
          <p:nvPr/>
        </p:nvSpPr>
        <p:spPr>
          <a:xfrm>
            <a:off x="3779912" y="4714428"/>
            <a:ext cx="1872000" cy="1872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cteurs 3"/>
          <p:cNvSpPr>
            <a:spLocks noChangeAspect="1"/>
          </p:cNvSpPr>
          <p:nvPr/>
        </p:nvSpPr>
        <p:spPr>
          <a:xfrm>
            <a:off x="1968282" y="850580"/>
            <a:ext cx="5181260" cy="5175976"/>
          </a:xfrm>
          <a:prstGeom prst="pie">
            <a:avLst>
              <a:gd name="adj1" fmla="val 11962341"/>
              <a:gd name="adj2" fmla="val 2413774"/>
            </a:avLst>
          </a:prstGeo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grpSp>
        <p:nvGrpSpPr>
          <p:cNvPr id="2" name="Groupe 24"/>
          <p:cNvGrpSpPr/>
          <p:nvPr/>
        </p:nvGrpSpPr>
        <p:grpSpPr>
          <a:xfrm>
            <a:off x="2400330" y="1830036"/>
            <a:ext cx="612000" cy="884152"/>
            <a:chOff x="2411760" y="2190076"/>
            <a:chExt cx="612000" cy="884152"/>
          </a:xfrm>
        </p:grpSpPr>
        <p:pic>
          <p:nvPicPr>
            <p:cNvPr id="26" name="Picture 7" descr="C:\G\Essaim\Services\Outils\Fil rouge\Images du Canevas\Context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760" y="2190076"/>
              <a:ext cx="612000" cy="61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ZoneTexte 26"/>
            <p:cNvSpPr txBox="1"/>
            <p:nvPr/>
          </p:nvSpPr>
          <p:spPr>
            <a:xfrm>
              <a:off x="2431463" y="2766451"/>
              <a:ext cx="572594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1400" dirty="0" smtClean="0"/>
                <a:t>Où ?</a:t>
              </a:r>
              <a:endParaRPr lang="fr-CH" sz="1400" dirty="0"/>
            </a:p>
          </p:txBody>
        </p:sp>
      </p:grpSp>
      <p:sp>
        <p:nvSpPr>
          <p:cNvPr id="5" name="Secteurs 4"/>
          <p:cNvSpPr>
            <a:spLocks noChangeAspect="1"/>
          </p:cNvSpPr>
          <p:nvPr/>
        </p:nvSpPr>
        <p:spPr>
          <a:xfrm>
            <a:off x="1974611" y="836712"/>
            <a:ext cx="5181260" cy="5175402"/>
          </a:xfrm>
          <a:prstGeom prst="pie">
            <a:avLst>
              <a:gd name="adj1" fmla="val 2406601"/>
              <a:gd name="adj2" fmla="val 11982689"/>
            </a:avLst>
          </a:prstGeom>
          <a:solidFill>
            <a:schemeClr val="accent3">
              <a:tint val="50000"/>
              <a:satMod val="30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sp>
        <p:nvSpPr>
          <p:cNvPr id="31" name="Secteurs 30"/>
          <p:cNvSpPr>
            <a:spLocks noChangeAspect="1"/>
          </p:cNvSpPr>
          <p:nvPr/>
        </p:nvSpPr>
        <p:spPr>
          <a:xfrm>
            <a:off x="2751487" y="1628800"/>
            <a:ext cx="3628333" cy="3624231"/>
          </a:xfrm>
          <a:prstGeom prst="pie">
            <a:avLst>
              <a:gd name="adj1" fmla="val 8991891"/>
              <a:gd name="adj2" fmla="val 12601759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grpSp>
        <p:nvGrpSpPr>
          <p:cNvPr id="20" name="Groupe 32"/>
          <p:cNvGrpSpPr/>
          <p:nvPr/>
        </p:nvGrpSpPr>
        <p:grpSpPr>
          <a:xfrm>
            <a:off x="5208642" y="4886372"/>
            <a:ext cx="1041979" cy="708136"/>
            <a:chOff x="5220072" y="5246412"/>
            <a:chExt cx="1041979" cy="708136"/>
          </a:xfrm>
        </p:grpSpPr>
        <p:sp>
          <p:nvSpPr>
            <p:cNvPr id="13" name="ZoneTexte 12"/>
            <p:cNvSpPr txBox="1"/>
            <p:nvPr/>
          </p:nvSpPr>
          <p:spPr>
            <a:xfrm>
              <a:off x="5220072" y="5646771"/>
              <a:ext cx="1041979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400" dirty="0" smtClean="0"/>
                <a:t>Avec qui ?</a:t>
              </a:r>
              <a:endParaRPr lang="fr-CH" sz="1400" dirty="0"/>
            </a:p>
          </p:txBody>
        </p:sp>
        <p:pic>
          <p:nvPicPr>
            <p:cNvPr id="15" name="Picture 8" descr="C:\G\Essaim\Services\Outils\Fil rouge\Images du Canevas\BP-Partnership.png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5436096" y="5246412"/>
              <a:ext cx="647767" cy="636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Secteurs 5"/>
          <p:cNvSpPr>
            <a:spLocks noChangeAspect="1"/>
          </p:cNvSpPr>
          <p:nvPr/>
        </p:nvSpPr>
        <p:spPr>
          <a:xfrm>
            <a:off x="2746420" y="1628412"/>
            <a:ext cx="3628333" cy="3624231"/>
          </a:xfrm>
          <a:prstGeom prst="pie">
            <a:avLst>
              <a:gd name="adj1" fmla="val 12594931"/>
              <a:gd name="adj2" fmla="val 16201677"/>
            </a:avLst>
          </a:prstGeom>
          <a:gradFill>
            <a:gsLst>
              <a:gs pos="0">
                <a:srgbClr val="FFFF00"/>
              </a:gs>
              <a:gs pos="35000">
                <a:srgbClr val="FFFF99"/>
              </a:gs>
              <a:gs pos="100000">
                <a:srgbClr val="FFFFCC"/>
              </a:gs>
            </a:gsLst>
            <a:lin ang="66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grpSp>
        <p:nvGrpSpPr>
          <p:cNvPr id="24" name="Groupe 27"/>
          <p:cNvGrpSpPr/>
          <p:nvPr/>
        </p:nvGrpSpPr>
        <p:grpSpPr>
          <a:xfrm>
            <a:off x="3514358" y="2018571"/>
            <a:ext cx="1050288" cy="945549"/>
            <a:chOff x="3525788" y="2378611"/>
            <a:chExt cx="1050288" cy="945549"/>
          </a:xfrm>
        </p:grpSpPr>
        <p:pic>
          <p:nvPicPr>
            <p:cNvPr id="1031" name="Picture 7"/>
            <p:cNvPicPr>
              <a:picLocks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3663672" y="2378611"/>
              <a:ext cx="684000" cy="7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" name="ZoneTexte 31"/>
            <p:cNvSpPr txBox="1"/>
            <p:nvPr/>
          </p:nvSpPr>
          <p:spPr>
            <a:xfrm>
              <a:off x="3525788" y="3016383"/>
              <a:ext cx="1050288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fr-CH" sz="1400" dirty="0" smtClean="0"/>
                <a:t>Pourquoi ?</a:t>
              </a:r>
              <a:endParaRPr lang="fr-CH" sz="1400" dirty="0"/>
            </a:p>
          </p:txBody>
        </p:sp>
      </p:grpSp>
      <p:sp>
        <p:nvSpPr>
          <p:cNvPr id="7" name="Secteurs 6"/>
          <p:cNvSpPr>
            <a:spLocks noChangeAspect="1"/>
          </p:cNvSpPr>
          <p:nvPr/>
        </p:nvSpPr>
        <p:spPr>
          <a:xfrm>
            <a:off x="2746420" y="1628412"/>
            <a:ext cx="3628333" cy="3624231"/>
          </a:xfrm>
          <a:prstGeom prst="pie">
            <a:avLst>
              <a:gd name="adj1" fmla="val 8991891"/>
              <a:gd name="adj2" fmla="val 12601759"/>
            </a:avLst>
          </a:prstGeom>
          <a:gradFill>
            <a:gsLst>
              <a:gs pos="0">
                <a:srgbClr val="FF9933"/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8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grpSp>
        <p:nvGrpSpPr>
          <p:cNvPr id="25" name="Groupe 35"/>
          <p:cNvGrpSpPr/>
          <p:nvPr/>
        </p:nvGrpSpPr>
        <p:grpSpPr>
          <a:xfrm>
            <a:off x="2831753" y="3110300"/>
            <a:ext cx="1080745" cy="828024"/>
            <a:chOff x="2843183" y="3470340"/>
            <a:chExt cx="1080745" cy="828024"/>
          </a:xfrm>
        </p:grpSpPr>
        <p:sp>
          <p:nvSpPr>
            <p:cNvPr id="18" name="ZoneTexte 17"/>
            <p:cNvSpPr txBox="1"/>
            <p:nvPr/>
          </p:nvSpPr>
          <p:spPr>
            <a:xfrm>
              <a:off x="2843183" y="3990587"/>
              <a:ext cx="1080745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fr-CH" sz="1400" dirty="0" smtClean="0"/>
                <a:t>Vérifiable ?</a:t>
              </a:r>
              <a:endParaRPr lang="fr-CH" sz="1400" dirty="0"/>
            </a:p>
          </p:txBody>
        </p:sp>
        <p:pic>
          <p:nvPicPr>
            <p:cNvPr id="19" name="Picture 15" descr="C:\G\Essaim\Services\Outils\Fil rouge\Images du Canevas\Evaluation.png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634" y="3470340"/>
              <a:ext cx="612001" cy="61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Secteurs 7"/>
          <p:cNvSpPr>
            <a:spLocks noChangeAspect="1"/>
          </p:cNvSpPr>
          <p:nvPr/>
        </p:nvSpPr>
        <p:spPr>
          <a:xfrm>
            <a:off x="2746824" y="1628815"/>
            <a:ext cx="3628333" cy="3624231"/>
          </a:xfrm>
          <a:prstGeom prst="pie">
            <a:avLst>
              <a:gd name="adj1" fmla="val 16196749"/>
              <a:gd name="adj2" fmla="val 19792086"/>
            </a:avLst>
          </a:prstGeom>
          <a:gradFill>
            <a:gsLst>
              <a:gs pos="0">
                <a:srgbClr val="92D050"/>
              </a:gs>
              <a:gs pos="74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66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grpSp>
        <p:nvGrpSpPr>
          <p:cNvPr id="28" name="Groupe 28"/>
          <p:cNvGrpSpPr/>
          <p:nvPr/>
        </p:nvGrpSpPr>
        <p:grpSpPr>
          <a:xfrm>
            <a:off x="4787502" y="2078060"/>
            <a:ext cx="691936" cy="924160"/>
            <a:chOff x="4798932" y="2438100"/>
            <a:chExt cx="691936" cy="924160"/>
          </a:xfrm>
        </p:grpSpPr>
        <p:sp>
          <p:nvSpPr>
            <p:cNvPr id="21" name="ZoneTexte 20"/>
            <p:cNvSpPr txBox="1"/>
            <p:nvPr/>
          </p:nvSpPr>
          <p:spPr>
            <a:xfrm>
              <a:off x="4878200" y="3054483"/>
              <a:ext cx="612668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fr-CH" sz="1400" dirty="0" smtClean="0"/>
                <a:t>Qui ?</a:t>
              </a:r>
              <a:endParaRPr lang="fr-CH" sz="1400" dirty="0"/>
            </a:p>
          </p:txBody>
        </p:sp>
        <p:pic>
          <p:nvPicPr>
            <p:cNvPr id="23" name="Picture 11" descr="C:\G\Essaim\Services\Outils\Fil rouge\Images du Canevas\BP-User.png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8932" y="2438100"/>
              <a:ext cx="636129" cy="636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Secteurs 8"/>
          <p:cNvSpPr>
            <a:spLocks noChangeAspect="1"/>
          </p:cNvSpPr>
          <p:nvPr/>
        </p:nvSpPr>
        <p:spPr>
          <a:xfrm>
            <a:off x="2746420" y="1628412"/>
            <a:ext cx="3628333" cy="3624231"/>
          </a:xfrm>
          <a:prstGeom prst="pie">
            <a:avLst>
              <a:gd name="adj1" fmla="val 5399763"/>
              <a:gd name="adj2" fmla="val 8994852"/>
            </a:avLst>
          </a:prstGeom>
          <a:gradFill>
            <a:gsLst>
              <a:gs pos="0">
                <a:srgbClr val="FF7171"/>
              </a:gs>
              <a:gs pos="54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20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grpSp>
        <p:nvGrpSpPr>
          <p:cNvPr id="29" name="Groupe 34"/>
          <p:cNvGrpSpPr/>
          <p:nvPr/>
        </p:nvGrpSpPr>
        <p:grpSpPr>
          <a:xfrm>
            <a:off x="3443020" y="4062595"/>
            <a:ext cx="1117550" cy="883841"/>
            <a:chOff x="3454450" y="4422635"/>
            <a:chExt cx="1117550" cy="883841"/>
          </a:xfrm>
        </p:grpSpPr>
        <p:sp>
          <p:nvSpPr>
            <p:cNvPr id="16" name="ZoneTexte 15"/>
            <p:cNvSpPr txBox="1"/>
            <p:nvPr/>
          </p:nvSpPr>
          <p:spPr>
            <a:xfrm>
              <a:off x="3454450" y="4998699"/>
              <a:ext cx="1117550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fr-CH" sz="1400" dirty="0" smtClean="0"/>
                <a:t>Avec quoi ?</a:t>
              </a:r>
              <a:endParaRPr lang="fr-CH" sz="1400" dirty="0"/>
            </a:p>
          </p:txBody>
        </p:sp>
        <p:pic>
          <p:nvPicPr>
            <p:cNvPr id="17" name="Picture 9" descr="C:\G\Essaim\Services\Outils\Fil rouge\Images du Canevas\BP-Tools.png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9848" y="4422635"/>
              <a:ext cx="636128" cy="636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Secteurs 9"/>
          <p:cNvSpPr>
            <a:spLocks noChangeAspect="1"/>
          </p:cNvSpPr>
          <p:nvPr/>
        </p:nvSpPr>
        <p:spPr>
          <a:xfrm>
            <a:off x="2746420" y="1628412"/>
            <a:ext cx="3628333" cy="3624231"/>
          </a:xfrm>
          <a:prstGeom prst="pie">
            <a:avLst>
              <a:gd name="adj1" fmla="val 19792210"/>
              <a:gd name="adj2" fmla="val 1796259"/>
            </a:avLst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20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sp>
        <p:nvSpPr>
          <p:cNvPr id="11" name="Secteurs 10"/>
          <p:cNvSpPr>
            <a:spLocks noChangeAspect="1"/>
          </p:cNvSpPr>
          <p:nvPr/>
        </p:nvSpPr>
        <p:spPr>
          <a:xfrm>
            <a:off x="2746420" y="1628412"/>
            <a:ext cx="3628333" cy="3624231"/>
          </a:xfrm>
          <a:prstGeom prst="pie">
            <a:avLst>
              <a:gd name="adj1" fmla="val 1765262"/>
              <a:gd name="adj2" fmla="val 5404705"/>
            </a:avLst>
          </a:prstGeom>
          <a:gradFill>
            <a:gsLst>
              <a:gs pos="0">
                <a:srgbClr val="00FFFF"/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grpSp>
        <p:nvGrpSpPr>
          <p:cNvPr id="30" name="Groupe 33"/>
          <p:cNvGrpSpPr/>
          <p:nvPr/>
        </p:nvGrpSpPr>
        <p:grpSpPr>
          <a:xfrm>
            <a:off x="4848602" y="4074539"/>
            <a:ext cx="727594" cy="871897"/>
            <a:chOff x="4860032" y="4434579"/>
            <a:chExt cx="727594" cy="871897"/>
          </a:xfrm>
        </p:grpSpPr>
        <p:sp>
          <p:nvSpPr>
            <p:cNvPr id="12" name="ZoneTexte 11"/>
            <p:cNvSpPr txBox="1"/>
            <p:nvPr/>
          </p:nvSpPr>
          <p:spPr>
            <a:xfrm>
              <a:off x="4875572" y="4998699"/>
              <a:ext cx="712054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fr-CH" sz="1400" dirty="0" smtClean="0"/>
                <a:t>Quoi ?</a:t>
              </a:r>
              <a:endParaRPr lang="fr-CH" sz="1400" dirty="0"/>
            </a:p>
          </p:txBody>
        </p:sp>
        <p:pic>
          <p:nvPicPr>
            <p:cNvPr id="14" name="Picture 3" descr="C:\G\Essaim\Services\Outils\Fil rouge\Images du Canevas\BP-Box.png"/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4434579"/>
              <a:ext cx="636129" cy="636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Groupe 29"/>
          <p:cNvGrpSpPr/>
          <p:nvPr/>
        </p:nvGrpSpPr>
        <p:grpSpPr>
          <a:xfrm>
            <a:off x="5251171" y="3142838"/>
            <a:ext cx="1000595" cy="795486"/>
            <a:chOff x="5262601" y="3502878"/>
            <a:chExt cx="1000595" cy="795486"/>
          </a:xfrm>
        </p:grpSpPr>
        <p:pic>
          <p:nvPicPr>
            <p:cNvPr id="1026" name="Picture 2" descr="C:\G\Google Drive\Leonardo SBM\Social Business Models Canvas and Red thread\French\Images\Bridge.png"/>
            <p:cNvPicPr>
              <a:picLocks noChangeArrowheads="1"/>
            </p:cNvPicPr>
            <p:nvPr/>
          </p:nvPicPr>
          <p:blipFill>
            <a:blip r:embed="rId11" cstate="screen">
              <a:extLst>
                <a:ext uri="{BEBA8EAE-BF5A-486C-A8C5-ECC9F3942E4B}">
                  <a14:imgProps xmlns:a14="http://schemas.microsoft.com/office/drawing/2010/main" xmlns="">
                    <a14:imgLayer r:embed="rId12"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3502878"/>
              <a:ext cx="721115" cy="61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ZoneTexte 21"/>
            <p:cNvSpPr txBox="1"/>
            <p:nvPr/>
          </p:nvSpPr>
          <p:spPr>
            <a:xfrm>
              <a:off x="5262601" y="3990587"/>
              <a:ext cx="1000595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fr-CH" sz="1400" dirty="0" smtClean="0"/>
                <a:t>Par quoi ?</a:t>
              </a:r>
              <a:endParaRPr lang="fr-CH" sz="1400" dirty="0"/>
            </a:p>
          </p:txBody>
        </p:sp>
      </p:grpSp>
      <p:sp>
        <p:nvSpPr>
          <p:cNvPr id="38" name="Ellipse 37"/>
          <p:cNvSpPr/>
          <p:nvPr/>
        </p:nvSpPr>
        <p:spPr>
          <a:xfrm>
            <a:off x="4088318" y="2954049"/>
            <a:ext cx="936104" cy="936104"/>
          </a:xfrm>
          <a:prstGeom prst="ellipse">
            <a:avLst/>
          </a:prstGeom>
          <a:gradFill flip="none" rotWithShape="1">
            <a:gsLst>
              <a:gs pos="98000">
                <a:srgbClr val="FF99FF"/>
              </a:gs>
              <a:gs pos="35000">
                <a:srgbClr val="FFC5FF"/>
              </a:gs>
              <a:gs pos="0">
                <a:schemeClr val="accent2">
                  <a:tint val="15000"/>
                  <a:satMod val="350000"/>
                </a:schemeClr>
              </a:gs>
            </a:gsLst>
            <a:lin ang="10800000" scaled="0"/>
            <a:tileRect/>
          </a:gradFill>
          <a:ln>
            <a:noFill/>
          </a:ln>
          <a:effectLst>
            <a:innerShdw blurRad="63500" dist="50800" dir="13500000">
              <a:prstClr val="black">
                <a:alpha val="31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itchFamily="34" charset="0"/>
                <a:cs typeface="Arial" pitchFamily="34" charset="0"/>
              </a:rPr>
              <a:t>Les valeurs</a:t>
            </a:r>
            <a:endParaRPr lang="fr-CH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582594"/>
          </a:xfrm>
        </p:spPr>
        <p:txBody>
          <a:bodyPr>
            <a:normAutofit/>
          </a:bodyPr>
          <a:lstStyle/>
          <a:p>
            <a:r>
              <a:rPr lang="fr-CH" dirty="0" smtClean="0"/>
              <a:t>Les questions du modèle d’affaires</a:t>
            </a:r>
            <a:endParaRPr lang="fr-CH" dirty="0"/>
          </a:p>
        </p:txBody>
      </p:sp>
      <p:sp>
        <p:nvSpPr>
          <p:cNvPr id="45" name="Rectangle 44"/>
          <p:cNvSpPr/>
          <p:nvPr/>
        </p:nvSpPr>
        <p:spPr>
          <a:xfrm>
            <a:off x="216045" y="5542108"/>
            <a:ext cx="3823457" cy="968896"/>
          </a:xfrm>
          <a:prstGeom prst="wedgeRectCallout">
            <a:avLst>
              <a:gd name="adj1" fmla="val 44280"/>
              <a:gd name="adj2" fmla="val -114698"/>
            </a:avLst>
          </a:prstGeom>
          <a:gradFill>
            <a:gsLst>
              <a:gs pos="0">
                <a:srgbClr val="FFFFB9"/>
              </a:gs>
              <a:gs pos="35000">
                <a:srgbClr val="FFFFDD"/>
              </a:gs>
              <a:gs pos="100000">
                <a:srgbClr val="FFFFEB"/>
              </a:gs>
            </a:gsLst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/>
            <a:r>
              <a:rPr lang="fr-CH" sz="1600" b="1" dirty="0" smtClean="0">
                <a:solidFill>
                  <a:srgbClr val="FF0000"/>
                </a:solidFill>
              </a:rPr>
              <a:t>Ressources</a:t>
            </a:r>
            <a:endParaRPr lang="fr-CH" sz="1600" b="1" dirty="0">
              <a:solidFill>
                <a:srgbClr val="FF0000"/>
              </a:solidFill>
            </a:endParaRPr>
          </a:p>
          <a:p>
            <a:pPr marL="0" lvl="1"/>
            <a:r>
              <a:rPr lang="fr-CH" sz="1400" dirty="0" smtClean="0"/>
              <a:t>Avec quelles personnes et ressources l’organisation peut-elle produire ses prestations ?</a:t>
            </a:r>
          </a:p>
        </p:txBody>
      </p:sp>
    </p:spTree>
    <p:extLst>
      <p:ext uri="{BB962C8B-B14F-4D97-AF65-F5344CB8AC3E}">
        <p14:creationId xmlns:p14="http://schemas.microsoft.com/office/powerpoint/2010/main" xmlns="" val="7838292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cteurs 3"/>
          <p:cNvSpPr>
            <a:spLocks noChangeAspect="1"/>
          </p:cNvSpPr>
          <p:nvPr/>
        </p:nvSpPr>
        <p:spPr>
          <a:xfrm>
            <a:off x="1968282" y="850580"/>
            <a:ext cx="5181260" cy="5175976"/>
          </a:xfrm>
          <a:prstGeom prst="pie">
            <a:avLst>
              <a:gd name="adj1" fmla="val 11962341"/>
              <a:gd name="adj2" fmla="val 2413774"/>
            </a:avLst>
          </a:prstGeo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grpSp>
        <p:nvGrpSpPr>
          <p:cNvPr id="2" name="Groupe 24"/>
          <p:cNvGrpSpPr/>
          <p:nvPr/>
        </p:nvGrpSpPr>
        <p:grpSpPr>
          <a:xfrm>
            <a:off x="2400330" y="1830036"/>
            <a:ext cx="612000" cy="884152"/>
            <a:chOff x="2411760" y="2190076"/>
            <a:chExt cx="612000" cy="884152"/>
          </a:xfrm>
        </p:grpSpPr>
        <p:pic>
          <p:nvPicPr>
            <p:cNvPr id="26" name="Picture 7" descr="C:\G\Essaim\Services\Outils\Fil rouge\Images du Canevas\Context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760" y="2190076"/>
              <a:ext cx="612000" cy="61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ZoneTexte 26"/>
            <p:cNvSpPr txBox="1"/>
            <p:nvPr/>
          </p:nvSpPr>
          <p:spPr>
            <a:xfrm>
              <a:off x="2431463" y="2766451"/>
              <a:ext cx="572594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1400" dirty="0" smtClean="0"/>
                <a:t>Où ?</a:t>
              </a:r>
              <a:endParaRPr lang="fr-CH" sz="1400" dirty="0"/>
            </a:p>
          </p:txBody>
        </p:sp>
      </p:grpSp>
      <p:sp>
        <p:nvSpPr>
          <p:cNvPr id="5" name="Secteurs 4"/>
          <p:cNvSpPr>
            <a:spLocks noChangeAspect="1"/>
          </p:cNvSpPr>
          <p:nvPr/>
        </p:nvSpPr>
        <p:spPr>
          <a:xfrm>
            <a:off x="1974611" y="836712"/>
            <a:ext cx="5181260" cy="5175402"/>
          </a:xfrm>
          <a:prstGeom prst="pie">
            <a:avLst>
              <a:gd name="adj1" fmla="val 2406601"/>
              <a:gd name="adj2" fmla="val 11982689"/>
            </a:avLst>
          </a:prstGeom>
          <a:solidFill>
            <a:schemeClr val="accent3">
              <a:tint val="50000"/>
              <a:satMod val="30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sp>
        <p:nvSpPr>
          <p:cNvPr id="31" name="Secteurs 30"/>
          <p:cNvSpPr>
            <a:spLocks noChangeAspect="1"/>
          </p:cNvSpPr>
          <p:nvPr/>
        </p:nvSpPr>
        <p:spPr>
          <a:xfrm>
            <a:off x="2751487" y="1628800"/>
            <a:ext cx="3628333" cy="3624231"/>
          </a:xfrm>
          <a:prstGeom prst="pie">
            <a:avLst>
              <a:gd name="adj1" fmla="val 8991891"/>
              <a:gd name="adj2" fmla="val 12601759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grpSp>
        <p:nvGrpSpPr>
          <p:cNvPr id="20" name="Groupe 32"/>
          <p:cNvGrpSpPr/>
          <p:nvPr/>
        </p:nvGrpSpPr>
        <p:grpSpPr>
          <a:xfrm>
            <a:off x="5208642" y="4886372"/>
            <a:ext cx="1041979" cy="708136"/>
            <a:chOff x="5220072" y="5246412"/>
            <a:chExt cx="1041979" cy="708136"/>
          </a:xfrm>
        </p:grpSpPr>
        <p:sp>
          <p:nvSpPr>
            <p:cNvPr id="13" name="ZoneTexte 12"/>
            <p:cNvSpPr txBox="1"/>
            <p:nvPr/>
          </p:nvSpPr>
          <p:spPr>
            <a:xfrm>
              <a:off x="5220072" y="5646771"/>
              <a:ext cx="1041979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400" dirty="0" smtClean="0"/>
                <a:t>Avec qui ?</a:t>
              </a:r>
              <a:endParaRPr lang="fr-CH" sz="1400" dirty="0"/>
            </a:p>
          </p:txBody>
        </p:sp>
        <p:pic>
          <p:nvPicPr>
            <p:cNvPr id="15" name="Picture 8" descr="C:\G\Essaim\Services\Outils\Fil rouge\Images du Canevas\BP-Partnership.png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5436096" y="5246412"/>
              <a:ext cx="647767" cy="636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Secteurs 5"/>
          <p:cNvSpPr>
            <a:spLocks noChangeAspect="1"/>
          </p:cNvSpPr>
          <p:nvPr/>
        </p:nvSpPr>
        <p:spPr>
          <a:xfrm>
            <a:off x="2746420" y="1628412"/>
            <a:ext cx="3628333" cy="3624231"/>
          </a:xfrm>
          <a:prstGeom prst="pie">
            <a:avLst>
              <a:gd name="adj1" fmla="val 12594931"/>
              <a:gd name="adj2" fmla="val 16201677"/>
            </a:avLst>
          </a:prstGeom>
          <a:gradFill>
            <a:gsLst>
              <a:gs pos="0">
                <a:srgbClr val="FFFF00"/>
              </a:gs>
              <a:gs pos="35000">
                <a:srgbClr val="FFFF99"/>
              </a:gs>
              <a:gs pos="100000">
                <a:srgbClr val="FFFFCC"/>
              </a:gs>
            </a:gsLst>
            <a:lin ang="66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grpSp>
        <p:nvGrpSpPr>
          <p:cNvPr id="24" name="Groupe 27"/>
          <p:cNvGrpSpPr/>
          <p:nvPr/>
        </p:nvGrpSpPr>
        <p:grpSpPr>
          <a:xfrm>
            <a:off x="3514358" y="2018571"/>
            <a:ext cx="1050288" cy="945549"/>
            <a:chOff x="3525788" y="2378611"/>
            <a:chExt cx="1050288" cy="945549"/>
          </a:xfrm>
        </p:grpSpPr>
        <p:pic>
          <p:nvPicPr>
            <p:cNvPr id="1031" name="Picture 7"/>
            <p:cNvPicPr>
              <a:picLocks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3663672" y="2378611"/>
              <a:ext cx="684000" cy="7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" name="ZoneTexte 31"/>
            <p:cNvSpPr txBox="1"/>
            <p:nvPr/>
          </p:nvSpPr>
          <p:spPr>
            <a:xfrm>
              <a:off x="3525788" y="3016383"/>
              <a:ext cx="1050288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fr-CH" sz="1400" dirty="0" smtClean="0"/>
                <a:t>Pourquoi ?</a:t>
              </a:r>
              <a:endParaRPr lang="fr-CH" sz="1400" dirty="0"/>
            </a:p>
          </p:txBody>
        </p:sp>
      </p:grpSp>
      <p:sp>
        <p:nvSpPr>
          <p:cNvPr id="7" name="Secteurs 6"/>
          <p:cNvSpPr>
            <a:spLocks noChangeAspect="1"/>
          </p:cNvSpPr>
          <p:nvPr/>
        </p:nvSpPr>
        <p:spPr>
          <a:xfrm>
            <a:off x="2746420" y="1628412"/>
            <a:ext cx="3628333" cy="3624231"/>
          </a:xfrm>
          <a:prstGeom prst="pie">
            <a:avLst>
              <a:gd name="adj1" fmla="val 8991891"/>
              <a:gd name="adj2" fmla="val 12601759"/>
            </a:avLst>
          </a:prstGeom>
          <a:gradFill>
            <a:gsLst>
              <a:gs pos="0">
                <a:srgbClr val="FF9933"/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8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grpSp>
        <p:nvGrpSpPr>
          <p:cNvPr id="25" name="Groupe 35"/>
          <p:cNvGrpSpPr/>
          <p:nvPr/>
        </p:nvGrpSpPr>
        <p:grpSpPr>
          <a:xfrm>
            <a:off x="2831753" y="3110300"/>
            <a:ext cx="1080745" cy="828024"/>
            <a:chOff x="2843183" y="3470340"/>
            <a:chExt cx="1080745" cy="828024"/>
          </a:xfrm>
        </p:grpSpPr>
        <p:sp>
          <p:nvSpPr>
            <p:cNvPr id="18" name="ZoneTexte 17"/>
            <p:cNvSpPr txBox="1"/>
            <p:nvPr/>
          </p:nvSpPr>
          <p:spPr>
            <a:xfrm>
              <a:off x="2843183" y="3990587"/>
              <a:ext cx="1080745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fr-CH" sz="1400" dirty="0" smtClean="0"/>
                <a:t>Vérifiable ?</a:t>
              </a:r>
              <a:endParaRPr lang="fr-CH" sz="1400" dirty="0"/>
            </a:p>
          </p:txBody>
        </p:sp>
        <p:pic>
          <p:nvPicPr>
            <p:cNvPr id="19" name="Picture 15" descr="C:\G\Essaim\Services\Outils\Fil rouge\Images du Canevas\Evaluation.png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634" y="3470340"/>
              <a:ext cx="612001" cy="61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Secteurs 7"/>
          <p:cNvSpPr>
            <a:spLocks noChangeAspect="1"/>
          </p:cNvSpPr>
          <p:nvPr/>
        </p:nvSpPr>
        <p:spPr>
          <a:xfrm>
            <a:off x="2746824" y="1628815"/>
            <a:ext cx="3628333" cy="3624231"/>
          </a:xfrm>
          <a:prstGeom prst="pie">
            <a:avLst>
              <a:gd name="adj1" fmla="val 16196749"/>
              <a:gd name="adj2" fmla="val 19792086"/>
            </a:avLst>
          </a:prstGeom>
          <a:gradFill>
            <a:gsLst>
              <a:gs pos="0">
                <a:srgbClr val="92D050"/>
              </a:gs>
              <a:gs pos="74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66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grpSp>
        <p:nvGrpSpPr>
          <p:cNvPr id="28" name="Groupe 28"/>
          <p:cNvGrpSpPr/>
          <p:nvPr/>
        </p:nvGrpSpPr>
        <p:grpSpPr>
          <a:xfrm>
            <a:off x="4787502" y="2078060"/>
            <a:ext cx="691936" cy="924160"/>
            <a:chOff x="4798932" y="2438100"/>
            <a:chExt cx="691936" cy="924160"/>
          </a:xfrm>
        </p:grpSpPr>
        <p:sp>
          <p:nvSpPr>
            <p:cNvPr id="21" name="ZoneTexte 20"/>
            <p:cNvSpPr txBox="1"/>
            <p:nvPr/>
          </p:nvSpPr>
          <p:spPr>
            <a:xfrm>
              <a:off x="4878200" y="3054483"/>
              <a:ext cx="612668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fr-CH" sz="1400" dirty="0" smtClean="0"/>
                <a:t>Qui ?</a:t>
              </a:r>
              <a:endParaRPr lang="fr-CH" sz="1400" dirty="0"/>
            </a:p>
          </p:txBody>
        </p:sp>
        <p:pic>
          <p:nvPicPr>
            <p:cNvPr id="23" name="Picture 11" descr="C:\G\Essaim\Services\Outils\Fil rouge\Images du Canevas\BP-User.png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8932" y="2438100"/>
              <a:ext cx="636129" cy="636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Secteurs 8"/>
          <p:cNvSpPr>
            <a:spLocks noChangeAspect="1"/>
          </p:cNvSpPr>
          <p:nvPr/>
        </p:nvSpPr>
        <p:spPr>
          <a:xfrm>
            <a:off x="2746420" y="1628412"/>
            <a:ext cx="3628333" cy="3624231"/>
          </a:xfrm>
          <a:prstGeom prst="pie">
            <a:avLst>
              <a:gd name="adj1" fmla="val 5399763"/>
              <a:gd name="adj2" fmla="val 8994852"/>
            </a:avLst>
          </a:prstGeom>
          <a:gradFill>
            <a:gsLst>
              <a:gs pos="0">
                <a:srgbClr val="FF7171"/>
              </a:gs>
              <a:gs pos="54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20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grpSp>
        <p:nvGrpSpPr>
          <p:cNvPr id="29" name="Groupe 34"/>
          <p:cNvGrpSpPr/>
          <p:nvPr/>
        </p:nvGrpSpPr>
        <p:grpSpPr>
          <a:xfrm>
            <a:off x="3443020" y="4062595"/>
            <a:ext cx="1117550" cy="883841"/>
            <a:chOff x="3454450" y="4422635"/>
            <a:chExt cx="1117550" cy="883841"/>
          </a:xfrm>
        </p:grpSpPr>
        <p:sp>
          <p:nvSpPr>
            <p:cNvPr id="16" name="ZoneTexte 15"/>
            <p:cNvSpPr txBox="1"/>
            <p:nvPr/>
          </p:nvSpPr>
          <p:spPr>
            <a:xfrm>
              <a:off x="3454450" y="4998699"/>
              <a:ext cx="1117550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fr-CH" sz="1400" dirty="0" smtClean="0"/>
                <a:t>Avec quoi ?</a:t>
              </a:r>
              <a:endParaRPr lang="fr-CH" sz="1400" dirty="0"/>
            </a:p>
          </p:txBody>
        </p:sp>
        <p:pic>
          <p:nvPicPr>
            <p:cNvPr id="17" name="Picture 9" descr="C:\G\Essaim\Services\Outils\Fil rouge\Images du Canevas\BP-Tools.png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9848" y="4422635"/>
              <a:ext cx="636128" cy="636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Secteurs 9"/>
          <p:cNvSpPr>
            <a:spLocks noChangeAspect="1"/>
          </p:cNvSpPr>
          <p:nvPr/>
        </p:nvSpPr>
        <p:spPr>
          <a:xfrm>
            <a:off x="2746420" y="1628412"/>
            <a:ext cx="3628333" cy="3624231"/>
          </a:xfrm>
          <a:prstGeom prst="pie">
            <a:avLst>
              <a:gd name="adj1" fmla="val 19792210"/>
              <a:gd name="adj2" fmla="val 1796259"/>
            </a:avLst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20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sp>
        <p:nvSpPr>
          <p:cNvPr id="11" name="Secteurs 10"/>
          <p:cNvSpPr>
            <a:spLocks noChangeAspect="1"/>
          </p:cNvSpPr>
          <p:nvPr/>
        </p:nvSpPr>
        <p:spPr>
          <a:xfrm>
            <a:off x="2746420" y="1628412"/>
            <a:ext cx="3628333" cy="3624231"/>
          </a:xfrm>
          <a:prstGeom prst="pie">
            <a:avLst>
              <a:gd name="adj1" fmla="val 1765262"/>
              <a:gd name="adj2" fmla="val 5404705"/>
            </a:avLst>
          </a:prstGeom>
          <a:gradFill>
            <a:gsLst>
              <a:gs pos="0">
                <a:srgbClr val="00FFFF"/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grpSp>
        <p:nvGrpSpPr>
          <p:cNvPr id="30" name="Groupe 33"/>
          <p:cNvGrpSpPr/>
          <p:nvPr/>
        </p:nvGrpSpPr>
        <p:grpSpPr>
          <a:xfrm>
            <a:off x="4848602" y="4074539"/>
            <a:ext cx="727594" cy="871897"/>
            <a:chOff x="4860032" y="4434579"/>
            <a:chExt cx="727594" cy="871897"/>
          </a:xfrm>
        </p:grpSpPr>
        <p:sp>
          <p:nvSpPr>
            <p:cNvPr id="12" name="ZoneTexte 11"/>
            <p:cNvSpPr txBox="1"/>
            <p:nvPr/>
          </p:nvSpPr>
          <p:spPr>
            <a:xfrm>
              <a:off x="4875572" y="4998699"/>
              <a:ext cx="712054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fr-CH" sz="1400" dirty="0" smtClean="0"/>
                <a:t>Quoi ?</a:t>
              </a:r>
              <a:endParaRPr lang="fr-CH" sz="1400" dirty="0"/>
            </a:p>
          </p:txBody>
        </p:sp>
        <p:pic>
          <p:nvPicPr>
            <p:cNvPr id="14" name="Picture 3" descr="C:\G\Essaim\Services\Outils\Fil rouge\Images du Canevas\BP-Box.png"/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4434579"/>
              <a:ext cx="636129" cy="636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Groupe 29"/>
          <p:cNvGrpSpPr/>
          <p:nvPr/>
        </p:nvGrpSpPr>
        <p:grpSpPr>
          <a:xfrm>
            <a:off x="5251171" y="3142838"/>
            <a:ext cx="1000595" cy="795486"/>
            <a:chOff x="5262601" y="3502878"/>
            <a:chExt cx="1000595" cy="795486"/>
          </a:xfrm>
        </p:grpSpPr>
        <p:pic>
          <p:nvPicPr>
            <p:cNvPr id="1026" name="Picture 2" descr="C:\G\Google Drive\Leonardo SBM\Social Business Models Canvas and Red thread\French\Images\Bridge.png"/>
            <p:cNvPicPr>
              <a:picLocks noChangeArrowheads="1"/>
            </p:cNvPicPr>
            <p:nvPr/>
          </p:nvPicPr>
          <p:blipFill>
            <a:blip r:embed="rId11" cstate="screen">
              <a:extLst>
                <a:ext uri="{BEBA8EAE-BF5A-486C-A8C5-ECC9F3942E4B}">
                  <a14:imgProps xmlns:a14="http://schemas.microsoft.com/office/drawing/2010/main" xmlns="">
                    <a14:imgLayer r:embed="rId12"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3502878"/>
              <a:ext cx="721115" cy="61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ZoneTexte 21"/>
            <p:cNvSpPr txBox="1"/>
            <p:nvPr/>
          </p:nvSpPr>
          <p:spPr>
            <a:xfrm>
              <a:off x="5262601" y="3990587"/>
              <a:ext cx="1000595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fr-CH" sz="1400" dirty="0" smtClean="0"/>
                <a:t>Par quoi ?</a:t>
              </a:r>
              <a:endParaRPr lang="fr-CH" sz="1400" dirty="0"/>
            </a:p>
          </p:txBody>
        </p:sp>
      </p:grpSp>
      <p:sp>
        <p:nvSpPr>
          <p:cNvPr id="38" name="Ellipse 37"/>
          <p:cNvSpPr/>
          <p:nvPr/>
        </p:nvSpPr>
        <p:spPr>
          <a:xfrm>
            <a:off x="4088318" y="2954049"/>
            <a:ext cx="936104" cy="936104"/>
          </a:xfrm>
          <a:prstGeom prst="ellipse">
            <a:avLst/>
          </a:prstGeom>
          <a:gradFill flip="none" rotWithShape="1">
            <a:gsLst>
              <a:gs pos="98000">
                <a:srgbClr val="FF99FF"/>
              </a:gs>
              <a:gs pos="35000">
                <a:srgbClr val="FFC5FF"/>
              </a:gs>
              <a:gs pos="0">
                <a:schemeClr val="accent2">
                  <a:tint val="15000"/>
                  <a:satMod val="350000"/>
                </a:schemeClr>
              </a:gs>
            </a:gsLst>
            <a:lin ang="10800000" scaled="0"/>
            <a:tileRect/>
          </a:gradFill>
          <a:ln>
            <a:noFill/>
          </a:ln>
          <a:effectLst>
            <a:innerShdw blurRad="63500" dist="50800" dir="13500000">
              <a:prstClr val="black">
                <a:alpha val="31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itchFamily="34" charset="0"/>
                <a:cs typeface="Arial" pitchFamily="34" charset="0"/>
              </a:rPr>
              <a:t>Les valeurs</a:t>
            </a:r>
            <a:endParaRPr lang="fr-CH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582594"/>
          </a:xfrm>
        </p:spPr>
        <p:txBody>
          <a:bodyPr>
            <a:normAutofit/>
          </a:bodyPr>
          <a:lstStyle/>
          <a:p>
            <a:r>
              <a:rPr lang="fr-CH" dirty="0" smtClean="0"/>
              <a:t>Les questions du modèle d’affaires</a:t>
            </a:r>
            <a:endParaRPr lang="fr-CH" dirty="0"/>
          </a:p>
        </p:txBody>
      </p:sp>
      <p:sp>
        <p:nvSpPr>
          <p:cNvPr id="46" name="Rectangle 45"/>
          <p:cNvSpPr/>
          <p:nvPr/>
        </p:nvSpPr>
        <p:spPr>
          <a:xfrm>
            <a:off x="96074" y="4005064"/>
            <a:ext cx="2889203" cy="1199372"/>
          </a:xfrm>
          <a:prstGeom prst="wedgeRectCallout">
            <a:avLst>
              <a:gd name="adj1" fmla="val 50390"/>
              <a:gd name="adj2" fmla="val -67511"/>
            </a:avLst>
          </a:prstGeom>
          <a:gradFill>
            <a:gsLst>
              <a:gs pos="0">
                <a:srgbClr val="FFFFB9"/>
              </a:gs>
              <a:gs pos="35000">
                <a:srgbClr val="FFFFDD"/>
              </a:gs>
              <a:gs pos="100000">
                <a:srgbClr val="FFFFEB"/>
              </a:gs>
            </a:gsLst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/>
            <a:r>
              <a:rPr lang="fr-CH" sz="1600" b="1" dirty="0" smtClean="0">
                <a:solidFill>
                  <a:srgbClr val="FF0000"/>
                </a:solidFill>
              </a:rPr>
              <a:t>Résultats et impact</a:t>
            </a:r>
            <a:endParaRPr lang="fr-CH" sz="1600" b="1" dirty="0">
              <a:solidFill>
                <a:srgbClr val="FF0000"/>
              </a:solidFill>
            </a:endParaRPr>
          </a:p>
          <a:p>
            <a:pPr marL="0" lvl="1"/>
            <a:r>
              <a:rPr lang="fr-CH" sz="1400" dirty="0" smtClean="0"/>
              <a:t>Comment vérifier que l’organisation répond correctement aux besoins?</a:t>
            </a:r>
            <a:endParaRPr lang="fr-CH" sz="1400" i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38292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cteurs 3"/>
          <p:cNvSpPr>
            <a:spLocks noChangeAspect="1"/>
          </p:cNvSpPr>
          <p:nvPr/>
        </p:nvSpPr>
        <p:spPr>
          <a:xfrm>
            <a:off x="1968282" y="850580"/>
            <a:ext cx="5181260" cy="5175976"/>
          </a:xfrm>
          <a:prstGeom prst="pie">
            <a:avLst>
              <a:gd name="adj1" fmla="val 11962341"/>
              <a:gd name="adj2" fmla="val 2413774"/>
            </a:avLst>
          </a:prstGeo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grpSp>
        <p:nvGrpSpPr>
          <p:cNvPr id="2" name="Groupe 24"/>
          <p:cNvGrpSpPr/>
          <p:nvPr/>
        </p:nvGrpSpPr>
        <p:grpSpPr>
          <a:xfrm>
            <a:off x="2400330" y="1830036"/>
            <a:ext cx="612000" cy="884152"/>
            <a:chOff x="2411760" y="2190076"/>
            <a:chExt cx="612000" cy="884152"/>
          </a:xfrm>
        </p:grpSpPr>
        <p:pic>
          <p:nvPicPr>
            <p:cNvPr id="26" name="Picture 7" descr="C:\G\Essaim\Services\Outils\Fil rouge\Images du Canevas\Context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760" y="2190076"/>
              <a:ext cx="612000" cy="61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ZoneTexte 26"/>
            <p:cNvSpPr txBox="1"/>
            <p:nvPr/>
          </p:nvSpPr>
          <p:spPr>
            <a:xfrm>
              <a:off x="2431463" y="2766451"/>
              <a:ext cx="572594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1400" dirty="0" smtClean="0"/>
                <a:t>Où ?</a:t>
              </a:r>
              <a:endParaRPr lang="fr-CH" sz="1400" dirty="0"/>
            </a:p>
          </p:txBody>
        </p:sp>
      </p:grpSp>
      <p:sp>
        <p:nvSpPr>
          <p:cNvPr id="5" name="Secteurs 4"/>
          <p:cNvSpPr>
            <a:spLocks noChangeAspect="1"/>
          </p:cNvSpPr>
          <p:nvPr/>
        </p:nvSpPr>
        <p:spPr>
          <a:xfrm>
            <a:off x="1974611" y="836712"/>
            <a:ext cx="5181260" cy="5175402"/>
          </a:xfrm>
          <a:prstGeom prst="pie">
            <a:avLst>
              <a:gd name="adj1" fmla="val 2406601"/>
              <a:gd name="adj2" fmla="val 11982689"/>
            </a:avLst>
          </a:prstGeom>
          <a:solidFill>
            <a:schemeClr val="accent3">
              <a:tint val="50000"/>
              <a:satMod val="30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sp>
        <p:nvSpPr>
          <p:cNvPr id="31" name="Secteurs 30"/>
          <p:cNvSpPr>
            <a:spLocks noChangeAspect="1"/>
          </p:cNvSpPr>
          <p:nvPr/>
        </p:nvSpPr>
        <p:spPr>
          <a:xfrm>
            <a:off x="2751487" y="1628800"/>
            <a:ext cx="3628333" cy="3624231"/>
          </a:xfrm>
          <a:prstGeom prst="pie">
            <a:avLst>
              <a:gd name="adj1" fmla="val 8991891"/>
              <a:gd name="adj2" fmla="val 12601759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grpSp>
        <p:nvGrpSpPr>
          <p:cNvPr id="20" name="Groupe 32"/>
          <p:cNvGrpSpPr/>
          <p:nvPr/>
        </p:nvGrpSpPr>
        <p:grpSpPr>
          <a:xfrm>
            <a:off x="5208642" y="4886372"/>
            <a:ext cx="1041979" cy="708136"/>
            <a:chOff x="5220072" y="5246412"/>
            <a:chExt cx="1041979" cy="708136"/>
          </a:xfrm>
        </p:grpSpPr>
        <p:sp>
          <p:nvSpPr>
            <p:cNvPr id="13" name="ZoneTexte 12"/>
            <p:cNvSpPr txBox="1"/>
            <p:nvPr/>
          </p:nvSpPr>
          <p:spPr>
            <a:xfrm>
              <a:off x="5220072" y="5646771"/>
              <a:ext cx="1041979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400" dirty="0" smtClean="0"/>
                <a:t>Avec qui ?</a:t>
              </a:r>
              <a:endParaRPr lang="fr-CH" sz="1400" dirty="0"/>
            </a:p>
          </p:txBody>
        </p:sp>
        <p:pic>
          <p:nvPicPr>
            <p:cNvPr id="15" name="Picture 8" descr="C:\G\Essaim\Services\Outils\Fil rouge\Images du Canevas\BP-Partnership.png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5436096" y="5246412"/>
              <a:ext cx="647767" cy="636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Secteurs 5"/>
          <p:cNvSpPr>
            <a:spLocks noChangeAspect="1"/>
          </p:cNvSpPr>
          <p:nvPr/>
        </p:nvSpPr>
        <p:spPr>
          <a:xfrm>
            <a:off x="2746420" y="1628412"/>
            <a:ext cx="3628333" cy="3624231"/>
          </a:xfrm>
          <a:prstGeom prst="pie">
            <a:avLst>
              <a:gd name="adj1" fmla="val 12594931"/>
              <a:gd name="adj2" fmla="val 16201677"/>
            </a:avLst>
          </a:prstGeom>
          <a:gradFill>
            <a:gsLst>
              <a:gs pos="0">
                <a:srgbClr val="FFFF00"/>
              </a:gs>
              <a:gs pos="35000">
                <a:srgbClr val="FFFF99"/>
              </a:gs>
              <a:gs pos="100000">
                <a:srgbClr val="FFFFCC"/>
              </a:gs>
            </a:gsLst>
            <a:lin ang="66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grpSp>
        <p:nvGrpSpPr>
          <p:cNvPr id="24" name="Groupe 27"/>
          <p:cNvGrpSpPr/>
          <p:nvPr/>
        </p:nvGrpSpPr>
        <p:grpSpPr>
          <a:xfrm>
            <a:off x="3514358" y="2018571"/>
            <a:ext cx="1050288" cy="945549"/>
            <a:chOff x="3525788" y="2378611"/>
            <a:chExt cx="1050288" cy="945549"/>
          </a:xfrm>
        </p:grpSpPr>
        <p:pic>
          <p:nvPicPr>
            <p:cNvPr id="1031" name="Picture 7"/>
            <p:cNvPicPr>
              <a:picLocks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3663672" y="2378611"/>
              <a:ext cx="684000" cy="7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" name="ZoneTexte 31"/>
            <p:cNvSpPr txBox="1"/>
            <p:nvPr/>
          </p:nvSpPr>
          <p:spPr>
            <a:xfrm>
              <a:off x="3525788" y="3016383"/>
              <a:ext cx="1050288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fr-CH" sz="1400" dirty="0" smtClean="0"/>
                <a:t>Pourquoi ?</a:t>
              </a:r>
              <a:endParaRPr lang="fr-CH" sz="1400" dirty="0"/>
            </a:p>
          </p:txBody>
        </p:sp>
      </p:grpSp>
      <p:sp>
        <p:nvSpPr>
          <p:cNvPr id="7" name="Secteurs 6"/>
          <p:cNvSpPr>
            <a:spLocks noChangeAspect="1"/>
          </p:cNvSpPr>
          <p:nvPr/>
        </p:nvSpPr>
        <p:spPr>
          <a:xfrm>
            <a:off x="2746420" y="1628412"/>
            <a:ext cx="3628333" cy="3624231"/>
          </a:xfrm>
          <a:prstGeom prst="pie">
            <a:avLst>
              <a:gd name="adj1" fmla="val 8991891"/>
              <a:gd name="adj2" fmla="val 12601759"/>
            </a:avLst>
          </a:prstGeom>
          <a:gradFill>
            <a:gsLst>
              <a:gs pos="0">
                <a:srgbClr val="FF9933"/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8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grpSp>
        <p:nvGrpSpPr>
          <p:cNvPr id="25" name="Groupe 35"/>
          <p:cNvGrpSpPr/>
          <p:nvPr/>
        </p:nvGrpSpPr>
        <p:grpSpPr>
          <a:xfrm>
            <a:off x="2831753" y="3110300"/>
            <a:ext cx="1080745" cy="828024"/>
            <a:chOff x="2843183" y="3470340"/>
            <a:chExt cx="1080745" cy="828024"/>
          </a:xfrm>
        </p:grpSpPr>
        <p:sp>
          <p:nvSpPr>
            <p:cNvPr id="18" name="ZoneTexte 17"/>
            <p:cNvSpPr txBox="1"/>
            <p:nvPr/>
          </p:nvSpPr>
          <p:spPr>
            <a:xfrm>
              <a:off x="2843183" y="3990587"/>
              <a:ext cx="1080745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fr-CH" sz="1400" dirty="0" smtClean="0"/>
                <a:t>Vérifiable ?</a:t>
              </a:r>
              <a:endParaRPr lang="fr-CH" sz="1400" dirty="0"/>
            </a:p>
          </p:txBody>
        </p:sp>
        <p:pic>
          <p:nvPicPr>
            <p:cNvPr id="19" name="Picture 15" descr="C:\G\Essaim\Services\Outils\Fil rouge\Images du Canevas\Evaluation.png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634" y="3470340"/>
              <a:ext cx="612001" cy="61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Secteurs 7"/>
          <p:cNvSpPr>
            <a:spLocks noChangeAspect="1"/>
          </p:cNvSpPr>
          <p:nvPr/>
        </p:nvSpPr>
        <p:spPr>
          <a:xfrm>
            <a:off x="2746824" y="1628815"/>
            <a:ext cx="3628333" cy="3624231"/>
          </a:xfrm>
          <a:prstGeom prst="pie">
            <a:avLst>
              <a:gd name="adj1" fmla="val 16196749"/>
              <a:gd name="adj2" fmla="val 19792086"/>
            </a:avLst>
          </a:prstGeom>
          <a:gradFill>
            <a:gsLst>
              <a:gs pos="0">
                <a:srgbClr val="92D050"/>
              </a:gs>
              <a:gs pos="74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66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grpSp>
        <p:nvGrpSpPr>
          <p:cNvPr id="28" name="Groupe 28"/>
          <p:cNvGrpSpPr/>
          <p:nvPr/>
        </p:nvGrpSpPr>
        <p:grpSpPr>
          <a:xfrm>
            <a:off x="4787502" y="2078060"/>
            <a:ext cx="691936" cy="924160"/>
            <a:chOff x="4798932" y="2438100"/>
            <a:chExt cx="691936" cy="924160"/>
          </a:xfrm>
        </p:grpSpPr>
        <p:sp>
          <p:nvSpPr>
            <p:cNvPr id="21" name="ZoneTexte 20"/>
            <p:cNvSpPr txBox="1"/>
            <p:nvPr/>
          </p:nvSpPr>
          <p:spPr>
            <a:xfrm>
              <a:off x="4878200" y="3054483"/>
              <a:ext cx="612668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fr-CH" sz="1400" dirty="0" smtClean="0"/>
                <a:t>Qui ?</a:t>
              </a:r>
              <a:endParaRPr lang="fr-CH" sz="1400" dirty="0"/>
            </a:p>
          </p:txBody>
        </p:sp>
        <p:pic>
          <p:nvPicPr>
            <p:cNvPr id="23" name="Picture 11" descr="C:\G\Essaim\Services\Outils\Fil rouge\Images du Canevas\BP-User.png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8932" y="2438100"/>
              <a:ext cx="636129" cy="636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Secteurs 8"/>
          <p:cNvSpPr>
            <a:spLocks noChangeAspect="1"/>
          </p:cNvSpPr>
          <p:nvPr/>
        </p:nvSpPr>
        <p:spPr>
          <a:xfrm>
            <a:off x="2746420" y="1628412"/>
            <a:ext cx="3628333" cy="3624231"/>
          </a:xfrm>
          <a:prstGeom prst="pie">
            <a:avLst>
              <a:gd name="adj1" fmla="val 5399763"/>
              <a:gd name="adj2" fmla="val 8994852"/>
            </a:avLst>
          </a:prstGeom>
          <a:gradFill>
            <a:gsLst>
              <a:gs pos="0">
                <a:srgbClr val="FF7171"/>
              </a:gs>
              <a:gs pos="54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20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grpSp>
        <p:nvGrpSpPr>
          <p:cNvPr id="29" name="Groupe 34"/>
          <p:cNvGrpSpPr/>
          <p:nvPr/>
        </p:nvGrpSpPr>
        <p:grpSpPr>
          <a:xfrm>
            <a:off x="3443020" y="4062595"/>
            <a:ext cx="1117550" cy="883841"/>
            <a:chOff x="3454450" y="4422635"/>
            <a:chExt cx="1117550" cy="883841"/>
          </a:xfrm>
        </p:grpSpPr>
        <p:sp>
          <p:nvSpPr>
            <p:cNvPr id="16" name="ZoneTexte 15"/>
            <p:cNvSpPr txBox="1"/>
            <p:nvPr/>
          </p:nvSpPr>
          <p:spPr>
            <a:xfrm>
              <a:off x="3454450" y="4998699"/>
              <a:ext cx="1117550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fr-CH" sz="1400" dirty="0" smtClean="0"/>
                <a:t>Avec quoi ?</a:t>
              </a:r>
              <a:endParaRPr lang="fr-CH" sz="1400" dirty="0"/>
            </a:p>
          </p:txBody>
        </p:sp>
        <p:pic>
          <p:nvPicPr>
            <p:cNvPr id="17" name="Picture 9" descr="C:\G\Essaim\Services\Outils\Fil rouge\Images du Canevas\BP-Tools.png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9848" y="4422635"/>
              <a:ext cx="636128" cy="636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Secteurs 9"/>
          <p:cNvSpPr>
            <a:spLocks noChangeAspect="1"/>
          </p:cNvSpPr>
          <p:nvPr/>
        </p:nvSpPr>
        <p:spPr>
          <a:xfrm>
            <a:off x="2746420" y="1628412"/>
            <a:ext cx="3628333" cy="3624231"/>
          </a:xfrm>
          <a:prstGeom prst="pie">
            <a:avLst>
              <a:gd name="adj1" fmla="val 19792210"/>
              <a:gd name="adj2" fmla="val 1796259"/>
            </a:avLst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20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sp>
        <p:nvSpPr>
          <p:cNvPr id="11" name="Secteurs 10"/>
          <p:cNvSpPr>
            <a:spLocks noChangeAspect="1"/>
          </p:cNvSpPr>
          <p:nvPr/>
        </p:nvSpPr>
        <p:spPr>
          <a:xfrm>
            <a:off x="2746420" y="1628412"/>
            <a:ext cx="3628333" cy="3624231"/>
          </a:xfrm>
          <a:prstGeom prst="pie">
            <a:avLst>
              <a:gd name="adj1" fmla="val 1765262"/>
              <a:gd name="adj2" fmla="val 5404705"/>
            </a:avLst>
          </a:prstGeom>
          <a:gradFill>
            <a:gsLst>
              <a:gs pos="0">
                <a:srgbClr val="00FFFF"/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grpSp>
        <p:nvGrpSpPr>
          <p:cNvPr id="30" name="Groupe 33"/>
          <p:cNvGrpSpPr/>
          <p:nvPr/>
        </p:nvGrpSpPr>
        <p:grpSpPr>
          <a:xfrm>
            <a:off x="4848602" y="4074539"/>
            <a:ext cx="727594" cy="871897"/>
            <a:chOff x="4860032" y="4434579"/>
            <a:chExt cx="727594" cy="871897"/>
          </a:xfrm>
        </p:grpSpPr>
        <p:sp>
          <p:nvSpPr>
            <p:cNvPr id="12" name="ZoneTexte 11"/>
            <p:cNvSpPr txBox="1"/>
            <p:nvPr/>
          </p:nvSpPr>
          <p:spPr>
            <a:xfrm>
              <a:off x="4875572" y="4998699"/>
              <a:ext cx="712054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fr-CH" sz="1400" dirty="0" smtClean="0"/>
                <a:t>Quoi ?</a:t>
              </a:r>
              <a:endParaRPr lang="fr-CH" sz="1400" dirty="0"/>
            </a:p>
          </p:txBody>
        </p:sp>
        <p:pic>
          <p:nvPicPr>
            <p:cNvPr id="14" name="Picture 3" descr="C:\G\Essaim\Services\Outils\Fil rouge\Images du Canevas\BP-Box.png"/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4434579"/>
              <a:ext cx="636129" cy="636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Groupe 29"/>
          <p:cNvGrpSpPr/>
          <p:nvPr/>
        </p:nvGrpSpPr>
        <p:grpSpPr>
          <a:xfrm>
            <a:off x="5251171" y="3142838"/>
            <a:ext cx="1000595" cy="795486"/>
            <a:chOff x="5262601" y="3502878"/>
            <a:chExt cx="1000595" cy="795486"/>
          </a:xfrm>
        </p:grpSpPr>
        <p:pic>
          <p:nvPicPr>
            <p:cNvPr id="1026" name="Picture 2" descr="C:\G\Google Drive\Leonardo SBM\Social Business Models Canvas and Red thread\French\Images\Bridge.png"/>
            <p:cNvPicPr>
              <a:picLocks noChangeArrowheads="1"/>
            </p:cNvPicPr>
            <p:nvPr/>
          </p:nvPicPr>
          <p:blipFill>
            <a:blip r:embed="rId11" cstate="screen">
              <a:extLst>
                <a:ext uri="{BEBA8EAE-BF5A-486C-A8C5-ECC9F3942E4B}">
                  <a14:imgProps xmlns:a14="http://schemas.microsoft.com/office/drawing/2010/main" xmlns="">
                    <a14:imgLayer r:embed="rId12"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3502878"/>
              <a:ext cx="721115" cy="61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ZoneTexte 21"/>
            <p:cNvSpPr txBox="1"/>
            <p:nvPr/>
          </p:nvSpPr>
          <p:spPr>
            <a:xfrm>
              <a:off x="5262601" y="3990587"/>
              <a:ext cx="1000595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fr-CH" sz="1400" dirty="0" smtClean="0"/>
                <a:t>Par quoi ?</a:t>
              </a:r>
              <a:endParaRPr lang="fr-CH" sz="1400" dirty="0"/>
            </a:p>
          </p:txBody>
        </p:sp>
      </p:grpSp>
      <p:sp>
        <p:nvSpPr>
          <p:cNvPr id="38" name="Ellipse 37"/>
          <p:cNvSpPr/>
          <p:nvPr/>
        </p:nvSpPr>
        <p:spPr>
          <a:xfrm>
            <a:off x="4088318" y="2954049"/>
            <a:ext cx="936104" cy="936104"/>
          </a:xfrm>
          <a:prstGeom prst="ellipse">
            <a:avLst/>
          </a:prstGeom>
          <a:gradFill flip="none" rotWithShape="1">
            <a:gsLst>
              <a:gs pos="98000">
                <a:srgbClr val="FF99FF"/>
              </a:gs>
              <a:gs pos="35000">
                <a:srgbClr val="FFC5FF"/>
              </a:gs>
              <a:gs pos="0">
                <a:schemeClr val="accent2">
                  <a:tint val="15000"/>
                  <a:satMod val="350000"/>
                </a:schemeClr>
              </a:gs>
            </a:gsLst>
            <a:lin ang="10800000" scaled="0"/>
            <a:tileRect/>
          </a:gradFill>
          <a:ln>
            <a:noFill/>
          </a:ln>
          <a:effectLst>
            <a:innerShdw blurRad="63500" dist="50800" dir="13500000">
              <a:prstClr val="black">
                <a:alpha val="31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itchFamily="34" charset="0"/>
                <a:cs typeface="Arial" pitchFamily="34" charset="0"/>
              </a:rPr>
              <a:t>Les valeurs</a:t>
            </a:r>
            <a:endParaRPr lang="fr-CH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582594"/>
          </a:xfrm>
        </p:spPr>
        <p:txBody>
          <a:bodyPr>
            <a:normAutofit/>
          </a:bodyPr>
          <a:lstStyle/>
          <a:p>
            <a:r>
              <a:rPr lang="fr-CH" dirty="0" smtClean="0"/>
              <a:t>Les questions du modèle d’affaires</a:t>
            </a:r>
            <a:endParaRPr lang="fr-CH" dirty="0"/>
          </a:p>
        </p:txBody>
      </p:sp>
      <p:sp>
        <p:nvSpPr>
          <p:cNvPr id="44" name="Rectangle 43"/>
          <p:cNvSpPr/>
          <p:nvPr/>
        </p:nvSpPr>
        <p:spPr>
          <a:xfrm>
            <a:off x="6216754" y="5628456"/>
            <a:ext cx="2700000" cy="968896"/>
          </a:xfrm>
          <a:prstGeom prst="wedgeRectCallout">
            <a:avLst>
              <a:gd name="adj1" fmla="val -57432"/>
              <a:gd name="adj2" fmla="val -96043"/>
            </a:avLst>
          </a:prstGeom>
          <a:gradFill>
            <a:gsLst>
              <a:gs pos="0">
                <a:srgbClr val="FFFFB9"/>
              </a:gs>
              <a:gs pos="35000">
                <a:srgbClr val="FFFFDD"/>
              </a:gs>
              <a:gs pos="100000">
                <a:srgbClr val="FFFFEB"/>
              </a:gs>
            </a:gsLst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/>
            <a:r>
              <a:rPr lang="fr-CH" sz="1600" b="1" dirty="0" smtClean="0">
                <a:solidFill>
                  <a:srgbClr val="FF0000"/>
                </a:solidFill>
              </a:rPr>
              <a:t>Soutien</a:t>
            </a:r>
            <a:endParaRPr lang="fr-CH" sz="1600" b="1" dirty="0">
              <a:solidFill>
                <a:srgbClr val="FF0000"/>
              </a:solidFill>
            </a:endParaRPr>
          </a:p>
          <a:p>
            <a:pPr marL="0" lvl="1"/>
            <a:r>
              <a:rPr lang="fr-CH" sz="1400" dirty="0" smtClean="0"/>
              <a:t>Quelles sont les différentes parties prenantes qui peuvent soutenir l’organisation?</a:t>
            </a:r>
          </a:p>
        </p:txBody>
      </p:sp>
    </p:spTree>
    <p:extLst>
      <p:ext uri="{BB962C8B-B14F-4D97-AF65-F5344CB8AC3E}">
        <p14:creationId xmlns:p14="http://schemas.microsoft.com/office/powerpoint/2010/main" xmlns="" val="7838292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957234" y="794491"/>
            <a:ext cx="5280025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582594"/>
          </a:xfrm>
        </p:spPr>
        <p:txBody>
          <a:bodyPr>
            <a:normAutofit/>
          </a:bodyPr>
          <a:lstStyle/>
          <a:p>
            <a:r>
              <a:rPr lang="fr-FR" dirty="0" smtClean="0"/>
              <a:t>La gouvernance projetée sur le modèle d’affaires</a:t>
            </a:r>
            <a:endParaRPr lang="fr-F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582594"/>
          </a:xfrm>
        </p:spPr>
        <p:txBody>
          <a:bodyPr>
            <a:normAutofit/>
          </a:bodyPr>
          <a:lstStyle/>
          <a:p>
            <a:r>
              <a:rPr lang="fr-FR" dirty="0" smtClean="0"/>
              <a:t>La gouvernance projetée sur le modèle d’affaires</a:t>
            </a:r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3104" y="784061"/>
            <a:ext cx="5297487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395536" y="5229200"/>
            <a:ext cx="2268000" cy="972000"/>
          </a:xfrm>
          <a:prstGeom prst="wedgeRectCallout">
            <a:avLst>
              <a:gd name="adj1" fmla="val 75953"/>
              <a:gd name="adj2" fmla="val -59223"/>
            </a:avLst>
          </a:prstGeom>
          <a:gradFill>
            <a:gsLst>
              <a:gs pos="0">
                <a:srgbClr val="FFFFB9"/>
              </a:gs>
              <a:gs pos="35000">
                <a:srgbClr val="FFFFDD"/>
              </a:gs>
              <a:gs pos="100000">
                <a:srgbClr val="FFFFEB"/>
              </a:gs>
            </a:gsLst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/>
            <a:r>
              <a:rPr lang="fr-CH" sz="1600" b="1" dirty="0" smtClean="0">
                <a:solidFill>
                  <a:srgbClr val="FF0000"/>
                </a:solidFill>
              </a:rPr>
              <a:t>Gouvernance interne</a:t>
            </a:r>
            <a:endParaRPr lang="fr-CH" sz="1600" b="1" dirty="0">
              <a:solidFill>
                <a:srgbClr val="FF0000"/>
              </a:solidFill>
            </a:endParaRPr>
          </a:p>
          <a:p>
            <a:pPr marL="0" lvl="1"/>
            <a:r>
              <a:rPr lang="fr-CH" sz="1400" dirty="0" smtClean="0"/>
              <a:t>Aussi appelée « gouvernance corporative »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582594"/>
          </a:xfrm>
        </p:spPr>
        <p:txBody>
          <a:bodyPr>
            <a:normAutofit/>
          </a:bodyPr>
          <a:lstStyle/>
          <a:p>
            <a:r>
              <a:rPr lang="fr-FR" dirty="0" smtClean="0"/>
              <a:t>La gouvernance projetée sur le modèle d’affaires</a:t>
            </a:r>
            <a:endParaRPr lang="fr-F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3104" y="785813"/>
            <a:ext cx="5297487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179512" y="1196752"/>
            <a:ext cx="2520280" cy="972000"/>
          </a:xfrm>
          <a:prstGeom prst="wedgeRectCallout">
            <a:avLst>
              <a:gd name="adj1" fmla="val 125949"/>
              <a:gd name="adj2" fmla="val 66601"/>
            </a:avLst>
          </a:prstGeom>
          <a:gradFill>
            <a:gsLst>
              <a:gs pos="0">
                <a:srgbClr val="FFFFB9"/>
              </a:gs>
              <a:gs pos="35000">
                <a:srgbClr val="FFFFDD"/>
              </a:gs>
              <a:gs pos="100000">
                <a:srgbClr val="FFFFEB"/>
              </a:gs>
            </a:gsLst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/>
            <a:r>
              <a:rPr lang="fr-CH" sz="1600" b="1" dirty="0" smtClean="0">
                <a:solidFill>
                  <a:srgbClr val="FF0000"/>
                </a:solidFill>
              </a:rPr>
              <a:t>Gouvernance de frontière</a:t>
            </a:r>
            <a:endParaRPr lang="fr-CH" sz="1600" b="1" dirty="0">
              <a:solidFill>
                <a:srgbClr val="FF0000"/>
              </a:solidFill>
            </a:endParaRPr>
          </a:p>
          <a:p>
            <a:pPr marL="0" lvl="1"/>
            <a:r>
              <a:rPr lang="fr-CH" sz="1400" dirty="0" smtClean="0"/>
              <a:t>Pouvant avoir une forte influence sur les décisions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1834" y="788834"/>
            <a:ext cx="5297487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582594"/>
          </a:xfrm>
        </p:spPr>
        <p:txBody>
          <a:bodyPr>
            <a:normAutofit/>
          </a:bodyPr>
          <a:lstStyle/>
          <a:p>
            <a:r>
              <a:rPr lang="fr-FR" dirty="0" smtClean="0"/>
              <a:t>La gouvernance projetée sur le modèle d’affaires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6228184" y="5517232"/>
            <a:ext cx="2520280" cy="972000"/>
          </a:xfrm>
          <a:prstGeom prst="wedgeRectCallout">
            <a:avLst>
              <a:gd name="adj1" fmla="val -29609"/>
              <a:gd name="adj2" fmla="val -192103"/>
            </a:avLst>
          </a:prstGeom>
          <a:gradFill>
            <a:gsLst>
              <a:gs pos="0">
                <a:srgbClr val="FFFFB9"/>
              </a:gs>
              <a:gs pos="35000">
                <a:srgbClr val="FFFFDD"/>
              </a:gs>
              <a:gs pos="100000">
                <a:srgbClr val="FFFFEB"/>
              </a:gs>
            </a:gsLst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/>
            <a:r>
              <a:rPr lang="fr-CH" sz="1600" b="1" dirty="0" smtClean="0">
                <a:solidFill>
                  <a:srgbClr val="FF0000"/>
                </a:solidFill>
              </a:rPr>
              <a:t>Gouvernance externe</a:t>
            </a:r>
            <a:endParaRPr lang="fr-CH" sz="1600" b="1" dirty="0">
              <a:solidFill>
                <a:srgbClr val="FF0000"/>
              </a:solidFill>
            </a:endParaRPr>
          </a:p>
          <a:p>
            <a:pPr marL="0" lvl="1"/>
            <a:r>
              <a:rPr lang="fr-CH" sz="1400" dirty="0" smtClean="0"/>
              <a:t>Influence modérée sur les décisions, mais non négligeable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582594"/>
          </a:xfrm>
        </p:spPr>
        <p:txBody>
          <a:bodyPr>
            <a:normAutofit/>
          </a:bodyPr>
          <a:lstStyle/>
          <a:p>
            <a:r>
              <a:rPr lang="fr-FR" dirty="0" smtClean="0"/>
              <a:t>La gouvernance projetée sur le modèle d’affaires</a:t>
            </a:r>
            <a:endParaRPr lang="fr-F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5804" y="779463"/>
            <a:ext cx="5297487" cy="529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llipse 39"/>
          <p:cNvSpPr>
            <a:spLocks/>
          </p:cNvSpPr>
          <p:nvPr/>
        </p:nvSpPr>
        <p:spPr>
          <a:xfrm>
            <a:off x="1983888" y="836712"/>
            <a:ext cx="5180400" cy="5176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sp>
        <p:nvSpPr>
          <p:cNvPr id="41" name="Bouée 40"/>
          <p:cNvSpPr>
            <a:spLocks noChangeAspect="1"/>
          </p:cNvSpPr>
          <p:nvPr/>
        </p:nvSpPr>
        <p:spPr>
          <a:xfrm>
            <a:off x="2853856" y="1710856"/>
            <a:ext cx="3423870" cy="3420000"/>
          </a:xfrm>
          <a:prstGeom prst="donut">
            <a:avLst>
              <a:gd name="adj" fmla="val 20954"/>
            </a:avLst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sp>
        <p:nvSpPr>
          <p:cNvPr id="37" name="Arc plein 36"/>
          <p:cNvSpPr>
            <a:spLocks noChangeAspect="1"/>
          </p:cNvSpPr>
          <p:nvPr/>
        </p:nvSpPr>
        <p:spPr>
          <a:xfrm>
            <a:off x="2853333" y="1710333"/>
            <a:ext cx="3423870" cy="3420000"/>
          </a:xfrm>
          <a:prstGeom prst="blockArc">
            <a:avLst>
              <a:gd name="adj1" fmla="val 11712072"/>
              <a:gd name="adj2" fmla="val 17084679"/>
              <a:gd name="adj3" fmla="val 20342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sp>
        <p:nvSpPr>
          <p:cNvPr id="39" name="Arc plein 38"/>
          <p:cNvSpPr>
            <a:spLocks noChangeAspect="1"/>
          </p:cNvSpPr>
          <p:nvPr/>
        </p:nvSpPr>
        <p:spPr>
          <a:xfrm>
            <a:off x="2853333" y="1710333"/>
            <a:ext cx="3423870" cy="3420000"/>
          </a:xfrm>
          <a:prstGeom prst="blockArc">
            <a:avLst>
              <a:gd name="adj1" fmla="val 18894805"/>
              <a:gd name="adj2" fmla="val 2709888"/>
              <a:gd name="adj3" fmla="val 2070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sp>
        <p:nvSpPr>
          <p:cNvPr id="15" name="Arc plein 14"/>
          <p:cNvSpPr>
            <a:spLocks noChangeAspect="1"/>
          </p:cNvSpPr>
          <p:nvPr/>
        </p:nvSpPr>
        <p:spPr>
          <a:xfrm>
            <a:off x="2853333" y="1700808"/>
            <a:ext cx="3423870" cy="3420000"/>
          </a:xfrm>
          <a:prstGeom prst="blockArc">
            <a:avLst>
              <a:gd name="adj1" fmla="val 4529133"/>
              <a:gd name="adj2" fmla="val 9840149"/>
              <a:gd name="adj3" fmla="val 2008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sp>
        <p:nvSpPr>
          <p:cNvPr id="20" name="Bouée 19"/>
          <p:cNvSpPr>
            <a:spLocks noChangeAspect="1"/>
          </p:cNvSpPr>
          <p:nvPr/>
        </p:nvSpPr>
        <p:spPr>
          <a:xfrm>
            <a:off x="1976800" y="836712"/>
            <a:ext cx="5189291" cy="5184000"/>
          </a:xfrm>
          <a:prstGeom prst="donut">
            <a:avLst>
              <a:gd name="adj" fmla="val 13069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sp>
        <p:nvSpPr>
          <p:cNvPr id="31" name="Bouée 30"/>
          <p:cNvSpPr>
            <a:spLocks noChangeAspect="1"/>
          </p:cNvSpPr>
          <p:nvPr/>
        </p:nvSpPr>
        <p:spPr>
          <a:xfrm>
            <a:off x="3667785" y="2534760"/>
            <a:ext cx="1785166" cy="1783345"/>
          </a:xfrm>
          <a:prstGeom prst="donut">
            <a:avLst>
              <a:gd name="adj" fmla="val 15601"/>
            </a:avLst>
          </a:prstGeom>
          <a:gradFill>
            <a:gsLst>
              <a:gs pos="0">
                <a:srgbClr val="FFFF66"/>
              </a:gs>
              <a:gs pos="99583">
                <a:srgbClr val="FFFFCC"/>
              </a:gs>
            </a:gsLst>
            <a:lin ang="18000000" scaled="0"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3851920" y="2677104"/>
            <a:ext cx="1440163" cy="1506352"/>
          </a:xfrm>
          <a:prstGeom prst="rect">
            <a:avLst/>
          </a:prstGeom>
          <a:noFill/>
        </p:spPr>
        <p:txBody>
          <a:bodyPr wrap="none" rtlCol="0">
            <a:prstTxWarp prst="textButton">
              <a:avLst/>
            </a:prstTxWarp>
            <a:spAutoFit/>
          </a:bodyPr>
          <a:lstStyle/>
          <a:p>
            <a:pPr algn="ctr"/>
            <a:r>
              <a:rPr lang="fr-CH" sz="1200" dirty="0" smtClean="0">
                <a:solidFill>
                  <a:srgbClr val="C00000"/>
                </a:solidFill>
              </a:rPr>
              <a:t>Vision</a:t>
            </a:r>
          </a:p>
          <a:p>
            <a:pPr algn="ctr"/>
            <a:endParaRPr lang="fr-CH" sz="1200" dirty="0">
              <a:solidFill>
                <a:srgbClr val="C00000"/>
              </a:solidFill>
            </a:endParaRPr>
          </a:p>
        </p:txBody>
      </p:sp>
      <p:sp>
        <p:nvSpPr>
          <p:cNvPr id="38" name="Ellipse 37"/>
          <p:cNvSpPr/>
          <p:nvPr/>
        </p:nvSpPr>
        <p:spPr>
          <a:xfrm>
            <a:off x="4089115" y="2954049"/>
            <a:ext cx="936104" cy="936104"/>
          </a:xfrm>
          <a:prstGeom prst="ellipse">
            <a:avLst/>
          </a:prstGeom>
          <a:gradFill flip="none" rotWithShape="1">
            <a:gsLst>
              <a:gs pos="98000">
                <a:srgbClr val="FF99FF"/>
              </a:gs>
              <a:gs pos="35000">
                <a:srgbClr val="FFC5FF"/>
              </a:gs>
              <a:gs pos="0">
                <a:schemeClr val="accent2">
                  <a:tint val="15000"/>
                  <a:satMod val="350000"/>
                </a:schemeClr>
              </a:gs>
            </a:gsLst>
            <a:lin ang="10800000" scaled="0"/>
            <a:tileRect/>
          </a:gradFill>
          <a:ln>
            <a:noFill/>
          </a:ln>
          <a:effectLst>
            <a:innerShdw blurRad="63500" dist="50800" dir="13500000">
              <a:prstClr val="black">
                <a:alpha val="31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r"/>
            <a:endParaRPr lang="fr-CH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itre 2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82594"/>
          </a:xfrm>
        </p:spPr>
        <p:txBody>
          <a:bodyPr/>
          <a:lstStyle/>
          <a:p>
            <a:pPr algn="r"/>
            <a:r>
              <a:rPr lang="fr-FR" dirty="0" smtClean="0"/>
              <a:t>Futur, stratégie et projets</a:t>
            </a:r>
            <a:endParaRPr lang="fr-FR" dirty="0"/>
          </a:p>
        </p:txBody>
      </p:sp>
      <p:sp>
        <p:nvSpPr>
          <p:cNvPr id="26" name="Rectangle 25"/>
          <p:cNvSpPr/>
          <p:nvPr/>
        </p:nvSpPr>
        <p:spPr>
          <a:xfrm>
            <a:off x="611560" y="188640"/>
            <a:ext cx="2448272" cy="1224136"/>
          </a:xfrm>
          <a:prstGeom prst="wedgeRectCallout">
            <a:avLst>
              <a:gd name="adj1" fmla="val 93494"/>
              <a:gd name="adj2" fmla="val 160480"/>
            </a:avLst>
          </a:prstGeom>
          <a:gradFill>
            <a:gsLst>
              <a:gs pos="0">
                <a:srgbClr val="FFFFB9"/>
              </a:gs>
              <a:gs pos="35000">
                <a:srgbClr val="FFFFDD"/>
              </a:gs>
              <a:gs pos="100000">
                <a:srgbClr val="FFFFEB"/>
              </a:gs>
            </a:gsLst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fr-FR" sz="1600" dirty="0" smtClean="0">
                <a:solidFill>
                  <a:schemeClr val="tx1"/>
                </a:solidFill>
              </a:rPr>
              <a:t>La vision est une projection de l’organisation et de son contexte, dans un futur lointain (10 à 20 ans)</a:t>
            </a:r>
          </a:p>
        </p:txBody>
      </p:sp>
    </p:spTree>
    <p:extLst>
      <p:ext uri="{BB962C8B-B14F-4D97-AF65-F5344CB8AC3E}">
        <p14:creationId xmlns:p14="http://schemas.microsoft.com/office/powerpoint/2010/main" xmlns="" val="18912700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llipse 39"/>
          <p:cNvSpPr>
            <a:spLocks/>
          </p:cNvSpPr>
          <p:nvPr/>
        </p:nvSpPr>
        <p:spPr>
          <a:xfrm>
            <a:off x="1983888" y="836712"/>
            <a:ext cx="5180400" cy="5176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sp>
        <p:nvSpPr>
          <p:cNvPr id="41" name="Bouée 40"/>
          <p:cNvSpPr>
            <a:spLocks noChangeAspect="1"/>
          </p:cNvSpPr>
          <p:nvPr/>
        </p:nvSpPr>
        <p:spPr>
          <a:xfrm>
            <a:off x="2853856" y="1710856"/>
            <a:ext cx="3423870" cy="3420000"/>
          </a:xfrm>
          <a:prstGeom prst="donut">
            <a:avLst>
              <a:gd name="adj" fmla="val 20954"/>
            </a:avLst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sp>
        <p:nvSpPr>
          <p:cNvPr id="37" name="Arc plein 36"/>
          <p:cNvSpPr>
            <a:spLocks noChangeAspect="1"/>
          </p:cNvSpPr>
          <p:nvPr/>
        </p:nvSpPr>
        <p:spPr>
          <a:xfrm>
            <a:off x="2853333" y="1710333"/>
            <a:ext cx="3423870" cy="3420000"/>
          </a:xfrm>
          <a:prstGeom prst="blockArc">
            <a:avLst>
              <a:gd name="adj1" fmla="val 11712072"/>
              <a:gd name="adj2" fmla="val 17084679"/>
              <a:gd name="adj3" fmla="val 20342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sp>
        <p:nvSpPr>
          <p:cNvPr id="39" name="Arc plein 38"/>
          <p:cNvSpPr>
            <a:spLocks noChangeAspect="1"/>
          </p:cNvSpPr>
          <p:nvPr/>
        </p:nvSpPr>
        <p:spPr>
          <a:xfrm>
            <a:off x="2853333" y="1710333"/>
            <a:ext cx="3423870" cy="3420000"/>
          </a:xfrm>
          <a:prstGeom prst="blockArc">
            <a:avLst>
              <a:gd name="adj1" fmla="val 18894805"/>
              <a:gd name="adj2" fmla="val 2709888"/>
              <a:gd name="adj3" fmla="val 2070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sp>
        <p:nvSpPr>
          <p:cNvPr id="15" name="Arc plein 14"/>
          <p:cNvSpPr>
            <a:spLocks noChangeAspect="1"/>
          </p:cNvSpPr>
          <p:nvPr/>
        </p:nvSpPr>
        <p:spPr>
          <a:xfrm>
            <a:off x="2853333" y="1700808"/>
            <a:ext cx="3423870" cy="3420000"/>
          </a:xfrm>
          <a:prstGeom prst="blockArc">
            <a:avLst>
              <a:gd name="adj1" fmla="val 4529133"/>
              <a:gd name="adj2" fmla="val 9840149"/>
              <a:gd name="adj3" fmla="val 2008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sp>
        <p:nvSpPr>
          <p:cNvPr id="20" name="Bouée 19"/>
          <p:cNvSpPr>
            <a:spLocks noChangeAspect="1"/>
          </p:cNvSpPr>
          <p:nvPr/>
        </p:nvSpPr>
        <p:spPr>
          <a:xfrm>
            <a:off x="1976800" y="836712"/>
            <a:ext cx="5189291" cy="5184000"/>
          </a:xfrm>
          <a:prstGeom prst="donut">
            <a:avLst>
              <a:gd name="adj" fmla="val 13069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sp>
        <p:nvSpPr>
          <p:cNvPr id="31" name="Bouée 30"/>
          <p:cNvSpPr>
            <a:spLocks noChangeAspect="1"/>
          </p:cNvSpPr>
          <p:nvPr/>
        </p:nvSpPr>
        <p:spPr>
          <a:xfrm>
            <a:off x="3667785" y="2534760"/>
            <a:ext cx="1785166" cy="1783345"/>
          </a:xfrm>
          <a:prstGeom prst="donut">
            <a:avLst>
              <a:gd name="adj" fmla="val 15601"/>
            </a:avLst>
          </a:prstGeom>
          <a:gradFill>
            <a:gsLst>
              <a:gs pos="0">
                <a:srgbClr val="FFFF66"/>
              </a:gs>
              <a:gs pos="99583">
                <a:srgbClr val="FFFFCC"/>
              </a:gs>
            </a:gsLst>
            <a:lin ang="18000000" scaled="0"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3851920" y="2677104"/>
            <a:ext cx="1440163" cy="1506352"/>
          </a:xfrm>
          <a:prstGeom prst="rect">
            <a:avLst/>
          </a:prstGeom>
          <a:noFill/>
        </p:spPr>
        <p:txBody>
          <a:bodyPr wrap="none" rtlCol="0">
            <a:prstTxWarp prst="textButton">
              <a:avLst/>
            </a:prstTxWarp>
            <a:spAutoFit/>
          </a:bodyPr>
          <a:lstStyle/>
          <a:p>
            <a:pPr algn="ctr"/>
            <a:r>
              <a:rPr lang="fr-CH" sz="1200" dirty="0" smtClean="0">
                <a:solidFill>
                  <a:srgbClr val="C00000"/>
                </a:solidFill>
              </a:rPr>
              <a:t>Vision</a:t>
            </a:r>
          </a:p>
          <a:p>
            <a:pPr algn="ctr"/>
            <a:endParaRPr lang="fr-CH" sz="1200" dirty="0">
              <a:solidFill>
                <a:srgbClr val="C00000"/>
              </a:solidFill>
            </a:endParaRPr>
          </a:p>
        </p:txBody>
      </p:sp>
      <p:sp>
        <p:nvSpPr>
          <p:cNvPr id="38" name="Ellipse 37"/>
          <p:cNvSpPr/>
          <p:nvPr/>
        </p:nvSpPr>
        <p:spPr>
          <a:xfrm>
            <a:off x="4089115" y="2954049"/>
            <a:ext cx="936104" cy="936104"/>
          </a:xfrm>
          <a:prstGeom prst="ellipse">
            <a:avLst/>
          </a:prstGeom>
          <a:gradFill flip="none" rotWithShape="1">
            <a:gsLst>
              <a:gs pos="98000">
                <a:srgbClr val="FF99FF"/>
              </a:gs>
              <a:gs pos="35000">
                <a:srgbClr val="FFC5FF"/>
              </a:gs>
              <a:gs pos="0">
                <a:schemeClr val="accent2">
                  <a:tint val="15000"/>
                  <a:satMod val="350000"/>
                </a:schemeClr>
              </a:gs>
            </a:gsLst>
            <a:lin ang="10800000" scaled="0"/>
            <a:tileRect/>
          </a:gradFill>
          <a:ln>
            <a:noFill/>
          </a:ln>
          <a:effectLst>
            <a:innerShdw blurRad="63500" dist="50800" dir="13500000">
              <a:prstClr val="black">
                <a:alpha val="31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r"/>
            <a:endParaRPr lang="fr-CH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itre 2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82594"/>
          </a:xfrm>
        </p:spPr>
        <p:txBody>
          <a:bodyPr/>
          <a:lstStyle/>
          <a:p>
            <a:pPr algn="r"/>
            <a:r>
              <a:rPr lang="fr-FR" dirty="0" smtClean="0"/>
              <a:t>Futur, stratégie et projets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3851920" y="2677104"/>
            <a:ext cx="1440163" cy="1506352"/>
          </a:xfrm>
          <a:prstGeom prst="rect">
            <a:avLst/>
          </a:prstGeom>
          <a:noFill/>
        </p:spPr>
        <p:txBody>
          <a:bodyPr wrap="none" rtlCol="0">
            <a:prstTxWarp prst="textButton">
              <a:avLst/>
            </a:prstTxWarp>
            <a:spAutoFit/>
          </a:bodyPr>
          <a:lstStyle/>
          <a:p>
            <a:pPr algn="ctr"/>
            <a:endParaRPr lang="fr-CH" sz="1200" dirty="0" smtClean="0">
              <a:solidFill>
                <a:srgbClr val="C00000"/>
              </a:solidFill>
            </a:endParaRPr>
          </a:p>
          <a:p>
            <a:pPr algn="ctr"/>
            <a:endParaRPr lang="fr-CH" sz="1200" dirty="0">
              <a:solidFill>
                <a:srgbClr val="C00000"/>
              </a:solidFill>
            </a:endParaRPr>
          </a:p>
          <a:p>
            <a:pPr algn="ctr"/>
            <a:r>
              <a:rPr lang="fr-CH" sz="1200" dirty="0" smtClean="0">
                <a:solidFill>
                  <a:srgbClr val="C00000"/>
                </a:solidFill>
              </a:rPr>
              <a:t>Scénarios</a:t>
            </a:r>
            <a:endParaRPr lang="fr-CH" sz="1200" dirty="0">
              <a:solidFill>
                <a:srgbClr val="C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3528" y="1844824"/>
            <a:ext cx="1944216" cy="2476108"/>
          </a:xfrm>
          <a:prstGeom prst="wedgeRectCallout">
            <a:avLst>
              <a:gd name="adj1" fmla="val 139496"/>
              <a:gd name="adj2" fmla="val 34594"/>
            </a:avLst>
          </a:prstGeom>
          <a:gradFill>
            <a:gsLst>
              <a:gs pos="0">
                <a:srgbClr val="FFFFB9"/>
              </a:gs>
              <a:gs pos="35000">
                <a:srgbClr val="FFFFDD"/>
              </a:gs>
              <a:gs pos="100000">
                <a:srgbClr val="FFFFEB"/>
              </a:gs>
            </a:gsLst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77800" lvl="0" indent="-177800">
              <a:buFont typeface="Arial" pitchFamily="34" charset="0"/>
              <a:buChar char="•"/>
            </a:pPr>
            <a:r>
              <a:rPr lang="fr-FR" sz="1600" dirty="0" smtClean="0">
                <a:solidFill>
                  <a:schemeClr val="tx1"/>
                </a:solidFill>
              </a:rPr>
              <a:t>La vision du futur est construite sur des hypothèses et des suppositions</a:t>
            </a:r>
          </a:p>
          <a:p>
            <a:pPr marL="177800" lvl="0" indent="-177800">
              <a:buFont typeface="Arial" pitchFamily="34" charset="0"/>
              <a:buChar char="•"/>
            </a:pPr>
            <a:r>
              <a:rPr lang="fr-FR" sz="1600" dirty="0" smtClean="0">
                <a:solidFill>
                  <a:schemeClr val="tx1"/>
                </a:solidFill>
              </a:rPr>
              <a:t>On peut les regrouper et en créer divers scénarios</a:t>
            </a:r>
            <a:endParaRPr lang="fr-CH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12700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Approche méthodologique</a:t>
            </a:r>
            <a:endParaRPr lang="fr-FR" dirty="0"/>
          </a:p>
        </p:txBody>
      </p:sp>
      <p:graphicFrame>
        <p:nvGraphicFramePr>
          <p:cNvPr id="3" name="Diagramme 2"/>
          <p:cNvGraphicFramePr/>
          <p:nvPr/>
        </p:nvGraphicFramePr>
        <p:xfrm>
          <a:off x="827584" y="1268760"/>
          <a:ext cx="7440488" cy="5344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ouble flèche horizontale 4"/>
          <p:cNvSpPr/>
          <p:nvPr/>
        </p:nvSpPr>
        <p:spPr>
          <a:xfrm>
            <a:off x="3592463" y="3735950"/>
            <a:ext cx="1907702" cy="385920"/>
          </a:xfrm>
          <a:prstGeom prst="leftRightArrow">
            <a:avLst>
              <a:gd name="adj1" fmla="val 60000"/>
              <a:gd name="adj2" fmla="val 50000"/>
            </a:avLst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llipse 39"/>
          <p:cNvSpPr>
            <a:spLocks/>
          </p:cNvSpPr>
          <p:nvPr/>
        </p:nvSpPr>
        <p:spPr>
          <a:xfrm>
            <a:off x="1983888" y="836712"/>
            <a:ext cx="5180400" cy="5176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sp>
        <p:nvSpPr>
          <p:cNvPr id="41" name="Bouée 40"/>
          <p:cNvSpPr>
            <a:spLocks noChangeAspect="1"/>
          </p:cNvSpPr>
          <p:nvPr/>
        </p:nvSpPr>
        <p:spPr>
          <a:xfrm>
            <a:off x="2853856" y="1710856"/>
            <a:ext cx="3423870" cy="3420000"/>
          </a:xfrm>
          <a:prstGeom prst="donut">
            <a:avLst>
              <a:gd name="adj" fmla="val 20954"/>
            </a:avLst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sp>
        <p:nvSpPr>
          <p:cNvPr id="37" name="Arc plein 36"/>
          <p:cNvSpPr>
            <a:spLocks noChangeAspect="1"/>
          </p:cNvSpPr>
          <p:nvPr/>
        </p:nvSpPr>
        <p:spPr>
          <a:xfrm>
            <a:off x="2853333" y="1710333"/>
            <a:ext cx="3423870" cy="3420000"/>
          </a:xfrm>
          <a:prstGeom prst="blockArc">
            <a:avLst>
              <a:gd name="adj1" fmla="val 11712072"/>
              <a:gd name="adj2" fmla="val 17084679"/>
              <a:gd name="adj3" fmla="val 20342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sp>
        <p:nvSpPr>
          <p:cNvPr id="39" name="Arc plein 38"/>
          <p:cNvSpPr>
            <a:spLocks noChangeAspect="1"/>
          </p:cNvSpPr>
          <p:nvPr/>
        </p:nvSpPr>
        <p:spPr>
          <a:xfrm>
            <a:off x="2853333" y="1710333"/>
            <a:ext cx="3423870" cy="3420000"/>
          </a:xfrm>
          <a:prstGeom prst="blockArc">
            <a:avLst>
              <a:gd name="adj1" fmla="val 18894805"/>
              <a:gd name="adj2" fmla="val 2709888"/>
              <a:gd name="adj3" fmla="val 2070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sp>
        <p:nvSpPr>
          <p:cNvPr id="15" name="Arc plein 14"/>
          <p:cNvSpPr>
            <a:spLocks noChangeAspect="1"/>
          </p:cNvSpPr>
          <p:nvPr/>
        </p:nvSpPr>
        <p:spPr>
          <a:xfrm>
            <a:off x="2853333" y="1700808"/>
            <a:ext cx="3423870" cy="3420000"/>
          </a:xfrm>
          <a:prstGeom prst="blockArc">
            <a:avLst>
              <a:gd name="adj1" fmla="val 4529133"/>
              <a:gd name="adj2" fmla="val 9840149"/>
              <a:gd name="adj3" fmla="val 2008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sp>
        <p:nvSpPr>
          <p:cNvPr id="20" name="Bouée 19"/>
          <p:cNvSpPr>
            <a:spLocks noChangeAspect="1"/>
          </p:cNvSpPr>
          <p:nvPr/>
        </p:nvSpPr>
        <p:spPr>
          <a:xfrm>
            <a:off x="1976800" y="836712"/>
            <a:ext cx="5189291" cy="5184000"/>
          </a:xfrm>
          <a:prstGeom prst="donut">
            <a:avLst>
              <a:gd name="adj" fmla="val 13069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sp>
        <p:nvSpPr>
          <p:cNvPr id="31" name="Bouée 30"/>
          <p:cNvSpPr>
            <a:spLocks noChangeAspect="1"/>
          </p:cNvSpPr>
          <p:nvPr/>
        </p:nvSpPr>
        <p:spPr>
          <a:xfrm>
            <a:off x="3667785" y="2534760"/>
            <a:ext cx="1785166" cy="1783345"/>
          </a:xfrm>
          <a:prstGeom prst="donut">
            <a:avLst>
              <a:gd name="adj" fmla="val 15601"/>
            </a:avLst>
          </a:prstGeom>
          <a:gradFill>
            <a:gsLst>
              <a:gs pos="0">
                <a:srgbClr val="FFFF66"/>
              </a:gs>
              <a:gs pos="99583">
                <a:srgbClr val="FFFFCC"/>
              </a:gs>
            </a:gsLst>
            <a:lin ang="18000000" scaled="0"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3851920" y="2677104"/>
            <a:ext cx="1440163" cy="1506352"/>
          </a:xfrm>
          <a:prstGeom prst="rect">
            <a:avLst/>
          </a:prstGeom>
          <a:noFill/>
        </p:spPr>
        <p:txBody>
          <a:bodyPr wrap="none" rtlCol="0">
            <a:prstTxWarp prst="textButton">
              <a:avLst/>
            </a:prstTxWarp>
            <a:spAutoFit/>
          </a:bodyPr>
          <a:lstStyle/>
          <a:p>
            <a:pPr algn="ctr"/>
            <a:r>
              <a:rPr lang="fr-CH" sz="1200" dirty="0" smtClean="0">
                <a:solidFill>
                  <a:srgbClr val="C00000"/>
                </a:solidFill>
              </a:rPr>
              <a:t>Vision</a:t>
            </a:r>
          </a:p>
          <a:p>
            <a:pPr algn="ctr"/>
            <a:endParaRPr lang="fr-CH" sz="1200" dirty="0">
              <a:solidFill>
                <a:srgbClr val="C00000"/>
              </a:solidFill>
            </a:endParaRPr>
          </a:p>
        </p:txBody>
      </p:sp>
      <p:sp>
        <p:nvSpPr>
          <p:cNvPr id="38" name="Ellipse 37"/>
          <p:cNvSpPr/>
          <p:nvPr/>
        </p:nvSpPr>
        <p:spPr>
          <a:xfrm>
            <a:off x="4089115" y="2954049"/>
            <a:ext cx="936104" cy="936104"/>
          </a:xfrm>
          <a:prstGeom prst="ellipse">
            <a:avLst/>
          </a:prstGeom>
          <a:gradFill flip="none" rotWithShape="1">
            <a:gsLst>
              <a:gs pos="98000">
                <a:srgbClr val="FF99FF"/>
              </a:gs>
              <a:gs pos="35000">
                <a:srgbClr val="FFC5FF"/>
              </a:gs>
              <a:gs pos="0">
                <a:schemeClr val="accent2">
                  <a:tint val="15000"/>
                  <a:satMod val="350000"/>
                </a:schemeClr>
              </a:gs>
            </a:gsLst>
            <a:lin ang="10800000" scaled="0"/>
            <a:tileRect/>
          </a:gradFill>
          <a:ln>
            <a:noFill/>
          </a:ln>
          <a:effectLst>
            <a:innerShdw blurRad="63500" dist="50800" dir="13500000">
              <a:prstClr val="black">
                <a:alpha val="31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r"/>
            <a:endParaRPr lang="fr-CH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itre 2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82594"/>
          </a:xfrm>
        </p:spPr>
        <p:txBody>
          <a:bodyPr/>
          <a:lstStyle/>
          <a:p>
            <a:pPr algn="r"/>
            <a:r>
              <a:rPr lang="fr-FR" dirty="0" smtClean="0"/>
              <a:t>Futur, stratégie et projets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3851920" y="2677104"/>
            <a:ext cx="1440163" cy="1506352"/>
          </a:xfrm>
          <a:prstGeom prst="rect">
            <a:avLst/>
          </a:prstGeom>
          <a:noFill/>
        </p:spPr>
        <p:txBody>
          <a:bodyPr wrap="none" rtlCol="0">
            <a:prstTxWarp prst="textButton">
              <a:avLst/>
            </a:prstTxWarp>
            <a:spAutoFit/>
          </a:bodyPr>
          <a:lstStyle/>
          <a:p>
            <a:pPr algn="ctr"/>
            <a:endParaRPr lang="fr-CH" sz="1200" dirty="0" smtClean="0">
              <a:solidFill>
                <a:srgbClr val="C00000"/>
              </a:solidFill>
            </a:endParaRPr>
          </a:p>
          <a:p>
            <a:pPr algn="ctr"/>
            <a:endParaRPr lang="fr-CH" sz="1200" dirty="0">
              <a:solidFill>
                <a:srgbClr val="C00000"/>
              </a:solidFill>
            </a:endParaRPr>
          </a:p>
          <a:p>
            <a:pPr algn="ctr"/>
            <a:r>
              <a:rPr lang="fr-CH" sz="1200" dirty="0" smtClean="0">
                <a:solidFill>
                  <a:srgbClr val="C00000"/>
                </a:solidFill>
              </a:rPr>
              <a:t>Scénarios</a:t>
            </a:r>
            <a:endParaRPr lang="fr-CH" sz="1200" dirty="0">
              <a:solidFill>
                <a:srgbClr val="C00000"/>
              </a:solidFill>
            </a:endParaRPr>
          </a:p>
        </p:txBody>
      </p:sp>
      <p:grpSp>
        <p:nvGrpSpPr>
          <p:cNvPr id="2" name="Groupe 45"/>
          <p:cNvGrpSpPr/>
          <p:nvPr/>
        </p:nvGrpSpPr>
        <p:grpSpPr>
          <a:xfrm>
            <a:off x="1976800" y="836712"/>
            <a:ext cx="5189291" cy="5184000"/>
            <a:chOff x="1976800" y="836712"/>
            <a:chExt cx="5189291" cy="5184000"/>
          </a:xfrm>
        </p:grpSpPr>
        <p:sp>
          <p:nvSpPr>
            <p:cNvPr id="17" name="Bouée 16"/>
            <p:cNvSpPr>
              <a:spLocks noChangeAspect="1"/>
            </p:cNvSpPr>
            <p:nvPr/>
          </p:nvSpPr>
          <p:spPr>
            <a:xfrm>
              <a:off x="1976800" y="836712"/>
              <a:ext cx="5189291" cy="5184000"/>
            </a:xfrm>
            <a:prstGeom prst="donut">
              <a:avLst>
                <a:gd name="adj" fmla="val 1306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18000">
                  <a:schemeClr val="bg1">
                    <a:lumMod val="95000"/>
                  </a:schemeClr>
                </a:gs>
                <a:gs pos="74568">
                  <a:srgbClr val="DCFFB9"/>
                </a:gs>
                <a:gs pos="99583">
                  <a:srgbClr val="CCFF99"/>
                </a:gs>
                <a:gs pos="41000">
                  <a:schemeClr val="accent4">
                    <a:tint val="15000"/>
                    <a:satMod val="350000"/>
                  </a:schemeClr>
                </a:gs>
              </a:gsLst>
              <a:lin ang="18000000" scaled="0"/>
            </a:gra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92089" tIns="46045" rIns="92089" bIns="46045" rtlCol="0" anchor="ctr"/>
            <a:lstStyle/>
            <a:p>
              <a:pPr algn="ctr"/>
              <a:endParaRPr lang="fr-CH" dirty="0">
                <a:solidFill>
                  <a:schemeClr val="tx1"/>
                </a:solidFill>
              </a:endParaRP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3522024" y="1052736"/>
              <a:ext cx="20858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fr-FR" sz="1400" dirty="0" smtClean="0"/>
                <a:t>Diagnostic </a:t>
              </a:r>
              <a:r>
                <a:rPr lang="fr-FR" sz="1400" dirty="0"/>
                <a:t>et </a:t>
              </a:r>
              <a:r>
                <a:rPr lang="fr-FR" sz="1400" dirty="0" smtClean="0"/>
                <a:t>évaluation</a:t>
              </a:r>
              <a:endParaRPr lang="fr-CH" sz="1400" dirty="0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6444208" y="1340768"/>
            <a:ext cx="2664296" cy="1080120"/>
          </a:xfrm>
          <a:prstGeom prst="wedgeRectCallout">
            <a:avLst>
              <a:gd name="adj1" fmla="val -83682"/>
              <a:gd name="adj2" fmla="val -54184"/>
            </a:avLst>
          </a:prstGeom>
          <a:gradFill>
            <a:gsLst>
              <a:gs pos="0">
                <a:srgbClr val="FFFFB9"/>
              </a:gs>
              <a:gs pos="35000">
                <a:srgbClr val="FFFFDD"/>
              </a:gs>
              <a:gs pos="100000">
                <a:srgbClr val="FFFFEB"/>
              </a:gs>
            </a:gsLst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600" dirty="0" smtClean="0">
                <a:solidFill>
                  <a:schemeClr val="tx1"/>
                </a:solidFill>
              </a:rPr>
              <a:t>Le diagnostic et l’évaluation du passé et du présent nous donnent le point de départ</a:t>
            </a:r>
          </a:p>
        </p:txBody>
      </p:sp>
    </p:spTree>
    <p:extLst>
      <p:ext uri="{BB962C8B-B14F-4D97-AF65-F5344CB8AC3E}">
        <p14:creationId xmlns:p14="http://schemas.microsoft.com/office/powerpoint/2010/main" xmlns="" val="18912700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llipse 39"/>
          <p:cNvSpPr>
            <a:spLocks/>
          </p:cNvSpPr>
          <p:nvPr/>
        </p:nvSpPr>
        <p:spPr>
          <a:xfrm>
            <a:off x="1983888" y="836712"/>
            <a:ext cx="5180400" cy="5176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sp>
        <p:nvSpPr>
          <p:cNvPr id="41" name="Bouée 40"/>
          <p:cNvSpPr>
            <a:spLocks noChangeAspect="1"/>
          </p:cNvSpPr>
          <p:nvPr/>
        </p:nvSpPr>
        <p:spPr>
          <a:xfrm>
            <a:off x="2853856" y="1710856"/>
            <a:ext cx="3423870" cy="3420000"/>
          </a:xfrm>
          <a:prstGeom prst="donut">
            <a:avLst>
              <a:gd name="adj" fmla="val 20954"/>
            </a:avLst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sp>
        <p:nvSpPr>
          <p:cNvPr id="37" name="Arc plein 36"/>
          <p:cNvSpPr>
            <a:spLocks noChangeAspect="1"/>
          </p:cNvSpPr>
          <p:nvPr/>
        </p:nvSpPr>
        <p:spPr>
          <a:xfrm>
            <a:off x="2853333" y="1710333"/>
            <a:ext cx="3423870" cy="3420000"/>
          </a:xfrm>
          <a:prstGeom prst="blockArc">
            <a:avLst>
              <a:gd name="adj1" fmla="val 11712072"/>
              <a:gd name="adj2" fmla="val 17084679"/>
              <a:gd name="adj3" fmla="val 20342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sp>
        <p:nvSpPr>
          <p:cNvPr id="39" name="Arc plein 38"/>
          <p:cNvSpPr>
            <a:spLocks noChangeAspect="1"/>
          </p:cNvSpPr>
          <p:nvPr/>
        </p:nvSpPr>
        <p:spPr>
          <a:xfrm>
            <a:off x="2853333" y="1710333"/>
            <a:ext cx="3423870" cy="3420000"/>
          </a:xfrm>
          <a:prstGeom prst="blockArc">
            <a:avLst>
              <a:gd name="adj1" fmla="val 18894805"/>
              <a:gd name="adj2" fmla="val 2709888"/>
              <a:gd name="adj3" fmla="val 2070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sp>
        <p:nvSpPr>
          <p:cNvPr id="15" name="Arc plein 14"/>
          <p:cNvSpPr>
            <a:spLocks noChangeAspect="1"/>
          </p:cNvSpPr>
          <p:nvPr/>
        </p:nvSpPr>
        <p:spPr>
          <a:xfrm>
            <a:off x="2853333" y="1700808"/>
            <a:ext cx="3423870" cy="3420000"/>
          </a:xfrm>
          <a:prstGeom prst="blockArc">
            <a:avLst>
              <a:gd name="adj1" fmla="val 4529133"/>
              <a:gd name="adj2" fmla="val 9840149"/>
              <a:gd name="adj3" fmla="val 2008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sp>
        <p:nvSpPr>
          <p:cNvPr id="20" name="Bouée 19"/>
          <p:cNvSpPr>
            <a:spLocks noChangeAspect="1"/>
          </p:cNvSpPr>
          <p:nvPr/>
        </p:nvSpPr>
        <p:spPr>
          <a:xfrm>
            <a:off x="1976800" y="836712"/>
            <a:ext cx="5189291" cy="5184000"/>
          </a:xfrm>
          <a:prstGeom prst="donut">
            <a:avLst>
              <a:gd name="adj" fmla="val 13069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sp>
        <p:nvSpPr>
          <p:cNvPr id="31" name="Bouée 30"/>
          <p:cNvSpPr>
            <a:spLocks noChangeAspect="1"/>
          </p:cNvSpPr>
          <p:nvPr/>
        </p:nvSpPr>
        <p:spPr>
          <a:xfrm>
            <a:off x="3667785" y="2534760"/>
            <a:ext cx="1785166" cy="1783345"/>
          </a:xfrm>
          <a:prstGeom prst="donut">
            <a:avLst>
              <a:gd name="adj" fmla="val 15601"/>
            </a:avLst>
          </a:prstGeom>
          <a:gradFill>
            <a:gsLst>
              <a:gs pos="0">
                <a:srgbClr val="FFFF66"/>
              </a:gs>
              <a:gs pos="99583">
                <a:srgbClr val="FFFFCC"/>
              </a:gs>
            </a:gsLst>
            <a:lin ang="18000000" scaled="0"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3851920" y="2677104"/>
            <a:ext cx="1440163" cy="1506352"/>
          </a:xfrm>
          <a:prstGeom prst="rect">
            <a:avLst/>
          </a:prstGeom>
          <a:noFill/>
        </p:spPr>
        <p:txBody>
          <a:bodyPr wrap="none" rtlCol="0">
            <a:prstTxWarp prst="textButton">
              <a:avLst/>
            </a:prstTxWarp>
            <a:spAutoFit/>
          </a:bodyPr>
          <a:lstStyle/>
          <a:p>
            <a:pPr algn="ctr"/>
            <a:r>
              <a:rPr lang="fr-CH" sz="1200" dirty="0" smtClean="0">
                <a:solidFill>
                  <a:srgbClr val="C00000"/>
                </a:solidFill>
              </a:rPr>
              <a:t>Vision</a:t>
            </a:r>
          </a:p>
          <a:p>
            <a:pPr algn="ctr"/>
            <a:endParaRPr lang="fr-CH" sz="1200" dirty="0">
              <a:solidFill>
                <a:srgbClr val="C00000"/>
              </a:solidFill>
            </a:endParaRPr>
          </a:p>
        </p:txBody>
      </p:sp>
      <p:sp>
        <p:nvSpPr>
          <p:cNvPr id="38" name="Ellipse 37"/>
          <p:cNvSpPr/>
          <p:nvPr/>
        </p:nvSpPr>
        <p:spPr>
          <a:xfrm>
            <a:off x="4089115" y="2954049"/>
            <a:ext cx="936104" cy="936104"/>
          </a:xfrm>
          <a:prstGeom prst="ellipse">
            <a:avLst/>
          </a:prstGeom>
          <a:gradFill flip="none" rotWithShape="1">
            <a:gsLst>
              <a:gs pos="98000">
                <a:srgbClr val="FF99FF"/>
              </a:gs>
              <a:gs pos="35000">
                <a:srgbClr val="FFC5FF"/>
              </a:gs>
              <a:gs pos="0">
                <a:schemeClr val="accent2">
                  <a:tint val="15000"/>
                  <a:satMod val="350000"/>
                </a:schemeClr>
              </a:gs>
            </a:gsLst>
            <a:lin ang="10800000" scaled="0"/>
            <a:tileRect/>
          </a:gradFill>
          <a:ln>
            <a:noFill/>
          </a:ln>
          <a:effectLst>
            <a:innerShdw blurRad="63500" dist="50800" dir="13500000">
              <a:prstClr val="black">
                <a:alpha val="31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r"/>
            <a:endParaRPr lang="fr-CH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itre 2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82594"/>
          </a:xfrm>
        </p:spPr>
        <p:txBody>
          <a:bodyPr/>
          <a:lstStyle/>
          <a:p>
            <a:pPr algn="r"/>
            <a:r>
              <a:rPr lang="fr-FR" dirty="0" smtClean="0"/>
              <a:t>Futur, stratégie et projets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3851920" y="2677104"/>
            <a:ext cx="1440163" cy="1506352"/>
          </a:xfrm>
          <a:prstGeom prst="rect">
            <a:avLst/>
          </a:prstGeom>
          <a:noFill/>
        </p:spPr>
        <p:txBody>
          <a:bodyPr wrap="none" rtlCol="0">
            <a:prstTxWarp prst="textButton">
              <a:avLst/>
            </a:prstTxWarp>
            <a:spAutoFit/>
          </a:bodyPr>
          <a:lstStyle/>
          <a:p>
            <a:pPr algn="ctr"/>
            <a:endParaRPr lang="fr-CH" sz="1200" dirty="0" smtClean="0">
              <a:solidFill>
                <a:srgbClr val="C00000"/>
              </a:solidFill>
            </a:endParaRPr>
          </a:p>
          <a:p>
            <a:pPr algn="ctr"/>
            <a:endParaRPr lang="fr-CH" sz="1200" dirty="0">
              <a:solidFill>
                <a:srgbClr val="C00000"/>
              </a:solidFill>
            </a:endParaRPr>
          </a:p>
          <a:p>
            <a:pPr algn="ctr"/>
            <a:r>
              <a:rPr lang="fr-CH" sz="1200" dirty="0" smtClean="0">
                <a:solidFill>
                  <a:srgbClr val="C00000"/>
                </a:solidFill>
              </a:rPr>
              <a:t>Scénarios</a:t>
            </a:r>
            <a:endParaRPr lang="fr-CH" sz="1200" dirty="0">
              <a:solidFill>
                <a:srgbClr val="C00000"/>
              </a:solidFill>
            </a:endParaRPr>
          </a:p>
        </p:txBody>
      </p:sp>
      <p:grpSp>
        <p:nvGrpSpPr>
          <p:cNvPr id="2" name="Groupe 45"/>
          <p:cNvGrpSpPr/>
          <p:nvPr/>
        </p:nvGrpSpPr>
        <p:grpSpPr>
          <a:xfrm>
            <a:off x="1976800" y="836712"/>
            <a:ext cx="5189291" cy="5184000"/>
            <a:chOff x="1976800" y="836712"/>
            <a:chExt cx="5189291" cy="5184000"/>
          </a:xfrm>
        </p:grpSpPr>
        <p:sp>
          <p:nvSpPr>
            <p:cNvPr id="17" name="Bouée 16"/>
            <p:cNvSpPr>
              <a:spLocks noChangeAspect="1"/>
            </p:cNvSpPr>
            <p:nvPr/>
          </p:nvSpPr>
          <p:spPr>
            <a:xfrm>
              <a:off x="1976800" y="836712"/>
              <a:ext cx="5189291" cy="5184000"/>
            </a:xfrm>
            <a:prstGeom prst="donut">
              <a:avLst>
                <a:gd name="adj" fmla="val 1306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18000">
                  <a:schemeClr val="bg1">
                    <a:lumMod val="95000"/>
                  </a:schemeClr>
                </a:gs>
                <a:gs pos="74568">
                  <a:srgbClr val="DCFFB9"/>
                </a:gs>
                <a:gs pos="99583">
                  <a:srgbClr val="CCFF99"/>
                </a:gs>
                <a:gs pos="41000">
                  <a:schemeClr val="accent4">
                    <a:tint val="15000"/>
                    <a:satMod val="350000"/>
                  </a:schemeClr>
                </a:gs>
              </a:gsLst>
              <a:lin ang="18000000" scaled="0"/>
            </a:gra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92089" tIns="46045" rIns="92089" bIns="46045" rtlCol="0" anchor="ctr"/>
            <a:lstStyle/>
            <a:p>
              <a:pPr algn="ctr"/>
              <a:endParaRPr lang="fr-CH" dirty="0">
                <a:solidFill>
                  <a:schemeClr val="tx1"/>
                </a:solidFill>
              </a:endParaRP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3522024" y="1052736"/>
              <a:ext cx="20858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fr-FR" sz="1400" dirty="0" smtClean="0"/>
                <a:t>Diagnostic </a:t>
              </a:r>
              <a:r>
                <a:rPr lang="fr-FR" sz="1400" dirty="0"/>
                <a:t>et </a:t>
              </a:r>
              <a:r>
                <a:rPr lang="fr-FR" sz="1400" dirty="0" smtClean="0"/>
                <a:t>évaluation</a:t>
              </a:r>
              <a:endParaRPr lang="fr-CH" sz="1400" dirty="0"/>
            </a:p>
          </p:txBody>
        </p:sp>
      </p:grpSp>
      <p:grpSp>
        <p:nvGrpSpPr>
          <p:cNvPr id="3" name="Groupe 43"/>
          <p:cNvGrpSpPr/>
          <p:nvPr/>
        </p:nvGrpSpPr>
        <p:grpSpPr>
          <a:xfrm>
            <a:off x="2858191" y="1713508"/>
            <a:ext cx="3432235" cy="3430048"/>
            <a:chOff x="2845491" y="1700808"/>
            <a:chExt cx="3432235" cy="3430048"/>
          </a:xfrm>
        </p:grpSpPr>
        <p:sp>
          <p:nvSpPr>
            <p:cNvPr id="24" name="Bouée 23"/>
            <p:cNvSpPr>
              <a:spLocks noChangeAspect="1"/>
            </p:cNvSpPr>
            <p:nvPr/>
          </p:nvSpPr>
          <p:spPr>
            <a:xfrm>
              <a:off x="2853856" y="1710856"/>
              <a:ext cx="3423870" cy="3420000"/>
            </a:xfrm>
            <a:prstGeom prst="donut">
              <a:avLst>
                <a:gd name="adj" fmla="val 20954"/>
              </a:avLst>
            </a:prstGeom>
            <a:solidFill>
              <a:srgbClr val="EAEAEA"/>
            </a:soli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92089" tIns="46045" rIns="92089" bIns="46045" rtlCol="0" anchor="ctr"/>
            <a:lstStyle/>
            <a:p>
              <a:pPr algn="ctr"/>
              <a:endParaRPr lang="fr-CH" dirty="0">
                <a:solidFill>
                  <a:schemeClr val="tx1"/>
                </a:solidFill>
              </a:endParaRPr>
            </a:p>
          </p:txBody>
        </p:sp>
        <p:sp>
          <p:nvSpPr>
            <p:cNvPr id="27" name="Arc plein 26"/>
            <p:cNvSpPr>
              <a:spLocks noChangeAspect="1"/>
            </p:cNvSpPr>
            <p:nvPr/>
          </p:nvSpPr>
          <p:spPr>
            <a:xfrm>
              <a:off x="2853333" y="1710333"/>
              <a:ext cx="3423870" cy="3420000"/>
            </a:xfrm>
            <a:prstGeom prst="blockArc">
              <a:avLst>
                <a:gd name="adj1" fmla="val 11712072"/>
                <a:gd name="adj2" fmla="val 17084679"/>
                <a:gd name="adj3" fmla="val 20342"/>
              </a:avLst>
            </a:prstGeom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2089" tIns="46045" rIns="92089" bIns="46045" rtlCol="0" anchor="ctr"/>
            <a:lstStyle/>
            <a:p>
              <a:pPr algn="ctr"/>
              <a:endParaRPr lang="fr-CH" dirty="0">
                <a:solidFill>
                  <a:schemeClr val="tx1"/>
                </a:solidFill>
              </a:endParaRPr>
            </a:p>
          </p:txBody>
        </p:sp>
        <p:sp>
          <p:nvSpPr>
            <p:cNvPr id="28" name="Arc plein 27"/>
            <p:cNvSpPr>
              <a:spLocks noChangeAspect="1"/>
            </p:cNvSpPr>
            <p:nvPr/>
          </p:nvSpPr>
          <p:spPr>
            <a:xfrm>
              <a:off x="2853333" y="1710333"/>
              <a:ext cx="3423870" cy="3420000"/>
            </a:xfrm>
            <a:prstGeom prst="blockArc">
              <a:avLst>
                <a:gd name="adj1" fmla="val 18894805"/>
                <a:gd name="adj2" fmla="val 2709888"/>
                <a:gd name="adj3" fmla="val 20707"/>
              </a:avLst>
            </a:prstGeom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92089" tIns="46045" rIns="92089" bIns="46045" rtlCol="0" anchor="ctr"/>
            <a:lstStyle/>
            <a:p>
              <a:pPr algn="ctr"/>
              <a:endParaRPr lang="fr-CH" dirty="0">
                <a:solidFill>
                  <a:schemeClr val="tx1"/>
                </a:solidFill>
              </a:endParaRPr>
            </a:p>
          </p:txBody>
        </p:sp>
        <p:sp>
          <p:nvSpPr>
            <p:cNvPr id="29" name="Arc plein 28"/>
            <p:cNvSpPr>
              <a:spLocks noChangeAspect="1"/>
            </p:cNvSpPr>
            <p:nvPr/>
          </p:nvSpPr>
          <p:spPr>
            <a:xfrm>
              <a:off x="2853333" y="1700808"/>
              <a:ext cx="3423870" cy="3420000"/>
            </a:xfrm>
            <a:prstGeom prst="blockArc">
              <a:avLst>
                <a:gd name="adj1" fmla="val 4529133"/>
                <a:gd name="adj2" fmla="val 9840149"/>
                <a:gd name="adj3" fmla="val 20087"/>
              </a:avLst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92089" tIns="46045" rIns="92089" bIns="46045" rtlCol="0" anchor="ctr"/>
            <a:lstStyle/>
            <a:p>
              <a:pPr algn="ctr"/>
              <a:endParaRPr lang="fr-CH" dirty="0">
                <a:solidFill>
                  <a:schemeClr val="tx1"/>
                </a:solidFill>
              </a:endParaRPr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2845491" y="3272308"/>
              <a:ext cx="72006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1200" dirty="0" smtClean="0"/>
                <a:t>Légalité</a:t>
              </a:r>
              <a:endParaRPr lang="fr-CH" sz="1200" dirty="0"/>
            </a:p>
          </p:txBody>
        </p:sp>
        <p:sp>
          <p:nvSpPr>
            <p:cNvPr id="32" name="ZoneTexte 31"/>
            <p:cNvSpPr txBox="1"/>
            <p:nvPr/>
          </p:nvSpPr>
          <p:spPr>
            <a:xfrm rot="19856628">
              <a:off x="4832555" y="4477548"/>
              <a:ext cx="8402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1200" dirty="0" smtClean="0"/>
                <a:t>Légitimité</a:t>
              </a:r>
              <a:endParaRPr lang="fr-CH" sz="1200" dirty="0"/>
            </a:p>
          </p:txBody>
        </p:sp>
        <p:sp>
          <p:nvSpPr>
            <p:cNvPr id="34" name="ZoneTexte 33"/>
            <p:cNvSpPr txBox="1"/>
            <p:nvPr/>
          </p:nvSpPr>
          <p:spPr>
            <a:xfrm rot="1809570">
              <a:off x="4994606" y="2061871"/>
              <a:ext cx="5677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1200" dirty="0" smtClean="0"/>
                <a:t>Utilité</a:t>
              </a:r>
              <a:endParaRPr lang="fr-CH" sz="1200" dirty="0"/>
            </a:p>
          </p:txBody>
        </p:sp>
        <p:sp>
          <p:nvSpPr>
            <p:cNvPr id="35" name="ZoneTexte 34"/>
            <p:cNvSpPr txBox="1"/>
            <p:nvPr/>
          </p:nvSpPr>
          <p:spPr>
            <a:xfrm rot="19800000">
              <a:off x="3269600" y="2248121"/>
              <a:ext cx="1678772" cy="749017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fr-CH" sz="1500" dirty="0" smtClean="0">
                  <a:solidFill>
                    <a:srgbClr val="0000FF"/>
                  </a:solidFill>
                </a:rPr>
                <a:t>Effectivité – impact</a:t>
              </a:r>
              <a:endParaRPr lang="fr-CH" sz="1500" dirty="0">
                <a:solidFill>
                  <a:srgbClr val="0000FF"/>
                </a:solidFill>
              </a:endParaRPr>
            </a:p>
          </p:txBody>
        </p:sp>
        <p:sp>
          <p:nvSpPr>
            <p:cNvPr id="36" name="ZoneTexte 35"/>
            <p:cNvSpPr txBox="1"/>
            <p:nvPr/>
          </p:nvSpPr>
          <p:spPr>
            <a:xfrm rot="1800000">
              <a:off x="3261991" y="3872347"/>
              <a:ext cx="1635319" cy="757371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fr-CH" sz="1500" dirty="0" smtClean="0">
                  <a:solidFill>
                    <a:srgbClr val="00B050"/>
                  </a:solidFill>
                </a:rPr>
                <a:t>Efficience - coûts</a:t>
              </a:r>
            </a:p>
          </p:txBody>
        </p:sp>
        <p:sp>
          <p:nvSpPr>
            <p:cNvPr id="42" name="ZoneTexte 41"/>
            <p:cNvSpPr txBox="1"/>
            <p:nvPr/>
          </p:nvSpPr>
          <p:spPr>
            <a:xfrm rot="16200000">
              <a:off x="4819782" y="3104012"/>
              <a:ext cx="1595244" cy="650642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fr-CH" sz="1500" dirty="0" smtClean="0">
                  <a:solidFill>
                    <a:schemeClr val="accent2">
                      <a:lumMod val="75000"/>
                    </a:schemeClr>
                  </a:solidFill>
                </a:rPr>
                <a:t>Efficacité - qualité</a:t>
              </a:r>
              <a:endParaRPr lang="fr-CH" sz="15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43" name="Rectangle 42"/>
          <p:cNvSpPr/>
          <p:nvPr/>
        </p:nvSpPr>
        <p:spPr>
          <a:xfrm>
            <a:off x="6012160" y="5013176"/>
            <a:ext cx="3059832" cy="1467996"/>
          </a:xfrm>
          <a:prstGeom prst="wedgeRectCallout">
            <a:avLst>
              <a:gd name="adj1" fmla="val -50650"/>
              <a:gd name="adj2" fmla="val -122204"/>
            </a:avLst>
          </a:prstGeom>
          <a:gradFill>
            <a:gsLst>
              <a:gs pos="0">
                <a:srgbClr val="FFFFB9"/>
              </a:gs>
              <a:gs pos="35000">
                <a:srgbClr val="FFFFDD"/>
              </a:gs>
              <a:gs pos="100000">
                <a:srgbClr val="FFFFEB"/>
              </a:gs>
            </a:gsLst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600" dirty="0" smtClean="0">
                <a:solidFill>
                  <a:schemeClr val="tx1"/>
                </a:solidFill>
              </a:rPr>
              <a:t>C’est en fonction des forces, faiblesses, facteurs clés de succès, opportunités, menaces et risques, internes ou du contexte que l’on va choisir sa stratégie…</a:t>
            </a:r>
            <a:endParaRPr lang="fr-CH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12700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llipse 39"/>
          <p:cNvSpPr>
            <a:spLocks/>
          </p:cNvSpPr>
          <p:nvPr/>
        </p:nvSpPr>
        <p:spPr>
          <a:xfrm>
            <a:off x="1983888" y="836712"/>
            <a:ext cx="5180400" cy="5176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sp>
        <p:nvSpPr>
          <p:cNvPr id="41" name="Bouée 40"/>
          <p:cNvSpPr>
            <a:spLocks noChangeAspect="1"/>
          </p:cNvSpPr>
          <p:nvPr/>
        </p:nvSpPr>
        <p:spPr>
          <a:xfrm>
            <a:off x="2853856" y="1710856"/>
            <a:ext cx="3423870" cy="3420000"/>
          </a:xfrm>
          <a:prstGeom prst="donut">
            <a:avLst>
              <a:gd name="adj" fmla="val 20954"/>
            </a:avLst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sp>
        <p:nvSpPr>
          <p:cNvPr id="37" name="Arc plein 36"/>
          <p:cNvSpPr>
            <a:spLocks noChangeAspect="1"/>
          </p:cNvSpPr>
          <p:nvPr/>
        </p:nvSpPr>
        <p:spPr>
          <a:xfrm>
            <a:off x="2853333" y="1710333"/>
            <a:ext cx="3423870" cy="3420000"/>
          </a:xfrm>
          <a:prstGeom prst="blockArc">
            <a:avLst>
              <a:gd name="adj1" fmla="val 11712072"/>
              <a:gd name="adj2" fmla="val 17084679"/>
              <a:gd name="adj3" fmla="val 20342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sp>
        <p:nvSpPr>
          <p:cNvPr id="39" name="Arc plein 38"/>
          <p:cNvSpPr>
            <a:spLocks noChangeAspect="1"/>
          </p:cNvSpPr>
          <p:nvPr/>
        </p:nvSpPr>
        <p:spPr>
          <a:xfrm>
            <a:off x="2853333" y="1710333"/>
            <a:ext cx="3423870" cy="3420000"/>
          </a:xfrm>
          <a:prstGeom prst="blockArc">
            <a:avLst>
              <a:gd name="adj1" fmla="val 18894805"/>
              <a:gd name="adj2" fmla="val 2709888"/>
              <a:gd name="adj3" fmla="val 2070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sp>
        <p:nvSpPr>
          <p:cNvPr id="15" name="Arc plein 14"/>
          <p:cNvSpPr>
            <a:spLocks noChangeAspect="1"/>
          </p:cNvSpPr>
          <p:nvPr/>
        </p:nvSpPr>
        <p:spPr>
          <a:xfrm>
            <a:off x="2853333" y="1700808"/>
            <a:ext cx="3423870" cy="3420000"/>
          </a:xfrm>
          <a:prstGeom prst="blockArc">
            <a:avLst>
              <a:gd name="adj1" fmla="val 4529133"/>
              <a:gd name="adj2" fmla="val 9840149"/>
              <a:gd name="adj3" fmla="val 2008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sp>
        <p:nvSpPr>
          <p:cNvPr id="20" name="Bouée 19"/>
          <p:cNvSpPr>
            <a:spLocks noChangeAspect="1"/>
          </p:cNvSpPr>
          <p:nvPr/>
        </p:nvSpPr>
        <p:spPr>
          <a:xfrm>
            <a:off x="1976800" y="836712"/>
            <a:ext cx="5189291" cy="5184000"/>
          </a:xfrm>
          <a:prstGeom prst="donut">
            <a:avLst>
              <a:gd name="adj" fmla="val 13069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sp>
        <p:nvSpPr>
          <p:cNvPr id="31" name="Bouée 30"/>
          <p:cNvSpPr>
            <a:spLocks noChangeAspect="1"/>
          </p:cNvSpPr>
          <p:nvPr/>
        </p:nvSpPr>
        <p:spPr>
          <a:xfrm>
            <a:off x="3667785" y="2534760"/>
            <a:ext cx="1785166" cy="1783345"/>
          </a:xfrm>
          <a:prstGeom prst="donut">
            <a:avLst>
              <a:gd name="adj" fmla="val 15601"/>
            </a:avLst>
          </a:prstGeom>
          <a:gradFill>
            <a:gsLst>
              <a:gs pos="0">
                <a:srgbClr val="FFFF66"/>
              </a:gs>
              <a:gs pos="99583">
                <a:srgbClr val="FFFFCC"/>
              </a:gs>
            </a:gsLst>
            <a:lin ang="18000000" scaled="0"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3851920" y="2677104"/>
            <a:ext cx="1440163" cy="1506352"/>
          </a:xfrm>
          <a:prstGeom prst="rect">
            <a:avLst/>
          </a:prstGeom>
          <a:noFill/>
        </p:spPr>
        <p:txBody>
          <a:bodyPr wrap="none" rtlCol="0">
            <a:prstTxWarp prst="textButton">
              <a:avLst/>
            </a:prstTxWarp>
            <a:spAutoFit/>
          </a:bodyPr>
          <a:lstStyle/>
          <a:p>
            <a:pPr algn="ctr"/>
            <a:r>
              <a:rPr lang="fr-CH" sz="1200" dirty="0" smtClean="0">
                <a:solidFill>
                  <a:srgbClr val="C00000"/>
                </a:solidFill>
              </a:rPr>
              <a:t>Vision</a:t>
            </a:r>
          </a:p>
          <a:p>
            <a:pPr algn="ctr"/>
            <a:endParaRPr lang="fr-CH" sz="1200" dirty="0">
              <a:solidFill>
                <a:srgbClr val="C00000"/>
              </a:solidFill>
            </a:endParaRPr>
          </a:p>
        </p:txBody>
      </p:sp>
      <p:sp>
        <p:nvSpPr>
          <p:cNvPr id="38" name="Ellipse 37"/>
          <p:cNvSpPr/>
          <p:nvPr/>
        </p:nvSpPr>
        <p:spPr>
          <a:xfrm>
            <a:off x="4089115" y="2954049"/>
            <a:ext cx="936104" cy="936104"/>
          </a:xfrm>
          <a:prstGeom prst="ellipse">
            <a:avLst/>
          </a:prstGeom>
          <a:gradFill flip="none" rotWithShape="1">
            <a:gsLst>
              <a:gs pos="98000">
                <a:srgbClr val="FF99FF"/>
              </a:gs>
              <a:gs pos="35000">
                <a:srgbClr val="FFC5FF"/>
              </a:gs>
              <a:gs pos="0">
                <a:schemeClr val="accent2">
                  <a:tint val="15000"/>
                  <a:satMod val="350000"/>
                </a:schemeClr>
              </a:gs>
            </a:gsLst>
            <a:lin ang="10800000" scaled="0"/>
            <a:tileRect/>
          </a:gradFill>
          <a:ln>
            <a:noFill/>
          </a:ln>
          <a:effectLst>
            <a:innerShdw blurRad="63500" dist="50800" dir="13500000">
              <a:prstClr val="black">
                <a:alpha val="31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r"/>
            <a:endParaRPr lang="fr-CH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itre 2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82594"/>
          </a:xfrm>
        </p:spPr>
        <p:txBody>
          <a:bodyPr/>
          <a:lstStyle/>
          <a:p>
            <a:pPr algn="r"/>
            <a:r>
              <a:rPr lang="fr-FR" dirty="0" smtClean="0"/>
              <a:t>Futur, stratégie et projets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3851920" y="2677104"/>
            <a:ext cx="1440163" cy="1506352"/>
          </a:xfrm>
          <a:prstGeom prst="rect">
            <a:avLst/>
          </a:prstGeom>
          <a:noFill/>
        </p:spPr>
        <p:txBody>
          <a:bodyPr wrap="none" rtlCol="0">
            <a:prstTxWarp prst="textButton">
              <a:avLst/>
            </a:prstTxWarp>
            <a:spAutoFit/>
          </a:bodyPr>
          <a:lstStyle/>
          <a:p>
            <a:pPr algn="ctr"/>
            <a:endParaRPr lang="fr-CH" sz="1200" dirty="0" smtClean="0">
              <a:solidFill>
                <a:srgbClr val="C00000"/>
              </a:solidFill>
            </a:endParaRPr>
          </a:p>
          <a:p>
            <a:pPr algn="ctr"/>
            <a:endParaRPr lang="fr-CH" sz="1200" dirty="0">
              <a:solidFill>
                <a:srgbClr val="C00000"/>
              </a:solidFill>
            </a:endParaRPr>
          </a:p>
          <a:p>
            <a:pPr algn="ctr"/>
            <a:r>
              <a:rPr lang="fr-CH" sz="1200" dirty="0" smtClean="0">
                <a:solidFill>
                  <a:srgbClr val="C00000"/>
                </a:solidFill>
              </a:rPr>
              <a:t>Scénarios</a:t>
            </a:r>
            <a:endParaRPr lang="fr-CH" sz="1200" dirty="0">
              <a:solidFill>
                <a:srgbClr val="C00000"/>
              </a:solidFill>
            </a:endParaRPr>
          </a:p>
        </p:txBody>
      </p:sp>
      <p:grpSp>
        <p:nvGrpSpPr>
          <p:cNvPr id="2" name="Groupe 45"/>
          <p:cNvGrpSpPr/>
          <p:nvPr/>
        </p:nvGrpSpPr>
        <p:grpSpPr>
          <a:xfrm>
            <a:off x="1976800" y="836712"/>
            <a:ext cx="5189291" cy="5184000"/>
            <a:chOff x="1976800" y="836712"/>
            <a:chExt cx="5189291" cy="5184000"/>
          </a:xfrm>
        </p:grpSpPr>
        <p:sp>
          <p:nvSpPr>
            <p:cNvPr id="17" name="Bouée 16"/>
            <p:cNvSpPr>
              <a:spLocks noChangeAspect="1"/>
            </p:cNvSpPr>
            <p:nvPr/>
          </p:nvSpPr>
          <p:spPr>
            <a:xfrm>
              <a:off x="1976800" y="836712"/>
              <a:ext cx="5189291" cy="5184000"/>
            </a:xfrm>
            <a:prstGeom prst="donut">
              <a:avLst>
                <a:gd name="adj" fmla="val 1306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18000">
                  <a:schemeClr val="bg1">
                    <a:lumMod val="95000"/>
                  </a:schemeClr>
                </a:gs>
                <a:gs pos="74568">
                  <a:srgbClr val="DCFFB9"/>
                </a:gs>
                <a:gs pos="99583">
                  <a:srgbClr val="CCFF99"/>
                </a:gs>
                <a:gs pos="41000">
                  <a:schemeClr val="accent4">
                    <a:tint val="15000"/>
                    <a:satMod val="350000"/>
                  </a:schemeClr>
                </a:gs>
              </a:gsLst>
              <a:lin ang="18000000" scaled="0"/>
            </a:gra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92089" tIns="46045" rIns="92089" bIns="46045" rtlCol="0" anchor="ctr"/>
            <a:lstStyle/>
            <a:p>
              <a:pPr algn="ctr"/>
              <a:endParaRPr lang="fr-CH" dirty="0">
                <a:solidFill>
                  <a:schemeClr val="tx1"/>
                </a:solidFill>
              </a:endParaRP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3522024" y="1052736"/>
              <a:ext cx="20858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fr-FR" sz="1400" dirty="0" smtClean="0"/>
                <a:t>Diagnostic </a:t>
              </a:r>
              <a:r>
                <a:rPr lang="fr-FR" sz="1400" dirty="0"/>
                <a:t>et </a:t>
              </a:r>
              <a:r>
                <a:rPr lang="fr-FR" sz="1400" dirty="0" smtClean="0"/>
                <a:t>évaluation</a:t>
              </a:r>
              <a:endParaRPr lang="fr-CH" sz="1400" dirty="0"/>
            </a:p>
          </p:txBody>
        </p:sp>
      </p:grpSp>
      <p:grpSp>
        <p:nvGrpSpPr>
          <p:cNvPr id="3" name="Groupe 43"/>
          <p:cNvGrpSpPr/>
          <p:nvPr/>
        </p:nvGrpSpPr>
        <p:grpSpPr>
          <a:xfrm>
            <a:off x="2858191" y="1713508"/>
            <a:ext cx="3432235" cy="3430048"/>
            <a:chOff x="2845491" y="1700808"/>
            <a:chExt cx="3432235" cy="3430048"/>
          </a:xfrm>
        </p:grpSpPr>
        <p:sp>
          <p:nvSpPr>
            <p:cNvPr id="24" name="Bouée 23"/>
            <p:cNvSpPr>
              <a:spLocks noChangeAspect="1"/>
            </p:cNvSpPr>
            <p:nvPr/>
          </p:nvSpPr>
          <p:spPr>
            <a:xfrm>
              <a:off x="2853856" y="1710856"/>
              <a:ext cx="3423870" cy="3420000"/>
            </a:xfrm>
            <a:prstGeom prst="donut">
              <a:avLst>
                <a:gd name="adj" fmla="val 20954"/>
              </a:avLst>
            </a:prstGeom>
            <a:solidFill>
              <a:srgbClr val="EAEAEA"/>
            </a:soli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92089" tIns="46045" rIns="92089" bIns="46045" rtlCol="0" anchor="ctr"/>
            <a:lstStyle/>
            <a:p>
              <a:pPr algn="ctr"/>
              <a:endParaRPr lang="fr-CH" dirty="0">
                <a:solidFill>
                  <a:schemeClr val="tx1"/>
                </a:solidFill>
              </a:endParaRPr>
            </a:p>
          </p:txBody>
        </p:sp>
        <p:sp>
          <p:nvSpPr>
            <p:cNvPr id="27" name="Arc plein 26"/>
            <p:cNvSpPr>
              <a:spLocks noChangeAspect="1"/>
            </p:cNvSpPr>
            <p:nvPr/>
          </p:nvSpPr>
          <p:spPr>
            <a:xfrm>
              <a:off x="2853333" y="1710333"/>
              <a:ext cx="3423870" cy="3420000"/>
            </a:xfrm>
            <a:prstGeom prst="blockArc">
              <a:avLst>
                <a:gd name="adj1" fmla="val 11712072"/>
                <a:gd name="adj2" fmla="val 17084679"/>
                <a:gd name="adj3" fmla="val 20342"/>
              </a:avLst>
            </a:prstGeom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2089" tIns="46045" rIns="92089" bIns="46045" rtlCol="0" anchor="ctr"/>
            <a:lstStyle/>
            <a:p>
              <a:pPr algn="ctr"/>
              <a:endParaRPr lang="fr-CH" dirty="0">
                <a:solidFill>
                  <a:schemeClr val="tx1"/>
                </a:solidFill>
              </a:endParaRPr>
            </a:p>
          </p:txBody>
        </p:sp>
        <p:sp>
          <p:nvSpPr>
            <p:cNvPr id="28" name="Arc plein 27"/>
            <p:cNvSpPr>
              <a:spLocks noChangeAspect="1"/>
            </p:cNvSpPr>
            <p:nvPr/>
          </p:nvSpPr>
          <p:spPr>
            <a:xfrm>
              <a:off x="2853333" y="1710333"/>
              <a:ext cx="3423870" cy="3420000"/>
            </a:xfrm>
            <a:prstGeom prst="blockArc">
              <a:avLst>
                <a:gd name="adj1" fmla="val 18894805"/>
                <a:gd name="adj2" fmla="val 2709888"/>
                <a:gd name="adj3" fmla="val 20707"/>
              </a:avLst>
            </a:prstGeom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92089" tIns="46045" rIns="92089" bIns="46045" rtlCol="0" anchor="ctr"/>
            <a:lstStyle/>
            <a:p>
              <a:pPr algn="ctr"/>
              <a:endParaRPr lang="fr-CH" dirty="0">
                <a:solidFill>
                  <a:schemeClr val="tx1"/>
                </a:solidFill>
              </a:endParaRPr>
            </a:p>
          </p:txBody>
        </p:sp>
        <p:sp>
          <p:nvSpPr>
            <p:cNvPr id="29" name="Arc plein 28"/>
            <p:cNvSpPr>
              <a:spLocks noChangeAspect="1"/>
            </p:cNvSpPr>
            <p:nvPr/>
          </p:nvSpPr>
          <p:spPr>
            <a:xfrm>
              <a:off x="2853333" y="1700808"/>
              <a:ext cx="3423870" cy="3420000"/>
            </a:xfrm>
            <a:prstGeom prst="blockArc">
              <a:avLst>
                <a:gd name="adj1" fmla="val 4529133"/>
                <a:gd name="adj2" fmla="val 9840149"/>
                <a:gd name="adj3" fmla="val 20087"/>
              </a:avLst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92089" tIns="46045" rIns="92089" bIns="46045" rtlCol="0" anchor="ctr"/>
            <a:lstStyle/>
            <a:p>
              <a:pPr algn="ctr"/>
              <a:endParaRPr lang="fr-CH" dirty="0">
                <a:solidFill>
                  <a:schemeClr val="tx1"/>
                </a:solidFill>
              </a:endParaRPr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2845491" y="3272308"/>
              <a:ext cx="72006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1200" dirty="0" smtClean="0"/>
                <a:t>Légalité</a:t>
              </a:r>
              <a:endParaRPr lang="fr-CH" sz="1200" dirty="0"/>
            </a:p>
          </p:txBody>
        </p:sp>
        <p:sp>
          <p:nvSpPr>
            <p:cNvPr id="32" name="ZoneTexte 31"/>
            <p:cNvSpPr txBox="1"/>
            <p:nvPr/>
          </p:nvSpPr>
          <p:spPr>
            <a:xfrm rot="19856628">
              <a:off x="4832555" y="4477548"/>
              <a:ext cx="8402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1200" dirty="0" smtClean="0"/>
                <a:t>Légitimité</a:t>
              </a:r>
              <a:endParaRPr lang="fr-CH" sz="1200" dirty="0"/>
            </a:p>
          </p:txBody>
        </p:sp>
        <p:sp>
          <p:nvSpPr>
            <p:cNvPr id="34" name="ZoneTexte 33"/>
            <p:cNvSpPr txBox="1"/>
            <p:nvPr/>
          </p:nvSpPr>
          <p:spPr>
            <a:xfrm rot="1809570">
              <a:off x="4994606" y="2061871"/>
              <a:ext cx="5677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1200" dirty="0" smtClean="0"/>
                <a:t>Utilité</a:t>
              </a:r>
              <a:endParaRPr lang="fr-CH" sz="1200" dirty="0"/>
            </a:p>
          </p:txBody>
        </p:sp>
        <p:sp>
          <p:nvSpPr>
            <p:cNvPr id="35" name="ZoneTexte 34"/>
            <p:cNvSpPr txBox="1"/>
            <p:nvPr/>
          </p:nvSpPr>
          <p:spPr>
            <a:xfrm rot="19800000">
              <a:off x="3269600" y="2248121"/>
              <a:ext cx="1678772" cy="749017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fr-CH" sz="1500" dirty="0" smtClean="0">
                  <a:solidFill>
                    <a:srgbClr val="0000FF"/>
                  </a:solidFill>
                </a:rPr>
                <a:t>Effectivité – impact</a:t>
              </a:r>
              <a:endParaRPr lang="fr-CH" sz="1500" dirty="0">
                <a:solidFill>
                  <a:srgbClr val="0000FF"/>
                </a:solidFill>
              </a:endParaRPr>
            </a:p>
          </p:txBody>
        </p:sp>
        <p:sp>
          <p:nvSpPr>
            <p:cNvPr id="36" name="ZoneTexte 35"/>
            <p:cNvSpPr txBox="1"/>
            <p:nvPr/>
          </p:nvSpPr>
          <p:spPr>
            <a:xfrm rot="1800000">
              <a:off x="3261991" y="3872347"/>
              <a:ext cx="1635319" cy="757371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fr-CH" sz="1500" dirty="0" smtClean="0">
                  <a:solidFill>
                    <a:srgbClr val="00B050"/>
                  </a:solidFill>
                </a:rPr>
                <a:t>Efficience - coûts</a:t>
              </a:r>
            </a:p>
          </p:txBody>
        </p:sp>
        <p:sp>
          <p:nvSpPr>
            <p:cNvPr id="42" name="ZoneTexte 41"/>
            <p:cNvSpPr txBox="1"/>
            <p:nvPr/>
          </p:nvSpPr>
          <p:spPr>
            <a:xfrm rot="16200000">
              <a:off x="4819782" y="3104012"/>
              <a:ext cx="1595244" cy="650642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fr-CH" sz="1500" dirty="0" smtClean="0">
                  <a:solidFill>
                    <a:schemeClr val="accent2">
                      <a:lumMod val="75000"/>
                    </a:schemeClr>
                  </a:solidFill>
                </a:rPr>
                <a:t>Efficacité - qualité</a:t>
              </a:r>
              <a:endParaRPr lang="fr-CH" sz="15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grpSp>
        <p:nvGrpSpPr>
          <p:cNvPr id="4" name="Groupe 48"/>
          <p:cNvGrpSpPr/>
          <p:nvPr/>
        </p:nvGrpSpPr>
        <p:grpSpPr>
          <a:xfrm>
            <a:off x="1979712" y="836712"/>
            <a:ext cx="5189291" cy="5184000"/>
            <a:chOff x="1976800" y="836712"/>
            <a:chExt cx="5189291" cy="5184000"/>
          </a:xfrm>
        </p:grpSpPr>
        <p:sp>
          <p:nvSpPr>
            <p:cNvPr id="50" name="Bouée 49"/>
            <p:cNvSpPr>
              <a:spLocks noChangeAspect="1"/>
            </p:cNvSpPr>
            <p:nvPr/>
          </p:nvSpPr>
          <p:spPr>
            <a:xfrm>
              <a:off x="1976800" y="836712"/>
              <a:ext cx="5189291" cy="5184000"/>
            </a:xfrm>
            <a:prstGeom prst="donut">
              <a:avLst>
                <a:gd name="adj" fmla="val 13069"/>
              </a:avLst>
            </a:prstGeom>
            <a:gradFill>
              <a:gsLst>
                <a:gs pos="0">
                  <a:schemeClr val="accent4">
                    <a:tint val="50000"/>
                    <a:satMod val="300000"/>
                  </a:schemeClr>
                </a:gs>
                <a:gs pos="18000">
                  <a:schemeClr val="accent4">
                    <a:tint val="37000"/>
                    <a:satMod val="300000"/>
                  </a:schemeClr>
                </a:gs>
                <a:gs pos="74568">
                  <a:srgbClr val="DCFFB9"/>
                </a:gs>
                <a:gs pos="99583">
                  <a:srgbClr val="CCFF99"/>
                </a:gs>
                <a:gs pos="41000">
                  <a:schemeClr val="accent4">
                    <a:tint val="15000"/>
                    <a:satMod val="350000"/>
                  </a:schemeClr>
                </a:gs>
              </a:gsLst>
              <a:lin ang="18000000" scaled="0"/>
            </a:gra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92089" tIns="46045" rIns="92089" bIns="46045" rtlCol="0" anchor="ctr"/>
            <a:lstStyle/>
            <a:p>
              <a:pPr algn="ctr"/>
              <a:endParaRPr lang="fr-CH" dirty="0">
                <a:solidFill>
                  <a:schemeClr val="tx1"/>
                </a:solidFill>
              </a:endParaRPr>
            </a:p>
          </p:txBody>
        </p:sp>
        <p:sp>
          <p:nvSpPr>
            <p:cNvPr id="51" name="ZoneTexte 50"/>
            <p:cNvSpPr txBox="1"/>
            <p:nvPr/>
          </p:nvSpPr>
          <p:spPr>
            <a:xfrm>
              <a:off x="3785299" y="5497487"/>
              <a:ext cx="15584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fr-FR" sz="1400" dirty="0" smtClean="0"/>
                <a:t>Actions </a:t>
              </a:r>
              <a:r>
                <a:rPr lang="fr-FR" sz="1400" dirty="0"/>
                <a:t>et </a:t>
              </a:r>
              <a:r>
                <a:rPr lang="fr-FR" sz="1400" dirty="0" smtClean="0"/>
                <a:t>projets</a:t>
              </a:r>
              <a:endParaRPr lang="fr-CH" sz="1400" dirty="0"/>
            </a:p>
          </p:txBody>
        </p:sp>
        <p:sp>
          <p:nvSpPr>
            <p:cNvPr id="52" name="ZoneTexte 51"/>
            <p:cNvSpPr txBox="1"/>
            <p:nvPr/>
          </p:nvSpPr>
          <p:spPr>
            <a:xfrm>
              <a:off x="3522024" y="1052736"/>
              <a:ext cx="20858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fr-FR" sz="1400" dirty="0" smtClean="0"/>
                <a:t>Diagnostic </a:t>
              </a:r>
              <a:r>
                <a:rPr lang="fr-FR" sz="1400" dirty="0"/>
                <a:t>et </a:t>
              </a:r>
              <a:r>
                <a:rPr lang="fr-FR" sz="1400" dirty="0" smtClean="0"/>
                <a:t>évaluation</a:t>
              </a:r>
              <a:endParaRPr lang="fr-CH" sz="1400" dirty="0"/>
            </a:p>
          </p:txBody>
        </p:sp>
      </p:grpSp>
      <p:sp>
        <p:nvSpPr>
          <p:cNvPr id="53" name="Rectangle 52"/>
          <p:cNvSpPr/>
          <p:nvPr/>
        </p:nvSpPr>
        <p:spPr>
          <a:xfrm>
            <a:off x="323528" y="4869160"/>
            <a:ext cx="2304256" cy="1656184"/>
          </a:xfrm>
          <a:prstGeom prst="wedgeRectCallout">
            <a:avLst>
              <a:gd name="adj1" fmla="val 103739"/>
              <a:gd name="adj2" fmla="val 4309"/>
            </a:avLst>
          </a:prstGeom>
          <a:gradFill>
            <a:gsLst>
              <a:gs pos="0">
                <a:srgbClr val="FFFFB9"/>
              </a:gs>
              <a:gs pos="35000">
                <a:srgbClr val="FFFFDD"/>
              </a:gs>
              <a:gs pos="100000">
                <a:srgbClr val="FFFFEB"/>
              </a:gs>
            </a:gsLst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600" dirty="0" smtClean="0">
                <a:solidFill>
                  <a:schemeClr val="tx1"/>
                </a:solidFill>
              </a:rPr>
              <a:t>On transforme ensuite la stratégie en objectifs, plans d’actions, projets, échéanciers, budgets, etc.</a:t>
            </a:r>
            <a:endParaRPr lang="fr-CH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12700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79"/>
          <p:cNvGrpSpPr/>
          <p:nvPr/>
        </p:nvGrpSpPr>
        <p:grpSpPr>
          <a:xfrm>
            <a:off x="1979712" y="836712"/>
            <a:ext cx="5187589" cy="5189844"/>
            <a:chOff x="1979712" y="836712"/>
            <a:chExt cx="5187589" cy="5189844"/>
          </a:xfrm>
        </p:grpSpPr>
        <p:sp>
          <p:nvSpPr>
            <p:cNvPr id="81" name="Secteurs 80"/>
            <p:cNvSpPr>
              <a:spLocks noChangeAspect="1"/>
            </p:cNvSpPr>
            <p:nvPr/>
          </p:nvSpPr>
          <p:spPr>
            <a:xfrm>
              <a:off x="1979712" y="850580"/>
              <a:ext cx="5181260" cy="5175976"/>
            </a:xfrm>
            <a:prstGeom prst="pie">
              <a:avLst>
                <a:gd name="adj1" fmla="val 11962341"/>
                <a:gd name="adj2" fmla="val 241377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92089" tIns="46045" rIns="92089" bIns="46045" rtlCol="0" anchor="ctr"/>
            <a:lstStyle/>
            <a:p>
              <a:pPr algn="ctr"/>
              <a:endParaRPr lang="fr-CH" dirty="0">
                <a:solidFill>
                  <a:schemeClr val="tx1"/>
                </a:solidFill>
              </a:endParaRPr>
            </a:p>
          </p:txBody>
        </p:sp>
        <p:sp>
          <p:nvSpPr>
            <p:cNvPr id="82" name="Secteurs 81"/>
            <p:cNvSpPr>
              <a:spLocks noChangeAspect="1"/>
            </p:cNvSpPr>
            <p:nvPr/>
          </p:nvSpPr>
          <p:spPr>
            <a:xfrm>
              <a:off x="1986041" y="836712"/>
              <a:ext cx="5181260" cy="5175402"/>
            </a:xfrm>
            <a:prstGeom prst="pie">
              <a:avLst>
                <a:gd name="adj1" fmla="val 2406601"/>
                <a:gd name="adj2" fmla="val 11982689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92089" tIns="46045" rIns="92089" bIns="46045" rtlCol="0" anchor="ctr"/>
            <a:lstStyle/>
            <a:p>
              <a:pPr algn="ctr"/>
              <a:endParaRPr lang="fr-CH" dirty="0">
                <a:solidFill>
                  <a:schemeClr val="tx1"/>
                </a:solidFill>
              </a:endParaRPr>
            </a:p>
          </p:txBody>
        </p:sp>
        <p:sp>
          <p:nvSpPr>
            <p:cNvPr id="83" name="Secteurs 82"/>
            <p:cNvSpPr>
              <a:spLocks noChangeAspect="1"/>
            </p:cNvSpPr>
            <p:nvPr/>
          </p:nvSpPr>
          <p:spPr>
            <a:xfrm>
              <a:off x="2757850" y="1628412"/>
              <a:ext cx="3628333" cy="3624231"/>
            </a:xfrm>
            <a:prstGeom prst="pie">
              <a:avLst>
                <a:gd name="adj1" fmla="val 12594931"/>
                <a:gd name="adj2" fmla="val 16201677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92089" tIns="46045" rIns="92089" bIns="46045" rtlCol="0" anchor="ctr"/>
            <a:lstStyle/>
            <a:p>
              <a:pPr algn="ctr"/>
              <a:endParaRPr lang="fr-CH" dirty="0">
                <a:solidFill>
                  <a:schemeClr val="tx1"/>
                </a:solidFill>
              </a:endParaRPr>
            </a:p>
          </p:txBody>
        </p:sp>
        <p:sp>
          <p:nvSpPr>
            <p:cNvPr id="84" name="Secteurs 83"/>
            <p:cNvSpPr>
              <a:spLocks noChangeAspect="1"/>
            </p:cNvSpPr>
            <p:nvPr/>
          </p:nvSpPr>
          <p:spPr>
            <a:xfrm>
              <a:off x="2757850" y="1628412"/>
              <a:ext cx="3628333" cy="3624231"/>
            </a:xfrm>
            <a:prstGeom prst="pie">
              <a:avLst>
                <a:gd name="adj1" fmla="val 8991891"/>
                <a:gd name="adj2" fmla="val 12601759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92089" tIns="46045" rIns="92089" bIns="46045" rtlCol="0" anchor="ctr"/>
            <a:lstStyle/>
            <a:p>
              <a:pPr algn="ctr"/>
              <a:endParaRPr lang="fr-CH" dirty="0">
                <a:solidFill>
                  <a:schemeClr val="tx1"/>
                </a:solidFill>
              </a:endParaRPr>
            </a:p>
          </p:txBody>
        </p:sp>
        <p:sp>
          <p:nvSpPr>
            <p:cNvPr id="85" name="Secteurs 84"/>
            <p:cNvSpPr>
              <a:spLocks noChangeAspect="1"/>
            </p:cNvSpPr>
            <p:nvPr/>
          </p:nvSpPr>
          <p:spPr>
            <a:xfrm>
              <a:off x="2758254" y="1628815"/>
              <a:ext cx="3628333" cy="3624231"/>
            </a:xfrm>
            <a:prstGeom prst="pie">
              <a:avLst>
                <a:gd name="adj1" fmla="val 16196749"/>
                <a:gd name="adj2" fmla="val 19792086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92089" tIns="46045" rIns="92089" bIns="46045" rtlCol="0" anchor="ctr"/>
            <a:lstStyle/>
            <a:p>
              <a:pPr algn="ctr"/>
              <a:endParaRPr lang="fr-CH" dirty="0">
                <a:solidFill>
                  <a:schemeClr val="tx1"/>
                </a:solidFill>
              </a:endParaRPr>
            </a:p>
          </p:txBody>
        </p:sp>
        <p:sp>
          <p:nvSpPr>
            <p:cNvPr id="86" name="Secteurs 85"/>
            <p:cNvSpPr>
              <a:spLocks noChangeAspect="1"/>
            </p:cNvSpPr>
            <p:nvPr/>
          </p:nvSpPr>
          <p:spPr>
            <a:xfrm>
              <a:off x="2757850" y="1628412"/>
              <a:ext cx="3628333" cy="3624231"/>
            </a:xfrm>
            <a:prstGeom prst="pie">
              <a:avLst>
                <a:gd name="adj1" fmla="val 5399763"/>
                <a:gd name="adj2" fmla="val 8994852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92089" tIns="46045" rIns="92089" bIns="46045" rtlCol="0" anchor="ctr"/>
            <a:lstStyle/>
            <a:p>
              <a:pPr algn="ctr"/>
              <a:endParaRPr lang="fr-CH" dirty="0">
                <a:solidFill>
                  <a:schemeClr val="tx1"/>
                </a:solidFill>
              </a:endParaRPr>
            </a:p>
          </p:txBody>
        </p:sp>
        <p:sp>
          <p:nvSpPr>
            <p:cNvPr id="87" name="Secteurs 86"/>
            <p:cNvSpPr>
              <a:spLocks noChangeAspect="1"/>
            </p:cNvSpPr>
            <p:nvPr/>
          </p:nvSpPr>
          <p:spPr>
            <a:xfrm>
              <a:off x="2757850" y="1628412"/>
              <a:ext cx="3628333" cy="3624231"/>
            </a:xfrm>
            <a:prstGeom prst="pie">
              <a:avLst>
                <a:gd name="adj1" fmla="val 19792210"/>
                <a:gd name="adj2" fmla="val 1796259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2089" tIns="46045" rIns="92089" bIns="46045" rtlCol="0" anchor="ctr"/>
            <a:lstStyle/>
            <a:p>
              <a:pPr algn="ctr"/>
              <a:endParaRPr lang="fr-CH" dirty="0">
                <a:solidFill>
                  <a:schemeClr val="tx1"/>
                </a:solidFill>
              </a:endParaRPr>
            </a:p>
          </p:txBody>
        </p:sp>
        <p:sp>
          <p:nvSpPr>
            <p:cNvPr id="88" name="Secteurs 87"/>
            <p:cNvSpPr>
              <a:spLocks noChangeAspect="1"/>
            </p:cNvSpPr>
            <p:nvPr/>
          </p:nvSpPr>
          <p:spPr>
            <a:xfrm>
              <a:off x="2757850" y="1628412"/>
              <a:ext cx="3628333" cy="3624231"/>
            </a:xfrm>
            <a:prstGeom prst="pie">
              <a:avLst>
                <a:gd name="adj1" fmla="val 1765262"/>
                <a:gd name="adj2" fmla="val 5404705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2089" tIns="46045" rIns="92089" bIns="46045" rtlCol="0" anchor="ctr"/>
            <a:lstStyle/>
            <a:p>
              <a:pPr algn="ctr"/>
              <a:endParaRPr lang="fr-CH" dirty="0">
                <a:solidFill>
                  <a:schemeClr val="tx1"/>
                </a:solidFill>
              </a:endParaRPr>
            </a:p>
          </p:txBody>
        </p:sp>
      </p:grpSp>
      <p:pic>
        <p:nvPicPr>
          <p:cNvPr id="34" name="Picture 8" descr="C:\G\Essaim\Services\Outils\Fil rouge\Images du Canevas\BP-Partnership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35" t="6845" r="7715" b="9828"/>
          <a:stretch/>
        </p:blipFill>
        <p:spPr bwMode="auto">
          <a:xfrm>
            <a:off x="5390270" y="5124534"/>
            <a:ext cx="549882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7"/>
          <p:cNvPicPr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785" t="20946" r="30530" b="39527"/>
          <a:stretch/>
        </p:blipFill>
        <p:spPr bwMode="auto">
          <a:xfrm>
            <a:off x="3768761" y="2254570"/>
            <a:ext cx="460800" cy="46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15" descr="C:\G\Essaim\Services\Outils\Fil rouge\Images du Canevas\Evaluati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57676" y="3183645"/>
            <a:ext cx="461379" cy="46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1" descr="C:\G\Essaim\Services\Outils\Fil rouge\Images du Canevas\BP-Use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4028" y="2281573"/>
            <a:ext cx="432003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9" descr="C:\G\Essaim\Services\Outils\Fil rouge\Images du Canevas\BP-Tool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60" y="4183188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3" descr="C:\G\Essaim\Services\Outils\Fil rouge\Images du Canevas\BP-Box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8379" y="4173977"/>
            <a:ext cx="396003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C:\G\Google Drive\Leonardo SBM\Social Business Models Canvas and Red thread\French\Images\Bridg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4194" y="3249566"/>
            <a:ext cx="509025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7" descr="C:\G\Essaim\Services\Outils\Fil rouge\Images du Canevas\Context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2543" y="1279756"/>
            <a:ext cx="467999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Ellipse 22"/>
          <p:cNvSpPr/>
          <p:nvPr/>
        </p:nvSpPr>
        <p:spPr>
          <a:xfrm>
            <a:off x="4099748" y="2965200"/>
            <a:ext cx="936104" cy="936104"/>
          </a:xfrm>
          <a:prstGeom prst="ellipse">
            <a:avLst/>
          </a:prstGeom>
          <a:gradFill flip="none" rotWithShape="1">
            <a:gsLst>
              <a:gs pos="98000">
                <a:srgbClr val="FF99FF"/>
              </a:gs>
              <a:gs pos="35000">
                <a:srgbClr val="FFC5FF"/>
              </a:gs>
              <a:gs pos="0">
                <a:schemeClr val="accent2">
                  <a:tint val="15000"/>
                  <a:satMod val="350000"/>
                </a:schemeClr>
              </a:gs>
            </a:gsLst>
            <a:lin ang="10800000" scaled="0"/>
            <a:tileRect/>
          </a:gradFill>
          <a:ln>
            <a:noFill/>
          </a:ln>
          <a:effectLst>
            <a:innerShdw blurRad="63500" dist="50800" dir="13500000">
              <a:prstClr val="black">
                <a:alpha val="31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itchFamily="34" charset="0"/>
                <a:cs typeface="Arial" pitchFamily="34" charset="0"/>
              </a:rPr>
              <a:t>Les valeurs</a:t>
            </a:r>
            <a:endParaRPr lang="fr-CH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itre 5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Avec un chapeau de </a:t>
            </a:r>
            <a:r>
              <a:rPr lang="fr-FR" dirty="0" err="1" smtClean="0"/>
              <a:t>RSE</a:t>
            </a:r>
            <a:r>
              <a:rPr lang="fr-FR" dirty="0" smtClean="0"/>
              <a:t> – responsabilité sociétale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911123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79"/>
          <p:cNvGrpSpPr/>
          <p:nvPr/>
        </p:nvGrpSpPr>
        <p:grpSpPr>
          <a:xfrm>
            <a:off x="1979712" y="836712"/>
            <a:ext cx="5187589" cy="5189844"/>
            <a:chOff x="1979712" y="836712"/>
            <a:chExt cx="5187589" cy="5189844"/>
          </a:xfrm>
        </p:grpSpPr>
        <p:sp>
          <p:nvSpPr>
            <p:cNvPr id="81" name="Secteurs 80"/>
            <p:cNvSpPr>
              <a:spLocks noChangeAspect="1"/>
            </p:cNvSpPr>
            <p:nvPr/>
          </p:nvSpPr>
          <p:spPr>
            <a:xfrm>
              <a:off x="1979712" y="850580"/>
              <a:ext cx="5181260" cy="5175976"/>
            </a:xfrm>
            <a:prstGeom prst="pie">
              <a:avLst>
                <a:gd name="adj1" fmla="val 11962341"/>
                <a:gd name="adj2" fmla="val 241377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92089" tIns="46045" rIns="92089" bIns="46045" rtlCol="0" anchor="ctr"/>
            <a:lstStyle/>
            <a:p>
              <a:pPr algn="ctr"/>
              <a:endParaRPr lang="fr-CH" dirty="0">
                <a:solidFill>
                  <a:schemeClr val="tx1"/>
                </a:solidFill>
              </a:endParaRPr>
            </a:p>
          </p:txBody>
        </p:sp>
        <p:sp>
          <p:nvSpPr>
            <p:cNvPr id="82" name="Secteurs 81"/>
            <p:cNvSpPr>
              <a:spLocks noChangeAspect="1"/>
            </p:cNvSpPr>
            <p:nvPr/>
          </p:nvSpPr>
          <p:spPr>
            <a:xfrm>
              <a:off x="1986041" y="836712"/>
              <a:ext cx="5181260" cy="5175402"/>
            </a:xfrm>
            <a:prstGeom prst="pie">
              <a:avLst>
                <a:gd name="adj1" fmla="val 2406601"/>
                <a:gd name="adj2" fmla="val 11982689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92089" tIns="46045" rIns="92089" bIns="46045" rtlCol="0" anchor="ctr"/>
            <a:lstStyle/>
            <a:p>
              <a:pPr algn="ctr"/>
              <a:endParaRPr lang="fr-CH" dirty="0">
                <a:solidFill>
                  <a:schemeClr val="tx1"/>
                </a:solidFill>
              </a:endParaRPr>
            </a:p>
          </p:txBody>
        </p:sp>
        <p:sp>
          <p:nvSpPr>
            <p:cNvPr id="83" name="Secteurs 82"/>
            <p:cNvSpPr>
              <a:spLocks noChangeAspect="1"/>
            </p:cNvSpPr>
            <p:nvPr/>
          </p:nvSpPr>
          <p:spPr>
            <a:xfrm>
              <a:off x="2757850" y="1628412"/>
              <a:ext cx="3628333" cy="3624231"/>
            </a:xfrm>
            <a:prstGeom prst="pie">
              <a:avLst>
                <a:gd name="adj1" fmla="val 12594931"/>
                <a:gd name="adj2" fmla="val 16201677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92089" tIns="46045" rIns="92089" bIns="46045" rtlCol="0" anchor="ctr"/>
            <a:lstStyle/>
            <a:p>
              <a:pPr algn="ctr"/>
              <a:endParaRPr lang="fr-CH" dirty="0">
                <a:solidFill>
                  <a:schemeClr val="tx1"/>
                </a:solidFill>
              </a:endParaRPr>
            </a:p>
          </p:txBody>
        </p:sp>
        <p:sp>
          <p:nvSpPr>
            <p:cNvPr id="84" name="Secteurs 83"/>
            <p:cNvSpPr>
              <a:spLocks noChangeAspect="1"/>
            </p:cNvSpPr>
            <p:nvPr/>
          </p:nvSpPr>
          <p:spPr>
            <a:xfrm>
              <a:off x="2757850" y="1628412"/>
              <a:ext cx="3628333" cy="3624231"/>
            </a:xfrm>
            <a:prstGeom prst="pie">
              <a:avLst>
                <a:gd name="adj1" fmla="val 8991891"/>
                <a:gd name="adj2" fmla="val 12601759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92089" tIns="46045" rIns="92089" bIns="46045" rtlCol="0" anchor="ctr"/>
            <a:lstStyle/>
            <a:p>
              <a:pPr algn="ctr"/>
              <a:endParaRPr lang="fr-CH" dirty="0">
                <a:solidFill>
                  <a:schemeClr val="tx1"/>
                </a:solidFill>
              </a:endParaRPr>
            </a:p>
          </p:txBody>
        </p:sp>
        <p:sp>
          <p:nvSpPr>
            <p:cNvPr id="85" name="Secteurs 84"/>
            <p:cNvSpPr>
              <a:spLocks noChangeAspect="1"/>
            </p:cNvSpPr>
            <p:nvPr/>
          </p:nvSpPr>
          <p:spPr>
            <a:xfrm>
              <a:off x="2758254" y="1628815"/>
              <a:ext cx="3628333" cy="3624231"/>
            </a:xfrm>
            <a:prstGeom prst="pie">
              <a:avLst>
                <a:gd name="adj1" fmla="val 16196749"/>
                <a:gd name="adj2" fmla="val 19792086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92089" tIns="46045" rIns="92089" bIns="46045" rtlCol="0" anchor="ctr"/>
            <a:lstStyle/>
            <a:p>
              <a:pPr algn="ctr"/>
              <a:endParaRPr lang="fr-CH" dirty="0">
                <a:solidFill>
                  <a:schemeClr val="tx1"/>
                </a:solidFill>
              </a:endParaRPr>
            </a:p>
          </p:txBody>
        </p:sp>
        <p:sp>
          <p:nvSpPr>
            <p:cNvPr id="86" name="Secteurs 85"/>
            <p:cNvSpPr>
              <a:spLocks noChangeAspect="1"/>
            </p:cNvSpPr>
            <p:nvPr/>
          </p:nvSpPr>
          <p:spPr>
            <a:xfrm>
              <a:off x="2757850" y="1628412"/>
              <a:ext cx="3628333" cy="3624231"/>
            </a:xfrm>
            <a:prstGeom prst="pie">
              <a:avLst>
                <a:gd name="adj1" fmla="val 5399763"/>
                <a:gd name="adj2" fmla="val 8994852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92089" tIns="46045" rIns="92089" bIns="46045" rtlCol="0" anchor="ctr"/>
            <a:lstStyle/>
            <a:p>
              <a:pPr algn="ctr"/>
              <a:endParaRPr lang="fr-CH" dirty="0">
                <a:solidFill>
                  <a:schemeClr val="tx1"/>
                </a:solidFill>
              </a:endParaRPr>
            </a:p>
          </p:txBody>
        </p:sp>
        <p:sp>
          <p:nvSpPr>
            <p:cNvPr id="87" name="Secteurs 86"/>
            <p:cNvSpPr>
              <a:spLocks noChangeAspect="1"/>
            </p:cNvSpPr>
            <p:nvPr/>
          </p:nvSpPr>
          <p:spPr>
            <a:xfrm>
              <a:off x="2757850" y="1628412"/>
              <a:ext cx="3628333" cy="3624231"/>
            </a:xfrm>
            <a:prstGeom prst="pie">
              <a:avLst>
                <a:gd name="adj1" fmla="val 19792210"/>
                <a:gd name="adj2" fmla="val 1796259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2089" tIns="46045" rIns="92089" bIns="46045" rtlCol="0" anchor="ctr"/>
            <a:lstStyle/>
            <a:p>
              <a:pPr algn="ctr"/>
              <a:endParaRPr lang="fr-CH" dirty="0">
                <a:solidFill>
                  <a:schemeClr val="tx1"/>
                </a:solidFill>
              </a:endParaRPr>
            </a:p>
          </p:txBody>
        </p:sp>
        <p:sp>
          <p:nvSpPr>
            <p:cNvPr id="88" name="Secteurs 87"/>
            <p:cNvSpPr>
              <a:spLocks noChangeAspect="1"/>
            </p:cNvSpPr>
            <p:nvPr/>
          </p:nvSpPr>
          <p:spPr>
            <a:xfrm>
              <a:off x="2757850" y="1628412"/>
              <a:ext cx="3628333" cy="3624231"/>
            </a:xfrm>
            <a:prstGeom prst="pie">
              <a:avLst>
                <a:gd name="adj1" fmla="val 1765262"/>
                <a:gd name="adj2" fmla="val 5404705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2089" tIns="46045" rIns="92089" bIns="46045" rtlCol="0" anchor="ctr"/>
            <a:lstStyle/>
            <a:p>
              <a:pPr algn="ctr"/>
              <a:endParaRPr lang="fr-CH" dirty="0">
                <a:solidFill>
                  <a:schemeClr val="tx1"/>
                </a:solidFill>
              </a:endParaRPr>
            </a:p>
          </p:txBody>
        </p:sp>
      </p:grpSp>
      <p:pic>
        <p:nvPicPr>
          <p:cNvPr id="34" name="Picture 8" descr="C:\G\Essaim\Services\Outils\Fil rouge\Images du Canevas\BP-Partnership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35" t="6845" r="7715" b="9828"/>
          <a:stretch/>
        </p:blipFill>
        <p:spPr bwMode="auto">
          <a:xfrm>
            <a:off x="5390270" y="5124534"/>
            <a:ext cx="549882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7"/>
          <p:cNvPicPr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785" t="20946" r="30530" b="39527"/>
          <a:stretch/>
        </p:blipFill>
        <p:spPr bwMode="auto">
          <a:xfrm>
            <a:off x="3768761" y="2254570"/>
            <a:ext cx="460800" cy="46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15" descr="C:\G\Essaim\Services\Outils\Fil rouge\Images du Canevas\Evaluati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57676" y="3183645"/>
            <a:ext cx="461379" cy="46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1" descr="C:\G\Essaim\Services\Outils\Fil rouge\Images du Canevas\BP-Use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4028" y="2281573"/>
            <a:ext cx="432003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9" descr="C:\G\Essaim\Services\Outils\Fil rouge\Images du Canevas\BP-Tool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60" y="4183188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3" descr="C:\G\Essaim\Services\Outils\Fil rouge\Images du Canevas\BP-Box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8379" y="4173977"/>
            <a:ext cx="396003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C:\G\Google Drive\Leonardo SBM\Social Business Models Canvas and Red thread\French\Images\Bridg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4194" y="3249566"/>
            <a:ext cx="509025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7" descr="C:\G\Essaim\Services\Outils\Fil rouge\Images du Canevas\Context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2543" y="1279756"/>
            <a:ext cx="467999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Bouée 7"/>
          <p:cNvSpPr/>
          <p:nvPr/>
        </p:nvSpPr>
        <p:spPr>
          <a:xfrm>
            <a:off x="3757660" y="2610719"/>
            <a:ext cx="1620000" cy="1621520"/>
          </a:xfrm>
          <a:prstGeom prst="donut">
            <a:avLst>
              <a:gd name="adj" fmla="val 23080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3960352" y="2813542"/>
            <a:ext cx="1224136" cy="1228929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7296099"/>
              </a:avLst>
            </a:prstTxWarp>
            <a:spAutoFit/>
          </a:bodyPr>
          <a:lstStyle/>
          <a:p>
            <a:r>
              <a:rPr lang="fr-CH" dirty="0" smtClean="0">
                <a:solidFill>
                  <a:schemeClr val="bg1"/>
                </a:solidFill>
              </a:rPr>
              <a:t>Dialogue avec les parties prenantes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23" name="Ellipse 22"/>
          <p:cNvSpPr/>
          <p:nvPr/>
        </p:nvSpPr>
        <p:spPr>
          <a:xfrm>
            <a:off x="4099748" y="2965200"/>
            <a:ext cx="936104" cy="936104"/>
          </a:xfrm>
          <a:prstGeom prst="ellipse">
            <a:avLst/>
          </a:prstGeom>
          <a:gradFill flip="none" rotWithShape="1">
            <a:gsLst>
              <a:gs pos="98000">
                <a:srgbClr val="FF99FF"/>
              </a:gs>
              <a:gs pos="35000">
                <a:srgbClr val="FFC5FF"/>
              </a:gs>
              <a:gs pos="0">
                <a:schemeClr val="accent2">
                  <a:tint val="15000"/>
                  <a:satMod val="350000"/>
                </a:schemeClr>
              </a:gs>
            </a:gsLst>
            <a:lin ang="10800000" scaled="0"/>
            <a:tileRect/>
          </a:gradFill>
          <a:ln>
            <a:noFill/>
          </a:ln>
          <a:effectLst>
            <a:innerShdw blurRad="63500" dist="50800" dir="13500000">
              <a:prstClr val="black">
                <a:alpha val="31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itchFamily="34" charset="0"/>
                <a:cs typeface="Arial" pitchFamily="34" charset="0"/>
              </a:rPr>
              <a:t>Les valeurs</a:t>
            </a:r>
            <a:endParaRPr lang="fr-CH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itre 5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Avec un chapeau de </a:t>
            </a:r>
            <a:r>
              <a:rPr lang="fr-FR" dirty="0" err="1" smtClean="0"/>
              <a:t>RSE</a:t>
            </a:r>
            <a:r>
              <a:rPr lang="fr-FR" dirty="0" smtClean="0"/>
              <a:t> – responsabilité sociétale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911123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79"/>
          <p:cNvGrpSpPr/>
          <p:nvPr/>
        </p:nvGrpSpPr>
        <p:grpSpPr>
          <a:xfrm>
            <a:off x="1979712" y="836712"/>
            <a:ext cx="5187589" cy="5189844"/>
            <a:chOff x="1979712" y="836712"/>
            <a:chExt cx="5187589" cy="5189844"/>
          </a:xfrm>
        </p:grpSpPr>
        <p:sp>
          <p:nvSpPr>
            <p:cNvPr id="81" name="Secteurs 80"/>
            <p:cNvSpPr>
              <a:spLocks noChangeAspect="1"/>
            </p:cNvSpPr>
            <p:nvPr/>
          </p:nvSpPr>
          <p:spPr>
            <a:xfrm>
              <a:off x="1979712" y="850580"/>
              <a:ext cx="5181260" cy="5175976"/>
            </a:xfrm>
            <a:prstGeom prst="pie">
              <a:avLst>
                <a:gd name="adj1" fmla="val 11962341"/>
                <a:gd name="adj2" fmla="val 241377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92089" tIns="46045" rIns="92089" bIns="46045" rtlCol="0" anchor="ctr"/>
            <a:lstStyle/>
            <a:p>
              <a:pPr algn="ctr"/>
              <a:endParaRPr lang="fr-CH" dirty="0">
                <a:solidFill>
                  <a:schemeClr val="tx1"/>
                </a:solidFill>
              </a:endParaRPr>
            </a:p>
          </p:txBody>
        </p:sp>
        <p:sp>
          <p:nvSpPr>
            <p:cNvPr id="82" name="Secteurs 81"/>
            <p:cNvSpPr>
              <a:spLocks noChangeAspect="1"/>
            </p:cNvSpPr>
            <p:nvPr/>
          </p:nvSpPr>
          <p:spPr>
            <a:xfrm>
              <a:off x="1986041" y="836712"/>
              <a:ext cx="5181260" cy="5175402"/>
            </a:xfrm>
            <a:prstGeom prst="pie">
              <a:avLst>
                <a:gd name="adj1" fmla="val 2406601"/>
                <a:gd name="adj2" fmla="val 11982689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92089" tIns="46045" rIns="92089" bIns="46045" rtlCol="0" anchor="ctr"/>
            <a:lstStyle/>
            <a:p>
              <a:pPr algn="ctr"/>
              <a:endParaRPr lang="fr-CH" dirty="0">
                <a:solidFill>
                  <a:schemeClr val="tx1"/>
                </a:solidFill>
              </a:endParaRPr>
            </a:p>
          </p:txBody>
        </p:sp>
        <p:sp>
          <p:nvSpPr>
            <p:cNvPr id="83" name="Secteurs 82"/>
            <p:cNvSpPr>
              <a:spLocks noChangeAspect="1"/>
            </p:cNvSpPr>
            <p:nvPr/>
          </p:nvSpPr>
          <p:spPr>
            <a:xfrm>
              <a:off x="2757850" y="1628412"/>
              <a:ext cx="3628333" cy="3624231"/>
            </a:xfrm>
            <a:prstGeom prst="pie">
              <a:avLst>
                <a:gd name="adj1" fmla="val 12594931"/>
                <a:gd name="adj2" fmla="val 16201677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92089" tIns="46045" rIns="92089" bIns="46045" rtlCol="0" anchor="ctr"/>
            <a:lstStyle/>
            <a:p>
              <a:pPr algn="ctr"/>
              <a:endParaRPr lang="fr-CH" dirty="0">
                <a:solidFill>
                  <a:schemeClr val="tx1"/>
                </a:solidFill>
              </a:endParaRPr>
            </a:p>
          </p:txBody>
        </p:sp>
        <p:sp>
          <p:nvSpPr>
            <p:cNvPr id="84" name="Secteurs 83"/>
            <p:cNvSpPr>
              <a:spLocks noChangeAspect="1"/>
            </p:cNvSpPr>
            <p:nvPr/>
          </p:nvSpPr>
          <p:spPr>
            <a:xfrm>
              <a:off x="2757850" y="1628412"/>
              <a:ext cx="3628333" cy="3624231"/>
            </a:xfrm>
            <a:prstGeom prst="pie">
              <a:avLst>
                <a:gd name="adj1" fmla="val 8991891"/>
                <a:gd name="adj2" fmla="val 12601759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92089" tIns="46045" rIns="92089" bIns="46045" rtlCol="0" anchor="ctr"/>
            <a:lstStyle/>
            <a:p>
              <a:pPr algn="ctr"/>
              <a:endParaRPr lang="fr-CH" dirty="0">
                <a:solidFill>
                  <a:schemeClr val="tx1"/>
                </a:solidFill>
              </a:endParaRPr>
            </a:p>
          </p:txBody>
        </p:sp>
        <p:sp>
          <p:nvSpPr>
            <p:cNvPr id="85" name="Secteurs 84"/>
            <p:cNvSpPr>
              <a:spLocks noChangeAspect="1"/>
            </p:cNvSpPr>
            <p:nvPr/>
          </p:nvSpPr>
          <p:spPr>
            <a:xfrm>
              <a:off x="2758254" y="1628815"/>
              <a:ext cx="3628333" cy="3624231"/>
            </a:xfrm>
            <a:prstGeom prst="pie">
              <a:avLst>
                <a:gd name="adj1" fmla="val 16196749"/>
                <a:gd name="adj2" fmla="val 19792086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92089" tIns="46045" rIns="92089" bIns="46045" rtlCol="0" anchor="ctr"/>
            <a:lstStyle/>
            <a:p>
              <a:pPr algn="ctr"/>
              <a:endParaRPr lang="fr-CH" dirty="0">
                <a:solidFill>
                  <a:schemeClr val="tx1"/>
                </a:solidFill>
              </a:endParaRPr>
            </a:p>
          </p:txBody>
        </p:sp>
        <p:sp>
          <p:nvSpPr>
            <p:cNvPr id="86" name="Secteurs 85"/>
            <p:cNvSpPr>
              <a:spLocks noChangeAspect="1"/>
            </p:cNvSpPr>
            <p:nvPr/>
          </p:nvSpPr>
          <p:spPr>
            <a:xfrm>
              <a:off x="2757850" y="1628412"/>
              <a:ext cx="3628333" cy="3624231"/>
            </a:xfrm>
            <a:prstGeom prst="pie">
              <a:avLst>
                <a:gd name="adj1" fmla="val 5399763"/>
                <a:gd name="adj2" fmla="val 8994852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92089" tIns="46045" rIns="92089" bIns="46045" rtlCol="0" anchor="ctr"/>
            <a:lstStyle/>
            <a:p>
              <a:pPr algn="ctr"/>
              <a:endParaRPr lang="fr-CH" dirty="0">
                <a:solidFill>
                  <a:schemeClr val="tx1"/>
                </a:solidFill>
              </a:endParaRPr>
            </a:p>
          </p:txBody>
        </p:sp>
        <p:sp>
          <p:nvSpPr>
            <p:cNvPr id="87" name="Secteurs 86"/>
            <p:cNvSpPr>
              <a:spLocks noChangeAspect="1"/>
            </p:cNvSpPr>
            <p:nvPr/>
          </p:nvSpPr>
          <p:spPr>
            <a:xfrm>
              <a:off x="2757850" y="1628412"/>
              <a:ext cx="3628333" cy="3624231"/>
            </a:xfrm>
            <a:prstGeom prst="pie">
              <a:avLst>
                <a:gd name="adj1" fmla="val 19792210"/>
                <a:gd name="adj2" fmla="val 1796259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2089" tIns="46045" rIns="92089" bIns="46045" rtlCol="0" anchor="ctr"/>
            <a:lstStyle/>
            <a:p>
              <a:pPr algn="ctr"/>
              <a:endParaRPr lang="fr-CH" dirty="0">
                <a:solidFill>
                  <a:schemeClr val="tx1"/>
                </a:solidFill>
              </a:endParaRPr>
            </a:p>
          </p:txBody>
        </p:sp>
        <p:sp>
          <p:nvSpPr>
            <p:cNvPr id="88" name="Secteurs 87"/>
            <p:cNvSpPr>
              <a:spLocks noChangeAspect="1"/>
            </p:cNvSpPr>
            <p:nvPr/>
          </p:nvSpPr>
          <p:spPr>
            <a:xfrm>
              <a:off x="2757850" y="1628412"/>
              <a:ext cx="3628333" cy="3624231"/>
            </a:xfrm>
            <a:prstGeom prst="pie">
              <a:avLst>
                <a:gd name="adj1" fmla="val 1765262"/>
                <a:gd name="adj2" fmla="val 5404705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2089" tIns="46045" rIns="92089" bIns="46045" rtlCol="0" anchor="ctr"/>
            <a:lstStyle/>
            <a:p>
              <a:pPr algn="ctr"/>
              <a:endParaRPr lang="fr-CH" dirty="0">
                <a:solidFill>
                  <a:schemeClr val="tx1"/>
                </a:solidFill>
              </a:endParaRPr>
            </a:p>
          </p:txBody>
        </p:sp>
      </p:grpSp>
      <p:pic>
        <p:nvPicPr>
          <p:cNvPr id="34" name="Picture 8" descr="C:\G\Essaim\Services\Outils\Fil rouge\Images du Canevas\BP-Partnership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35" t="6845" r="7715" b="9828"/>
          <a:stretch/>
        </p:blipFill>
        <p:spPr bwMode="auto">
          <a:xfrm>
            <a:off x="5390270" y="5124534"/>
            <a:ext cx="549882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7"/>
          <p:cNvPicPr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785" t="20946" r="30530" b="39527"/>
          <a:stretch/>
        </p:blipFill>
        <p:spPr bwMode="auto">
          <a:xfrm>
            <a:off x="3768761" y="2254570"/>
            <a:ext cx="460800" cy="46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15" descr="C:\G\Essaim\Services\Outils\Fil rouge\Images du Canevas\Evaluati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57676" y="3183645"/>
            <a:ext cx="461379" cy="46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1" descr="C:\G\Essaim\Services\Outils\Fil rouge\Images du Canevas\BP-Use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4028" y="2281573"/>
            <a:ext cx="432003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9" descr="C:\G\Essaim\Services\Outils\Fil rouge\Images du Canevas\BP-Tool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60" y="4183188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3" descr="C:\G\Essaim\Services\Outils\Fil rouge\Images du Canevas\BP-Box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8379" y="4173977"/>
            <a:ext cx="396003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C:\G\Google Drive\Leonardo SBM\Social Business Models Canvas and Red thread\French\Images\Bridg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4194" y="3249566"/>
            <a:ext cx="509025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7" descr="C:\G\Essaim\Services\Outils\Fil rouge\Images du Canevas\Context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2543" y="1279756"/>
            <a:ext cx="467999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e 34"/>
          <p:cNvGrpSpPr/>
          <p:nvPr/>
        </p:nvGrpSpPr>
        <p:grpSpPr>
          <a:xfrm>
            <a:off x="3841878" y="898678"/>
            <a:ext cx="1440000" cy="1440000"/>
            <a:chOff x="3841878" y="898678"/>
            <a:chExt cx="1440000" cy="1440000"/>
          </a:xfrm>
        </p:grpSpPr>
        <p:sp>
          <p:nvSpPr>
            <p:cNvPr id="48" name="Larme 47"/>
            <p:cNvSpPr/>
            <p:nvPr/>
          </p:nvSpPr>
          <p:spPr>
            <a:xfrm rot="-13500000">
              <a:off x="3841878" y="898678"/>
              <a:ext cx="1440000" cy="1440000"/>
            </a:xfrm>
            <a:prstGeom prst="teardrop">
              <a:avLst>
                <a:gd name="adj" fmla="val 169046"/>
              </a:avLst>
            </a:prstGeom>
            <a:gradFill>
              <a:gsLst>
                <a:gs pos="0">
                  <a:srgbClr val="FFFF00"/>
                </a:gs>
                <a:gs pos="35000">
                  <a:srgbClr val="FFFF99"/>
                </a:gs>
                <a:gs pos="100000">
                  <a:srgbClr val="FFFFCC"/>
                </a:gs>
              </a:gsLst>
            </a:gra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3969834" y="1334789"/>
              <a:ext cx="11592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1400" dirty="0" smtClean="0">
                  <a:latin typeface="Arial" pitchFamily="34" charset="0"/>
                  <a:cs typeface="Arial" pitchFamily="34" charset="0"/>
                </a:rPr>
                <a:t>Loyauté des</a:t>
              </a:r>
              <a:br>
                <a:rPr lang="fr-CH" sz="1400" dirty="0" smtClean="0">
                  <a:latin typeface="Arial" pitchFamily="34" charset="0"/>
                  <a:cs typeface="Arial" pitchFamily="34" charset="0"/>
                </a:rPr>
              </a:br>
              <a:r>
                <a:rPr lang="fr-CH" sz="1400" dirty="0" smtClean="0">
                  <a:latin typeface="Arial" pitchFamily="34" charset="0"/>
                  <a:cs typeface="Arial" pitchFamily="34" charset="0"/>
                </a:rPr>
                <a:t>pratiques</a:t>
              </a:r>
              <a:endParaRPr lang="fr-CH" sz="1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Groupe 41"/>
          <p:cNvGrpSpPr/>
          <p:nvPr/>
        </p:nvGrpSpPr>
        <p:grpSpPr>
          <a:xfrm>
            <a:off x="2277907" y="1803888"/>
            <a:ext cx="1457450" cy="1440000"/>
            <a:chOff x="2277907" y="1803888"/>
            <a:chExt cx="1457450" cy="1440000"/>
          </a:xfrm>
        </p:grpSpPr>
        <p:sp>
          <p:nvSpPr>
            <p:cNvPr id="53" name="Larme 52"/>
            <p:cNvSpPr/>
            <p:nvPr/>
          </p:nvSpPr>
          <p:spPr>
            <a:xfrm rot="4500000">
              <a:off x="2286632" y="1803888"/>
              <a:ext cx="1440000" cy="1440000"/>
            </a:xfrm>
            <a:prstGeom prst="teardrop">
              <a:avLst>
                <a:gd name="adj" fmla="val 169046"/>
              </a:avLst>
            </a:prstGeom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54" name="ZoneTexte 53"/>
            <p:cNvSpPr txBox="1"/>
            <p:nvPr/>
          </p:nvSpPr>
          <p:spPr>
            <a:xfrm>
              <a:off x="2277907" y="2138501"/>
              <a:ext cx="1457450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1400" dirty="0" smtClean="0">
                  <a:latin typeface="Arial" pitchFamily="34" charset="0"/>
                  <a:cs typeface="Arial" pitchFamily="34" charset="0"/>
                </a:rPr>
                <a:t>Communauté et</a:t>
              </a:r>
            </a:p>
            <a:p>
              <a:pPr algn="ctr"/>
              <a:r>
                <a:rPr lang="fr-CH" sz="1400" dirty="0">
                  <a:latin typeface="Arial" pitchFamily="34" charset="0"/>
                  <a:cs typeface="Arial" pitchFamily="34" charset="0"/>
                </a:rPr>
                <a:t>d</a:t>
              </a:r>
              <a:r>
                <a:rPr lang="fr-CH" sz="1400" dirty="0" smtClean="0">
                  <a:latin typeface="Arial" pitchFamily="34" charset="0"/>
                  <a:cs typeface="Arial" pitchFamily="34" charset="0"/>
                </a:rPr>
                <a:t>éveloppement</a:t>
              </a:r>
            </a:p>
            <a:p>
              <a:pPr algn="ctr"/>
              <a:r>
                <a:rPr lang="fr-CH" sz="1400" dirty="0" smtClean="0">
                  <a:latin typeface="Arial" pitchFamily="34" charset="0"/>
                  <a:cs typeface="Arial" pitchFamily="34" charset="0"/>
                </a:rPr>
                <a:t>local</a:t>
              </a:r>
              <a:endParaRPr lang="fr-CH" sz="1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" name="Groupe 36"/>
          <p:cNvGrpSpPr/>
          <p:nvPr/>
        </p:nvGrpSpPr>
        <p:grpSpPr>
          <a:xfrm>
            <a:off x="5405821" y="1787833"/>
            <a:ext cx="1457450" cy="1440000"/>
            <a:chOff x="5405821" y="1787833"/>
            <a:chExt cx="1457450" cy="1440000"/>
          </a:xfrm>
        </p:grpSpPr>
        <p:sp>
          <p:nvSpPr>
            <p:cNvPr id="46" name="Larme 45"/>
            <p:cNvSpPr/>
            <p:nvPr/>
          </p:nvSpPr>
          <p:spPr>
            <a:xfrm rot="-9900000">
              <a:off x="5414547" y="1787833"/>
              <a:ext cx="1440000" cy="1440000"/>
            </a:xfrm>
            <a:prstGeom prst="teardrop">
              <a:avLst>
                <a:gd name="adj" fmla="val 169046"/>
              </a:avLst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55" name="ZoneTexte 54"/>
            <p:cNvSpPr txBox="1"/>
            <p:nvPr/>
          </p:nvSpPr>
          <p:spPr>
            <a:xfrm>
              <a:off x="5405821" y="2138501"/>
              <a:ext cx="1457450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1400" dirty="0" smtClean="0">
                  <a:latin typeface="Arial" pitchFamily="34" charset="0"/>
                  <a:cs typeface="Arial" pitchFamily="34" charset="0"/>
                </a:rPr>
                <a:t>Questions</a:t>
              </a:r>
            </a:p>
            <a:p>
              <a:pPr algn="ctr"/>
              <a:r>
                <a:rPr lang="fr-CH" sz="1400" dirty="0" smtClean="0">
                  <a:latin typeface="Arial" pitchFamily="34" charset="0"/>
                  <a:cs typeface="Arial" pitchFamily="34" charset="0"/>
                </a:rPr>
                <a:t>relatives aux</a:t>
              </a:r>
            </a:p>
            <a:p>
              <a:pPr algn="ctr"/>
              <a:r>
                <a:rPr lang="fr-CH" sz="1400" dirty="0" smtClean="0">
                  <a:latin typeface="Arial" pitchFamily="34" charset="0"/>
                  <a:cs typeface="Arial" pitchFamily="34" charset="0"/>
                </a:rPr>
                <a:t>consommateurs</a:t>
              </a:r>
              <a:endParaRPr lang="fr-CH" sz="1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" name="Groupe 39"/>
          <p:cNvGrpSpPr/>
          <p:nvPr/>
        </p:nvGrpSpPr>
        <p:grpSpPr>
          <a:xfrm>
            <a:off x="2296431" y="3623475"/>
            <a:ext cx="1440000" cy="1440000"/>
            <a:chOff x="2296431" y="3623475"/>
            <a:chExt cx="1440000" cy="1440000"/>
          </a:xfrm>
        </p:grpSpPr>
        <p:sp>
          <p:nvSpPr>
            <p:cNvPr id="51" name="Larme 50"/>
            <p:cNvSpPr/>
            <p:nvPr/>
          </p:nvSpPr>
          <p:spPr>
            <a:xfrm rot="900000">
              <a:off x="2296431" y="3623475"/>
              <a:ext cx="1440000" cy="1440000"/>
            </a:xfrm>
            <a:prstGeom prst="teardrop">
              <a:avLst>
                <a:gd name="adj" fmla="val 169046"/>
              </a:avLst>
            </a:prstGeom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56" name="ZoneTexte 55"/>
            <p:cNvSpPr txBox="1"/>
            <p:nvPr/>
          </p:nvSpPr>
          <p:spPr>
            <a:xfrm>
              <a:off x="2565826" y="4081865"/>
              <a:ext cx="9012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1400" dirty="0" smtClean="0">
                  <a:latin typeface="Arial" pitchFamily="34" charset="0"/>
                  <a:cs typeface="Arial" pitchFamily="34" charset="0"/>
                </a:rPr>
                <a:t>Droits de</a:t>
              </a:r>
              <a:br>
                <a:rPr lang="fr-CH" sz="1400" dirty="0" smtClean="0">
                  <a:latin typeface="Arial" pitchFamily="34" charset="0"/>
                  <a:cs typeface="Arial" pitchFamily="34" charset="0"/>
                </a:rPr>
              </a:br>
              <a:r>
                <a:rPr lang="fr-CH" sz="1400" dirty="0" smtClean="0">
                  <a:latin typeface="Arial" pitchFamily="34" charset="0"/>
                  <a:cs typeface="Arial" pitchFamily="34" charset="0"/>
                </a:rPr>
                <a:t>l’Homme</a:t>
              </a:r>
              <a:endParaRPr lang="fr-CH" sz="1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" name="Groupe 37"/>
          <p:cNvGrpSpPr/>
          <p:nvPr/>
        </p:nvGrpSpPr>
        <p:grpSpPr>
          <a:xfrm>
            <a:off x="5418455" y="3627383"/>
            <a:ext cx="1440000" cy="1440000"/>
            <a:chOff x="5418455" y="3627383"/>
            <a:chExt cx="1440000" cy="1440000"/>
          </a:xfrm>
        </p:grpSpPr>
        <p:sp>
          <p:nvSpPr>
            <p:cNvPr id="45" name="Larme 44"/>
            <p:cNvSpPr/>
            <p:nvPr/>
          </p:nvSpPr>
          <p:spPr>
            <a:xfrm rot="-6300000">
              <a:off x="5418455" y="3627383"/>
              <a:ext cx="1440000" cy="1440000"/>
            </a:xfrm>
            <a:prstGeom prst="teardrop">
              <a:avLst>
                <a:gd name="adj" fmla="val 169046"/>
              </a:avLst>
            </a:prstGeom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57" name="ZoneTexte 56"/>
            <p:cNvSpPr txBox="1"/>
            <p:nvPr/>
          </p:nvSpPr>
          <p:spPr>
            <a:xfrm>
              <a:off x="5444194" y="4211847"/>
              <a:ext cx="13885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1400" dirty="0" smtClean="0">
                  <a:latin typeface="Arial" pitchFamily="34" charset="0"/>
                  <a:cs typeface="Arial" pitchFamily="34" charset="0"/>
                </a:rPr>
                <a:t>Environnement</a:t>
              </a:r>
              <a:endParaRPr lang="fr-CH" sz="1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" name="Groupe 38"/>
          <p:cNvGrpSpPr/>
          <p:nvPr/>
        </p:nvGrpSpPr>
        <p:grpSpPr>
          <a:xfrm>
            <a:off x="3849588" y="4499078"/>
            <a:ext cx="1440000" cy="1440000"/>
            <a:chOff x="3849588" y="4499078"/>
            <a:chExt cx="1440000" cy="1440000"/>
          </a:xfrm>
        </p:grpSpPr>
        <p:sp>
          <p:nvSpPr>
            <p:cNvPr id="43" name="Larme 42"/>
            <p:cNvSpPr/>
            <p:nvPr/>
          </p:nvSpPr>
          <p:spPr>
            <a:xfrm rot="-2700000">
              <a:off x="3849588" y="4499078"/>
              <a:ext cx="1440000" cy="1440000"/>
            </a:xfrm>
            <a:prstGeom prst="teardrop">
              <a:avLst>
                <a:gd name="adj" fmla="val 169046"/>
              </a:avLst>
            </a:prstGeom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58" name="ZoneTexte 57"/>
            <p:cNvSpPr txBox="1"/>
            <p:nvPr/>
          </p:nvSpPr>
          <p:spPr>
            <a:xfrm>
              <a:off x="3967006" y="4983072"/>
              <a:ext cx="1189749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1400" dirty="0" smtClean="0">
                  <a:latin typeface="Arial" pitchFamily="34" charset="0"/>
                  <a:cs typeface="Arial" pitchFamily="34" charset="0"/>
                </a:rPr>
                <a:t>Relations</a:t>
              </a:r>
              <a:br>
                <a:rPr lang="fr-CH" sz="1400" dirty="0" smtClean="0">
                  <a:latin typeface="Arial" pitchFamily="34" charset="0"/>
                  <a:cs typeface="Arial" pitchFamily="34" charset="0"/>
                </a:rPr>
              </a:br>
              <a:r>
                <a:rPr lang="fr-CH" sz="1400" dirty="0" smtClean="0">
                  <a:latin typeface="Arial" pitchFamily="34" charset="0"/>
                  <a:cs typeface="Arial" pitchFamily="34" charset="0"/>
                </a:rPr>
                <a:t>et conditions</a:t>
              </a:r>
              <a:br>
                <a:rPr lang="fr-CH" sz="1400" dirty="0" smtClean="0">
                  <a:latin typeface="Arial" pitchFamily="34" charset="0"/>
                  <a:cs typeface="Arial" pitchFamily="34" charset="0"/>
                </a:rPr>
              </a:br>
              <a:r>
                <a:rPr lang="fr-CH" sz="1400" dirty="0" smtClean="0">
                  <a:latin typeface="Arial" pitchFamily="34" charset="0"/>
                  <a:cs typeface="Arial" pitchFamily="34" charset="0"/>
                </a:rPr>
                <a:t>de travail</a:t>
              </a:r>
              <a:endParaRPr lang="fr-CH" sz="14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" name="Bouée 7"/>
          <p:cNvSpPr/>
          <p:nvPr/>
        </p:nvSpPr>
        <p:spPr>
          <a:xfrm>
            <a:off x="3757660" y="2610719"/>
            <a:ext cx="1620000" cy="1621520"/>
          </a:xfrm>
          <a:prstGeom prst="donut">
            <a:avLst>
              <a:gd name="adj" fmla="val 23080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3960352" y="2813542"/>
            <a:ext cx="1224136" cy="1228929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7296099"/>
              </a:avLst>
            </a:prstTxWarp>
            <a:spAutoFit/>
          </a:bodyPr>
          <a:lstStyle/>
          <a:p>
            <a:r>
              <a:rPr lang="fr-CH" dirty="0" smtClean="0">
                <a:solidFill>
                  <a:schemeClr val="bg1"/>
                </a:solidFill>
              </a:rPr>
              <a:t>Dialogue avec les parties prenantes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23" name="Ellipse 22"/>
          <p:cNvSpPr/>
          <p:nvPr/>
        </p:nvSpPr>
        <p:spPr>
          <a:xfrm>
            <a:off x="4099748" y="2965200"/>
            <a:ext cx="936104" cy="936104"/>
          </a:xfrm>
          <a:prstGeom prst="ellipse">
            <a:avLst/>
          </a:prstGeom>
          <a:gradFill flip="none" rotWithShape="1">
            <a:gsLst>
              <a:gs pos="98000">
                <a:srgbClr val="FF99FF"/>
              </a:gs>
              <a:gs pos="35000">
                <a:srgbClr val="FFC5FF"/>
              </a:gs>
              <a:gs pos="0">
                <a:schemeClr val="accent2">
                  <a:tint val="15000"/>
                  <a:satMod val="350000"/>
                </a:schemeClr>
              </a:gs>
            </a:gsLst>
            <a:lin ang="10800000" scaled="0"/>
            <a:tileRect/>
          </a:gradFill>
          <a:ln>
            <a:noFill/>
          </a:ln>
          <a:effectLst>
            <a:innerShdw blurRad="63500" dist="50800" dir="13500000">
              <a:prstClr val="black">
                <a:alpha val="31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itchFamily="34" charset="0"/>
                <a:cs typeface="Arial" pitchFamily="34" charset="0"/>
              </a:rPr>
              <a:t>Les valeurs</a:t>
            </a:r>
            <a:endParaRPr lang="fr-CH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itre 5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Avec un chapeau de </a:t>
            </a:r>
            <a:r>
              <a:rPr lang="fr-FR" dirty="0" err="1" smtClean="0"/>
              <a:t>RSE</a:t>
            </a:r>
            <a:r>
              <a:rPr lang="fr-FR" dirty="0" smtClean="0"/>
              <a:t> – responsabilité sociétale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911123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re 28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922114"/>
          </a:xfrm>
        </p:spPr>
        <p:txBody>
          <a:bodyPr>
            <a:noAutofit/>
          </a:bodyPr>
          <a:lstStyle/>
          <a:p>
            <a:r>
              <a:rPr lang="fr-FR" dirty="0" smtClean="0"/>
              <a:t>Et avec des « fils rouges »</a:t>
            </a:r>
            <a:br>
              <a:rPr lang="fr-FR" dirty="0" smtClean="0"/>
            </a:br>
            <a:r>
              <a:rPr lang="fr-FR" dirty="0" smtClean="0"/>
              <a:t>pour le cycle de vie des organisations!</a:t>
            </a:r>
            <a:endParaRPr lang="fr-FR" dirty="0"/>
          </a:p>
        </p:txBody>
      </p:sp>
      <p:grpSp>
        <p:nvGrpSpPr>
          <p:cNvPr id="53" name="Groupe 38"/>
          <p:cNvGrpSpPr/>
          <p:nvPr/>
        </p:nvGrpSpPr>
        <p:grpSpPr>
          <a:xfrm>
            <a:off x="52219" y="2195572"/>
            <a:ext cx="1467634" cy="1470375"/>
            <a:chOff x="52219" y="1916832"/>
            <a:chExt cx="1467634" cy="1470375"/>
          </a:xfrm>
        </p:grpSpPr>
        <p:sp>
          <p:nvSpPr>
            <p:cNvPr id="54" name="Rectangle 53"/>
            <p:cNvSpPr/>
            <p:nvPr/>
          </p:nvSpPr>
          <p:spPr>
            <a:xfrm>
              <a:off x="96270" y="1947611"/>
              <a:ext cx="1346084" cy="1439596"/>
            </a:xfrm>
            <a:prstGeom prst="rect">
              <a:avLst/>
            </a:prstGeom>
            <a:ln w="127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600"/>
            </a:p>
          </p:txBody>
        </p:sp>
        <p:sp>
          <p:nvSpPr>
            <p:cNvPr id="61" name="ZoneTexte 60"/>
            <p:cNvSpPr txBox="1"/>
            <p:nvPr/>
          </p:nvSpPr>
          <p:spPr>
            <a:xfrm>
              <a:off x="166916" y="1916832"/>
              <a:ext cx="11893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 Light" pitchFamily="34" charset="0"/>
                  <a:cs typeface="+mn-cs"/>
                </a:rPr>
                <a:t>Curiosité</a:t>
              </a:r>
              <a:endParaRPr lang="fr-CH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itchFamily="34" charset="0"/>
                <a:cs typeface="+mn-cs"/>
              </a:endParaRPr>
            </a:p>
          </p:txBody>
        </p:sp>
        <p:sp>
          <p:nvSpPr>
            <p:cNvPr id="62" name="ZoneTexte 61"/>
            <p:cNvSpPr txBox="1"/>
            <p:nvPr/>
          </p:nvSpPr>
          <p:spPr>
            <a:xfrm>
              <a:off x="52219" y="2302863"/>
              <a:ext cx="146763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100" dirty="0" smtClean="0">
                  <a:latin typeface="Arial Narrow" pitchFamily="34" charset="0"/>
                </a:rPr>
                <a:t>Phase d’observation et de découverte du monde entrepreneurial:</a:t>
              </a:r>
            </a:p>
            <a:p>
              <a:r>
                <a:rPr lang="fr-CH" sz="1100" dirty="0" smtClean="0">
                  <a:latin typeface="Arial Narrow" pitchFamily="34" charset="0"/>
                </a:rPr>
                <a:t>Et si…?</a:t>
              </a:r>
              <a:endParaRPr lang="fr-CH" sz="1100" dirty="0">
                <a:latin typeface="Arial Narrow" pitchFamily="34" charset="0"/>
              </a:endParaRPr>
            </a:p>
          </p:txBody>
        </p:sp>
      </p:grpSp>
      <p:grpSp>
        <p:nvGrpSpPr>
          <p:cNvPr id="63" name="Groupe 44"/>
          <p:cNvGrpSpPr/>
          <p:nvPr/>
        </p:nvGrpSpPr>
        <p:grpSpPr>
          <a:xfrm>
            <a:off x="1496465" y="2214310"/>
            <a:ext cx="1593859" cy="1451637"/>
            <a:chOff x="1496465" y="1935570"/>
            <a:chExt cx="1593859" cy="1451637"/>
          </a:xfrm>
        </p:grpSpPr>
        <p:sp>
          <p:nvSpPr>
            <p:cNvPr id="64" name="Pentagone 63"/>
            <p:cNvSpPr/>
            <p:nvPr/>
          </p:nvSpPr>
          <p:spPr>
            <a:xfrm>
              <a:off x="1514646" y="1947047"/>
              <a:ext cx="1575678" cy="1440160"/>
            </a:xfrm>
            <a:prstGeom prst="homePlate">
              <a:avLst>
                <a:gd name="adj" fmla="val 25636"/>
              </a:avLst>
            </a:pr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08000" tIns="46045" rIns="0" bIns="46045" rtlCol="0" anchor="ctr"/>
            <a:lstStyle/>
            <a:p>
              <a:pPr algn="ctr"/>
              <a:endParaRPr lang="fr-CH" sz="1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 Light" pitchFamily="34" charset="0"/>
              </a:endParaRPr>
            </a:p>
          </p:txBody>
        </p:sp>
        <p:sp>
          <p:nvSpPr>
            <p:cNvPr id="65" name="ZoneTexte 64"/>
            <p:cNvSpPr txBox="1"/>
            <p:nvPr/>
          </p:nvSpPr>
          <p:spPr>
            <a:xfrm>
              <a:off x="1573400" y="1935570"/>
              <a:ext cx="11893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 Light" pitchFamily="34" charset="0"/>
                  <a:cs typeface="+mn-cs"/>
                </a:rPr>
                <a:t>Conception</a:t>
              </a:r>
              <a:endParaRPr lang="fr-CH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itchFamily="34" charset="0"/>
                <a:cs typeface="+mn-cs"/>
              </a:endParaRPr>
            </a:p>
          </p:txBody>
        </p:sp>
        <p:sp>
          <p:nvSpPr>
            <p:cNvPr id="66" name="ZoneTexte 65"/>
            <p:cNvSpPr txBox="1"/>
            <p:nvPr/>
          </p:nvSpPr>
          <p:spPr>
            <a:xfrm>
              <a:off x="1496465" y="2312114"/>
              <a:ext cx="157567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100" dirty="0" smtClean="0">
                  <a:latin typeface="Arial Narrow" pitchFamily="34" charset="0"/>
                </a:rPr>
                <a:t>Phase d’observation de problèmes et opportunités, jusqu’à la formulation de la réponse (idée)</a:t>
              </a:r>
              <a:endParaRPr lang="fr-CH" sz="1100" dirty="0">
                <a:latin typeface="Arial Narrow" pitchFamily="34" charset="0"/>
              </a:endParaRPr>
            </a:p>
          </p:txBody>
        </p:sp>
        <p:sp>
          <p:nvSpPr>
            <p:cNvPr id="67" name="ZoneTexte 66"/>
            <p:cNvSpPr txBox="1"/>
            <p:nvPr/>
          </p:nvSpPr>
          <p:spPr>
            <a:xfrm>
              <a:off x="1617680" y="3125597"/>
              <a:ext cx="111440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050" b="1" i="1" dirty="0" smtClean="0"/>
                <a:t>Durée variable</a:t>
              </a:r>
              <a:endParaRPr lang="fr-CH" sz="1050" b="1" i="1" dirty="0"/>
            </a:p>
          </p:txBody>
        </p:sp>
      </p:grpSp>
      <p:grpSp>
        <p:nvGrpSpPr>
          <p:cNvPr id="68" name="Groupe 50"/>
          <p:cNvGrpSpPr/>
          <p:nvPr/>
        </p:nvGrpSpPr>
        <p:grpSpPr>
          <a:xfrm>
            <a:off x="2865092" y="2211957"/>
            <a:ext cx="1845928" cy="1453990"/>
            <a:chOff x="2865092" y="1933217"/>
            <a:chExt cx="1845928" cy="1453990"/>
          </a:xfrm>
        </p:grpSpPr>
        <p:sp>
          <p:nvSpPr>
            <p:cNvPr id="69" name="Chevron 68"/>
            <p:cNvSpPr/>
            <p:nvPr/>
          </p:nvSpPr>
          <p:spPr>
            <a:xfrm>
              <a:off x="2865092" y="1947047"/>
              <a:ext cx="1706985" cy="1440160"/>
            </a:xfrm>
            <a:prstGeom prst="chevron">
              <a:avLst>
                <a:gd name="adj" fmla="val 24898"/>
              </a:avLst>
            </a:pr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108000" tIns="46045" rIns="0" bIns="46045" rtlCol="0" anchor="ctr"/>
            <a:lstStyle/>
            <a:p>
              <a:pPr algn="ctr"/>
              <a:endParaRPr lang="fr-CH" sz="16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 Light" pitchFamily="34" charset="0"/>
              </a:endParaRPr>
            </a:p>
          </p:txBody>
        </p:sp>
        <p:sp>
          <p:nvSpPr>
            <p:cNvPr id="70" name="ZoneTexte 69"/>
            <p:cNvSpPr txBox="1"/>
            <p:nvPr/>
          </p:nvSpPr>
          <p:spPr>
            <a:xfrm>
              <a:off x="2890107" y="1933217"/>
              <a:ext cx="145752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 Light" pitchFamily="34" charset="0"/>
                  <a:cs typeface="+mn-cs"/>
                </a:rPr>
                <a:t>Maturation</a:t>
              </a:r>
            </a:p>
          </p:txBody>
        </p:sp>
        <p:sp>
          <p:nvSpPr>
            <p:cNvPr id="71" name="ZoneTexte 70"/>
            <p:cNvSpPr txBox="1"/>
            <p:nvPr/>
          </p:nvSpPr>
          <p:spPr>
            <a:xfrm>
              <a:off x="3135342" y="2291612"/>
              <a:ext cx="1575678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100" dirty="0" smtClean="0">
                  <a:latin typeface="Arial Narrow" pitchFamily="34" charset="0"/>
                </a:rPr>
                <a:t>Phase de réflexion et de transformation d’une idée en modèle d’affaires</a:t>
              </a:r>
              <a:endParaRPr lang="fr-CH" sz="1100" dirty="0">
                <a:latin typeface="Arial Narrow" pitchFamily="34" charset="0"/>
              </a:endParaRPr>
            </a:p>
          </p:txBody>
        </p:sp>
        <p:sp>
          <p:nvSpPr>
            <p:cNvPr id="72" name="ZoneTexte 71"/>
            <p:cNvSpPr txBox="1"/>
            <p:nvPr/>
          </p:nvSpPr>
          <p:spPr>
            <a:xfrm>
              <a:off x="3090325" y="3111767"/>
              <a:ext cx="114807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050" b="1" i="1" dirty="0" smtClean="0"/>
                <a:t>Quelques mois</a:t>
              </a:r>
              <a:endParaRPr lang="fr-CH" sz="1050" b="1" i="1" dirty="0"/>
            </a:p>
          </p:txBody>
        </p:sp>
      </p:grpSp>
      <p:grpSp>
        <p:nvGrpSpPr>
          <p:cNvPr id="73" name="Groupe 56"/>
          <p:cNvGrpSpPr/>
          <p:nvPr/>
        </p:nvGrpSpPr>
        <p:grpSpPr>
          <a:xfrm>
            <a:off x="4375116" y="2211957"/>
            <a:ext cx="1838291" cy="1440160"/>
            <a:chOff x="4375116" y="1933217"/>
            <a:chExt cx="1838291" cy="1440160"/>
          </a:xfrm>
        </p:grpSpPr>
        <p:sp>
          <p:nvSpPr>
            <p:cNvPr id="74" name="Chevron 73"/>
            <p:cNvSpPr/>
            <p:nvPr/>
          </p:nvSpPr>
          <p:spPr>
            <a:xfrm>
              <a:off x="4375116" y="1933217"/>
              <a:ext cx="1706985" cy="1440160"/>
            </a:xfrm>
            <a:prstGeom prst="chevron">
              <a:avLst>
                <a:gd name="adj" fmla="val 24898"/>
              </a:avLst>
            </a:pr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108000" tIns="46045" rIns="0" bIns="46045" rtlCol="0" anchor="ctr"/>
            <a:lstStyle/>
            <a:p>
              <a:pPr algn="ctr"/>
              <a:endParaRPr lang="fr-CH" sz="16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 Light" pitchFamily="34" charset="0"/>
              </a:endParaRPr>
            </a:p>
          </p:txBody>
        </p:sp>
        <p:sp>
          <p:nvSpPr>
            <p:cNvPr id="75" name="ZoneTexte 74"/>
            <p:cNvSpPr txBox="1"/>
            <p:nvPr/>
          </p:nvSpPr>
          <p:spPr>
            <a:xfrm>
              <a:off x="4431720" y="1933217"/>
              <a:ext cx="144437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 Light" pitchFamily="34" charset="0"/>
                  <a:cs typeface="+mn-cs"/>
                </a:rPr>
                <a:t>Implantation</a:t>
              </a:r>
              <a:endParaRPr lang="fr-CH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itchFamily="34" charset="0"/>
                <a:cs typeface="+mn-cs"/>
              </a:endParaRPr>
            </a:p>
          </p:txBody>
        </p:sp>
        <p:sp>
          <p:nvSpPr>
            <p:cNvPr id="76" name="ZoneTexte 75"/>
            <p:cNvSpPr txBox="1"/>
            <p:nvPr/>
          </p:nvSpPr>
          <p:spPr>
            <a:xfrm>
              <a:off x="4637729" y="2289939"/>
              <a:ext cx="157567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100" dirty="0" smtClean="0">
                  <a:latin typeface="Arial Narrow" pitchFamily="34" charset="0"/>
                </a:rPr>
                <a:t>Phase de mise en place</a:t>
              </a:r>
              <a:br>
                <a:rPr lang="fr-CH" sz="1100" dirty="0" smtClean="0">
                  <a:latin typeface="Arial Narrow" pitchFamily="34" charset="0"/>
                </a:rPr>
              </a:br>
              <a:r>
                <a:rPr lang="fr-CH" sz="1100" dirty="0" smtClean="0">
                  <a:latin typeface="Arial Narrow" pitchFamily="34" charset="0"/>
                </a:rPr>
                <a:t> de tout ce qui est </a:t>
              </a:r>
              <a:r>
                <a:rPr lang="fr-CH" sz="1100" dirty="0" err="1" smtClean="0">
                  <a:latin typeface="Arial Narrow" pitchFamily="34" charset="0"/>
                </a:rPr>
                <a:t>néces-saire</a:t>
              </a:r>
              <a:r>
                <a:rPr lang="fr-CH" sz="1100" dirty="0" smtClean="0">
                  <a:latin typeface="Arial Narrow" pitchFamily="34" charset="0"/>
                </a:rPr>
                <a:t> pour lancer les opérations</a:t>
              </a:r>
              <a:endParaRPr lang="fr-CH" sz="1100" dirty="0">
                <a:latin typeface="Arial Narrow" pitchFamily="34" charset="0"/>
              </a:endParaRPr>
            </a:p>
          </p:txBody>
        </p:sp>
        <p:sp>
          <p:nvSpPr>
            <p:cNvPr id="77" name="ZoneTexte 76"/>
            <p:cNvSpPr txBox="1"/>
            <p:nvPr/>
          </p:nvSpPr>
          <p:spPr>
            <a:xfrm>
              <a:off x="4605643" y="3104002"/>
              <a:ext cx="1045479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1050" b="1" i="1" dirty="0" smtClean="0"/>
                <a:t>De 1 à 3 mois</a:t>
              </a:r>
              <a:endParaRPr lang="fr-CH" sz="1050" b="1" i="1" dirty="0"/>
            </a:p>
          </p:txBody>
        </p:sp>
      </p:grpSp>
      <p:grpSp>
        <p:nvGrpSpPr>
          <p:cNvPr id="78" name="Groupe 62"/>
          <p:cNvGrpSpPr/>
          <p:nvPr/>
        </p:nvGrpSpPr>
        <p:grpSpPr>
          <a:xfrm>
            <a:off x="5885140" y="2211957"/>
            <a:ext cx="1766575" cy="1440160"/>
            <a:chOff x="5885140" y="1933217"/>
            <a:chExt cx="1766575" cy="1440160"/>
          </a:xfrm>
        </p:grpSpPr>
        <p:sp>
          <p:nvSpPr>
            <p:cNvPr id="79" name="Chevron 78"/>
            <p:cNvSpPr/>
            <p:nvPr/>
          </p:nvSpPr>
          <p:spPr>
            <a:xfrm>
              <a:off x="5885140" y="1933217"/>
              <a:ext cx="1723313" cy="1440160"/>
            </a:xfrm>
            <a:prstGeom prst="chevron">
              <a:avLst>
                <a:gd name="adj" fmla="val 24898"/>
              </a:avLst>
            </a:pr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108000" tIns="46045" rIns="0" bIns="46045" rtlCol="0" anchor="ctr"/>
            <a:lstStyle/>
            <a:p>
              <a:pPr algn="ctr"/>
              <a:endParaRPr lang="fr-CH" sz="16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 Light" pitchFamily="34" charset="0"/>
              </a:endParaRPr>
            </a:p>
          </p:txBody>
        </p:sp>
        <p:sp>
          <p:nvSpPr>
            <p:cNvPr id="80" name="ZoneTexte 79"/>
            <p:cNvSpPr txBox="1"/>
            <p:nvPr/>
          </p:nvSpPr>
          <p:spPr>
            <a:xfrm>
              <a:off x="5902139" y="1933217"/>
              <a:ext cx="144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 Light" pitchFamily="34" charset="0"/>
                  <a:cs typeface="+mn-cs"/>
                </a:rPr>
                <a:t>Décollage</a:t>
              </a:r>
              <a:endParaRPr lang="fr-CH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itchFamily="34" charset="0"/>
                <a:cs typeface="+mn-cs"/>
              </a:endParaRPr>
            </a:p>
          </p:txBody>
        </p:sp>
        <p:sp>
          <p:nvSpPr>
            <p:cNvPr id="81" name="ZoneTexte 80"/>
            <p:cNvSpPr txBox="1"/>
            <p:nvPr/>
          </p:nvSpPr>
          <p:spPr>
            <a:xfrm>
              <a:off x="6217719" y="2283209"/>
              <a:ext cx="143399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100" dirty="0" smtClean="0">
                  <a:latin typeface="Arial Narrow" pitchFamily="34" charset="0"/>
                </a:rPr>
                <a:t>Phase de lancement </a:t>
              </a:r>
              <a:br>
                <a:rPr lang="fr-CH" sz="1100" dirty="0" smtClean="0">
                  <a:latin typeface="Arial Narrow" pitchFamily="34" charset="0"/>
                </a:rPr>
              </a:br>
              <a:r>
                <a:rPr lang="fr-CH" sz="1100" dirty="0" smtClean="0">
                  <a:latin typeface="Arial Narrow" pitchFamily="34" charset="0"/>
                </a:rPr>
                <a:t>des opérations jusqu’à l’atteinte du point d’équilibre</a:t>
              </a:r>
              <a:endParaRPr lang="fr-CH" sz="1100" dirty="0">
                <a:latin typeface="Arial Narrow" pitchFamily="34" charset="0"/>
              </a:endParaRPr>
            </a:p>
          </p:txBody>
        </p:sp>
        <p:sp>
          <p:nvSpPr>
            <p:cNvPr id="82" name="ZoneTexte 81"/>
            <p:cNvSpPr txBox="1"/>
            <p:nvPr/>
          </p:nvSpPr>
          <p:spPr>
            <a:xfrm>
              <a:off x="5966932" y="3104002"/>
              <a:ext cx="131478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1050" b="1" i="1" dirty="0" smtClean="0"/>
                <a:t>De 6 mois à 2 ans</a:t>
              </a:r>
              <a:endParaRPr lang="fr-CH" sz="1050" b="1" i="1" dirty="0"/>
            </a:p>
          </p:txBody>
        </p:sp>
      </p:grpSp>
      <p:grpSp>
        <p:nvGrpSpPr>
          <p:cNvPr id="83" name="Groupe 63"/>
          <p:cNvGrpSpPr/>
          <p:nvPr/>
        </p:nvGrpSpPr>
        <p:grpSpPr>
          <a:xfrm>
            <a:off x="7395165" y="2211957"/>
            <a:ext cx="1641331" cy="1446296"/>
            <a:chOff x="7395165" y="1933217"/>
            <a:chExt cx="1641331" cy="1446296"/>
          </a:xfrm>
        </p:grpSpPr>
        <p:sp>
          <p:nvSpPr>
            <p:cNvPr id="84" name="Chevron 83"/>
            <p:cNvSpPr/>
            <p:nvPr/>
          </p:nvSpPr>
          <p:spPr>
            <a:xfrm>
              <a:off x="7395165" y="1933217"/>
              <a:ext cx="1641331" cy="1440160"/>
            </a:xfrm>
            <a:prstGeom prst="chevron">
              <a:avLst>
                <a:gd name="adj" fmla="val 24898"/>
              </a:avLst>
            </a:pr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108000" tIns="46045" rIns="0" bIns="46045" rtlCol="0" anchor="ctr"/>
            <a:lstStyle/>
            <a:p>
              <a:pPr algn="ctr"/>
              <a:endParaRPr lang="fr-CH" sz="16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 Light" pitchFamily="34" charset="0"/>
              </a:endParaRPr>
            </a:p>
          </p:txBody>
        </p:sp>
        <p:sp>
          <p:nvSpPr>
            <p:cNvPr id="85" name="ZoneTexte 84"/>
            <p:cNvSpPr txBox="1"/>
            <p:nvPr/>
          </p:nvSpPr>
          <p:spPr>
            <a:xfrm>
              <a:off x="7395166" y="1933217"/>
              <a:ext cx="144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 Light" pitchFamily="34" charset="0"/>
                  <a:cs typeface="+mn-cs"/>
                </a:rPr>
                <a:t>Envol</a:t>
              </a:r>
              <a:endParaRPr lang="fr-CH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itchFamily="34" charset="0"/>
                <a:cs typeface="+mn-cs"/>
              </a:endParaRPr>
            </a:p>
          </p:txBody>
        </p:sp>
        <p:sp>
          <p:nvSpPr>
            <p:cNvPr id="86" name="ZoneTexte 85"/>
            <p:cNvSpPr txBox="1"/>
            <p:nvPr/>
          </p:nvSpPr>
          <p:spPr>
            <a:xfrm>
              <a:off x="7686475" y="2286164"/>
              <a:ext cx="1350021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100" dirty="0" smtClean="0">
                  <a:latin typeface="Arial Narrow" pitchFamily="34" charset="0"/>
                </a:rPr>
                <a:t>Phase de croissance</a:t>
              </a:r>
              <a:br>
                <a:rPr lang="fr-CH" sz="1100" dirty="0" smtClean="0">
                  <a:latin typeface="Arial Narrow" pitchFamily="34" charset="0"/>
                </a:rPr>
              </a:br>
              <a:r>
                <a:rPr lang="fr-CH" sz="1100" dirty="0" smtClean="0">
                  <a:latin typeface="Arial Narrow" pitchFamily="34" charset="0"/>
                </a:rPr>
                <a:t>après le dépassement</a:t>
              </a:r>
              <a:br>
                <a:rPr lang="fr-CH" sz="1100" dirty="0" smtClean="0">
                  <a:latin typeface="Arial Narrow" pitchFamily="34" charset="0"/>
                </a:rPr>
              </a:br>
              <a:r>
                <a:rPr lang="fr-CH" sz="1100" dirty="0" smtClean="0">
                  <a:latin typeface="Arial Narrow" pitchFamily="34" charset="0"/>
                </a:rPr>
                <a:t>du point d’équilibre</a:t>
              </a:r>
              <a:endParaRPr lang="fr-CH" sz="1100" dirty="0">
                <a:latin typeface="Arial Narrow" pitchFamily="34" charset="0"/>
              </a:endParaRPr>
            </a:p>
          </p:txBody>
        </p:sp>
        <p:sp>
          <p:nvSpPr>
            <p:cNvPr id="87" name="ZoneTexte 86"/>
            <p:cNvSpPr txBox="1"/>
            <p:nvPr/>
          </p:nvSpPr>
          <p:spPr>
            <a:xfrm>
              <a:off x="7496722" y="3125597"/>
              <a:ext cx="1173719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1050" b="1" i="1" dirty="0" smtClean="0"/>
                <a:t>Après 2 à 3 ans</a:t>
              </a:r>
              <a:endParaRPr lang="fr-CH" sz="1050" b="1" i="1" dirty="0"/>
            </a:p>
          </p:txBody>
        </p:sp>
      </p:grpSp>
      <p:cxnSp>
        <p:nvCxnSpPr>
          <p:cNvPr id="88" name="Connecteur droit avec flèche 87"/>
          <p:cNvCxnSpPr/>
          <p:nvPr/>
        </p:nvCxnSpPr>
        <p:spPr>
          <a:xfrm>
            <a:off x="6732240" y="4643844"/>
            <a:ext cx="2304256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avec flèche 88"/>
          <p:cNvCxnSpPr/>
          <p:nvPr/>
        </p:nvCxnSpPr>
        <p:spPr>
          <a:xfrm>
            <a:off x="3995936" y="4643844"/>
            <a:ext cx="2736304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avec flèche 89"/>
          <p:cNvCxnSpPr/>
          <p:nvPr/>
        </p:nvCxnSpPr>
        <p:spPr>
          <a:xfrm>
            <a:off x="107504" y="4643844"/>
            <a:ext cx="3888432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1" name="ZoneTexte 90"/>
          <p:cNvSpPr txBox="1"/>
          <p:nvPr/>
        </p:nvSpPr>
        <p:spPr>
          <a:xfrm>
            <a:off x="7236296" y="428380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Croissance</a:t>
            </a:r>
            <a:endParaRPr lang="fr-FR" dirty="0"/>
          </a:p>
        </p:txBody>
      </p:sp>
      <p:sp>
        <p:nvSpPr>
          <p:cNvPr id="92" name="ZoneTexte 91"/>
          <p:cNvSpPr txBox="1"/>
          <p:nvPr/>
        </p:nvSpPr>
        <p:spPr>
          <a:xfrm>
            <a:off x="4067944" y="428380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Création</a:t>
            </a:r>
            <a:endParaRPr lang="fr-FR" dirty="0"/>
          </a:p>
        </p:txBody>
      </p:sp>
      <p:sp>
        <p:nvSpPr>
          <p:cNvPr id="93" name="ZoneTexte 92"/>
          <p:cNvSpPr txBox="1"/>
          <p:nvPr/>
        </p:nvSpPr>
        <p:spPr>
          <a:xfrm>
            <a:off x="1331640" y="428380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Avant-création</a:t>
            </a:r>
            <a:endParaRPr lang="fr-FR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4000105"/>
            <a:ext cx="3811538" cy="223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452369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Phase d’avant-création - conception</a:t>
            </a:r>
            <a:endParaRPr lang="fr-FR" dirty="0"/>
          </a:p>
        </p:txBody>
      </p:sp>
      <p:sp>
        <p:nvSpPr>
          <p:cNvPr id="39" name="Espace réservé du contenu 38"/>
          <p:cNvSpPr>
            <a:spLocks noGrp="1"/>
          </p:cNvSpPr>
          <p:nvPr>
            <p:ph idx="1"/>
          </p:nvPr>
        </p:nvSpPr>
        <p:spPr>
          <a:xfrm>
            <a:off x="457200" y="4149080"/>
            <a:ext cx="8229600" cy="197708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fr-FR" sz="3200" b="1" dirty="0" smtClean="0">
                <a:ln w="1905"/>
                <a:solidFill>
                  <a:srgbClr val="82C83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Conception</a:t>
            </a:r>
          </a:p>
          <a:p>
            <a:pPr marL="528638"/>
            <a:r>
              <a:rPr lang="fr-FR" dirty="0" smtClean="0"/>
              <a:t>J’ai vu un besoin existant, mal résolu…</a:t>
            </a:r>
          </a:p>
          <a:p>
            <a:pPr marL="528638"/>
            <a:r>
              <a:rPr lang="fr-FR" dirty="0" smtClean="0"/>
              <a:t>Est-il possible d’y apporter une solution?</a:t>
            </a:r>
          </a:p>
          <a:p>
            <a:pPr marL="528638"/>
            <a:r>
              <a:rPr lang="fr-FR" dirty="0" smtClean="0"/>
              <a:t>J’ai une idée géniale!</a:t>
            </a:r>
          </a:p>
          <a:p>
            <a:pPr marL="528638"/>
            <a:r>
              <a:rPr lang="fr-FR" dirty="0" smtClean="0"/>
              <a:t>Répond-elle à vraiment à ce besoin?</a:t>
            </a:r>
          </a:p>
          <a:p>
            <a:endParaRPr lang="fr-FR" dirty="0" smtClean="0"/>
          </a:p>
          <a:p>
            <a:endParaRPr lang="fr-FR" dirty="0"/>
          </a:p>
        </p:txBody>
      </p:sp>
      <p:grpSp>
        <p:nvGrpSpPr>
          <p:cNvPr id="3" name="Groupe 38"/>
          <p:cNvGrpSpPr/>
          <p:nvPr/>
        </p:nvGrpSpPr>
        <p:grpSpPr>
          <a:xfrm>
            <a:off x="52219" y="1916832"/>
            <a:ext cx="1467634" cy="1470375"/>
            <a:chOff x="52219" y="1916832"/>
            <a:chExt cx="1467634" cy="1470375"/>
          </a:xfrm>
        </p:grpSpPr>
        <p:sp>
          <p:nvSpPr>
            <p:cNvPr id="29" name="Rectangle 28"/>
            <p:cNvSpPr/>
            <p:nvPr/>
          </p:nvSpPr>
          <p:spPr>
            <a:xfrm>
              <a:off x="96270" y="1947611"/>
              <a:ext cx="1346084" cy="1439596"/>
            </a:xfrm>
            <a:prstGeom prst="rect">
              <a:avLst/>
            </a:prstGeom>
            <a:ln w="127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600"/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166916" y="1916832"/>
              <a:ext cx="11893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 Light" pitchFamily="34" charset="0"/>
                  <a:cs typeface="+mn-cs"/>
                </a:rPr>
                <a:t>Curiosité</a:t>
              </a:r>
              <a:endParaRPr lang="fr-CH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itchFamily="34" charset="0"/>
                <a:cs typeface="+mn-cs"/>
              </a:endParaRPr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52219" y="2302863"/>
              <a:ext cx="146763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100" dirty="0" smtClean="0">
                  <a:latin typeface="Arial Narrow" pitchFamily="34" charset="0"/>
                </a:rPr>
                <a:t>Phase d’observation et de découverte du monde entrepreneurial:</a:t>
              </a:r>
            </a:p>
            <a:p>
              <a:r>
                <a:rPr lang="fr-CH" sz="1100" dirty="0" smtClean="0">
                  <a:latin typeface="Arial Narrow" pitchFamily="34" charset="0"/>
                </a:rPr>
                <a:t>Et si…?</a:t>
              </a:r>
              <a:endParaRPr lang="fr-CH" sz="1100" dirty="0">
                <a:latin typeface="Arial Narrow" pitchFamily="34" charset="0"/>
              </a:endParaRPr>
            </a:p>
          </p:txBody>
        </p:sp>
      </p:grpSp>
      <p:grpSp>
        <p:nvGrpSpPr>
          <p:cNvPr id="4" name="Groupe 50"/>
          <p:cNvGrpSpPr/>
          <p:nvPr/>
        </p:nvGrpSpPr>
        <p:grpSpPr>
          <a:xfrm>
            <a:off x="2865092" y="1933217"/>
            <a:ext cx="1845928" cy="1453990"/>
            <a:chOff x="2865092" y="1933217"/>
            <a:chExt cx="1845928" cy="1453990"/>
          </a:xfrm>
        </p:grpSpPr>
        <p:sp>
          <p:nvSpPr>
            <p:cNvPr id="40" name="Chevron 39"/>
            <p:cNvSpPr/>
            <p:nvPr/>
          </p:nvSpPr>
          <p:spPr>
            <a:xfrm>
              <a:off x="2865092" y="1947047"/>
              <a:ext cx="1706985" cy="1440160"/>
            </a:xfrm>
            <a:prstGeom prst="chevron">
              <a:avLst>
                <a:gd name="adj" fmla="val 24898"/>
              </a:avLst>
            </a:pr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108000" tIns="46045" rIns="0" bIns="46045" rtlCol="0" anchor="ctr"/>
            <a:lstStyle/>
            <a:p>
              <a:pPr algn="ctr"/>
              <a:endParaRPr lang="fr-CH" sz="16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 Light" pitchFamily="34" charset="0"/>
              </a:endParaRPr>
            </a:p>
          </p:txBody>
        </p:sp>
        <p:sp>
          <p:nvSpPr>
            <p:cNvPr id="41" name="ZoneTexte 40"/>
            <p:cNvSpPr txBox="1"/>
            <p:nvPr/>
          </p:nvSpPr>
          <p:spPr>
            <a:xfrm>
              <a:off x="2890107" y="1933217"/>
              <a:ext cx="145752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 Light" pitchFamily="34" charset="0"/>
                  <a:cs typeface="+mn-cs"/>
                </a:rPr>
                <a:t>Maturation</a:t>
              </a:r>
            </a:p>
          </p:txBody>
        </p:sp>
        <p:sp>
          <p:nvSpPr>
            <p:cNvPr id="42" name="ZoneTexte 41"/>
            <p:cNvSpPr txBox="1"/>
            <p:nvPr/>
          </p:nvSpPr>
          <p:spPr>
            <a:xfrm>
              <a:off x="3135342" y="2291612"/>
              <a:ext cx="1575678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100" dirty="0" smtClean="0">
                  <a:latin typeface="Arial Narrow" pitchFamily="34" charset="0"/>
                </a:rPr>
                <a:t>Phase de réflexion et de transformation d’une idée en modèle d’affaires</a:t>
              </a:r>
              <a:endParaRPr lang="fr-CH" sz="1100" dirty="0">
                <a:latin typeface="Arial Narrow" pitchFamily="34" charset="0"/>
              </a:endParaRPr>
            </a:p>
          </p:txBody>
        </p:sp>
        <p:sp>
          <p:nvSpPr>
            <p:cNvPr id="43" name="ZoneTexte 42"/>
            <p:cNvSpPr txBox="1"/>
            <p:nvPr/>
          </p:nvSpPr>
          <p:spPr>
            <a:xfrm>
              <a:off x="3090325" y="3111767"/>
              <a:ext cx="114807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050" b="1" i="1" dirty="0" smtClean="0"/>
                <a:t>Quelques mois</a:t>
              </a:r>
              <a:endParaRPr lang="fr-CH" sz="1050" b="1" i="1" dirty="0"/>
            </a:p>
          </p:txBody>
        </p:sp>
      </p:grpSp>
      <p:grpSp>
        <p:nvGrpSpPr>
          <p:cNvPr id="5" name="Groupe 56"/>
          <p:cNvGrpSpPr/>
          <p:nvPr/>
        </p:nvGrpSpPr>
        <p:grpSpPr>
          <a:xfrm>
            <a:off x="4375116" y="1933217"/>
            <a:ext cx="1838291" cy="1440160"/>
            <a:chOff x="4375116" y="1933217"/>
            <a:chExt cx="1838291" cy="1440160"/>
          </a:xfrm>
        </p:grpSpPr>
        <p:sp>
          <p:nvSpPr>
            <p:cNvPr id="46" name="Chevron 45"/>
            <p:cNvSpPr/>
            <p:nvPr/>
          </p:nvSpPr>
          <p:spPr>
            <a:xfrm>
              <a:off x="4375116" y="1933217"/>
              <a:ext cx="1706985" cy="1440160"/>
            </a:xfrm>
            <a:prstGeom prst="chevron">
              <a:avLst>
                <a:gd name="adj" fmla="val 24898"/>
              </a:avLst>
            </a:pr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108000" tIns="46045" rIns="0" bIns="46045" rtlCol="0" anchor="ctr"/>
            <a:lstStyle/>
            <a:p>
              <a:pPr algn="ctr"/>
              <a:endParaRPr lang="fr-CH" sz="16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 Light" pitchFamily="34" charset="0"/>
              </a:endParaRPr>
            </a:p>
          </p:txBody>
        </p:sp>
        <p:sp>
          <p:nvSpPr>
            <p:cNvPr id="47" name="ZoneTexte 46"/>
            <p:cNvSpPr txBox="1"/>
            <p:nvPr/>
          </p:nvSpPr>
          <p:spPr>
            <a:xfrm>
              <a:off x="4431720" y="1933217"/>
              <a:ext cx="144437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 Light" pitchFamily="34" charset="0"/>
                  <a:cs typeface="+mn-cs"/>
                </a:rPr>
                <a:t>Implantation</a:t>
              </a:r>
              <a:endParaRPr lang="fr-CH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itchFamily="34" charset="0"/>
                <a:cs typeface="+mn-cs"/>
              </a:endParaRPr>
            </a:p>
          </p:txBody>
        </p:sp>
        <p:sp>
          <p:nvSpPr>
            <p:cNvPr id="48" name="ZoneTexte 47"/>
            <p:cNvSpPr txBox="1"/>
            <p:nvPr/>
          </p:nvSpPr>
          <p:spPr>
            <a:xfrm>
              <a:off x="4637729" y="2289939"/>
              <a:ext cx="157567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100" dirty="0" smtClean="0">
                  <a:latin typeface="Arial Narrow" pitchFamily="34" charset="0"/>
                </a:rPr>
                <a:t>Phase de mise en place</a:t>
              </a:r>
              <a:br>
                <a:rPr lang="fr-CH" sz="1100" dirty="0" smtClean="0">
                  <a:latin typeface="Arial Narrow" pitchFamily="34" charset="0"/>
                </a:rPr>
              </a:br>
              <a:r>
                <a:rPr lang="fr-CH" sz="1100" dirty="0" smtClean="0">
                  <a:latin typeface="Arial Narrow" pitchFamily="34" charset="0"/>
                </a:rPr>
                <a:t> de tout ce qui est </a:t>
              </a:r>
              <a:r>
                <a:rPr lang="fr-CH" sz="1100" dirty="0" err="1" smtClean="0">
                  <a:latin typeface="Arial Narrow" pitchFamily="34" charset="0"/>
                </a:rPr>
                <a:t>néces-saire</a:t>
              </a:r>
              <a:r>
                <a:rPr lang="fr-CH" sz="1100" dirty="0" smtClean="0">
                  <a:latin typeface="Arial Narrow" pitchFamily="34" charset="0"/>
                </a:rPr>
                <a:t> pour lancer les opérations</a:t>
              </a:r>
              <a:endParaRPr lang="fr-CH" sz="1100" dirty="0">
                <a:latin typeface="Arial Narrow" pitchFamily="34" charset="0"/>
              </a:endParaRPr>
            </a:p>
          </p:txBody>
        </p:sp>
        <p:sp>
          <p:nvSpPr>
            <p:cNvPr id="49" name="ZoneTexte 48"/>
            <p:cNvSpPr txBox="1"/>
            <p:nvPr/>
          </p:nvSpPr>
          <p:spPr>
            <a:xfrm>
              <a:off x="4605643" y="3104002"/>
              <a:ext cx="1045479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1050" b="1" i="1" dirty="0" smtClean="0"/>
                <a:t>De 1 à 3 mois</a:t>
              </a:r>
              <a:endParaRPr lang="fr-CH" sz="1050" b="1" i="1" dirty="0"/>
            </a:p>
          </p:txBody>
        </p:sp>
      </p:grpSp>
      <p:grpSp>
        <p:nvGrpSpPr>
          <p:cNvPr id="6" name="Groupe 62"/>
          <p:cNvGrpSpPr/>
          <p:nvPr/>
        </p:nvGrpSpPr>
        <p:grpSpPr>
          <a:xfrm>
            <a:off x="5885140" y="1933217"/>
            <a:ext cx="1766575" cy="1440160"/>
            <a:chOff x="5885140" y="1933217"/>
            <a:chExt cx="1766575" cy="1440160"/>
          </a:xfrm>
        </p:grpSpPr>
        <p:sp>
          <p:nvSpPr>
            <p:cNvPr id="52" name="Chevron 51"/>
            <p:cNvSpPr/>
            <p:nvPr/>
          </p:nvSpPr>
          <p:spPr>
            <a:xfrm>
              <a:off x="5885140" y="1933217"/>
              <a:ext cx="1723313" cy="1440160"/>
            </a:xfrm>
            <a:prstGeom prst="chevron">
              <a:avLst>
                <a:gd name="adj" fmla="val 24898"/>
              </a:avLst>
            </a:pr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108000" tIns="46045" rIns="0" bIns="46045" rtlCol="0" anchor="ctr"/>
            <a:lstStyle/>
            <a:p>
              <a:pPr algn="ctr"/>
              <a:endParaRPr lang="fr-CH" sz="16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 Light" pitchFamily="34" charset="0"/>
              </a:endParaRPr>
            </a:p>
          </p:txBody>
        </p:sp>
        <p:sp>
          <p:nvSpPr>
            <p:cNvPr id="53" name="ZoneTexte 52"/>
            <p:cNvSpPr txBox="1"/>
            <p:nvPr/>
          </p:nvSpPr>
          <p:spPr>
            <a:xfrm>
              <a:off x="5902139" y="1933217"/>
              <a:ext cx="144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 Light" pitchFamily="34" charset="0"/>
                  <a:cs typeface="+mn-cs"/>
                </a:rPr>
                <a:t>Décollage</a:t>
              </a:r>
              <a:endParaRPr lang="fr-CH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itchFamily="34" charset="0"/>
                <a:cs typeface="+mn-cs"/>
              </a:endParaRPr>
            </a:p>
          </p:txBody>
        </p:sp>
        <p:sp>
          <p:nvSpPr>
            <p:cNvPr id="54" name="ZoneTexte 53"/>
            <p:cNvSpPr txBox="1"/>
            <p:nvPr/>
          </p:nvSpPr>
          <p:spPr>
            <a:xfrm>
              <a:off x="6217719" y="2283209"/>
              <a:ext cx="143399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100" dirty="0" smtClean="0">
                  <a:latin typeface="Arial Narrow" pitchFamily="34" charset="0"/>
                </a:rPr>
                <a:t>Phase de lancement </a:t>
              </a:r>
              <a:br>
                <a:rPr lang="fr-CH" sz="1100" dirty="0" smtClean="0">
                  <a:latin typeface="Arial Narrow" pitchFamily="34" charset="0"/>
                </a:rPr>
              </a:br>
              <a:r>
                <a:rPr lang="fr-CH" sz="1100" dirty="0" smtClean="0">
                  <a:latin typeface="Arial Narrow" pitchFamily="34" charset="0"/>
                </a:rPr>
                <a:t>des opérations jusqu’à l’atteinte du point d’équilibre</a:t>
              </a:r>
              <a:endParaRPr lang="fr-CH" sz="1100" dirty="0">
                <a:latin typeface="Arial Narrow" pitchFamily="34" charset="0"/>
              </a:endParaRPr>
            </a:p>
          </p:txBody>
        </p:sp>
        <p:sp>
          <p:nvSpPr>
            <p:cNvPr id="55" name="ZoneTexte 54"/>
            <p:cNvSpPr txBox="1"/>
            <p:nvPr/>
          </p:nvSpPr>
          <p:spPr>
            <a:xfrm>
              <a:off x="5966932" y="3104002"/>
              <a:ext cx="131478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1050" b="1" i="1" dirty="0" smtClean="0"/>
                <a:t>De 6 mois à 2 ans</a:t>
              </a:r>
              <a:endParaRPr lang="fr-CH" sz="1050" b="1" i="1" dirty="0"/>
            </a:p>
          </p:txBody>
        </p:sp>
      </p:grpSp>
      <p:grpSp>
        <p:nvGrpSpPr>
          <p:cNvPr id="7" name="Groupe 63"/>
          <p:cNvGrpSpPr/>
          <p:nvPr/>
        </p:nvGrpSpPr>
        <p:grpSpPr>
          <a:xfrm>
            <a:off x="7395165" y="1933217"/>
            <a:ext cx="1641331" cy="1446296"/>
            <a:chOff x="7395165" y="1933217"/>
            <a:chExt cx="1641331" cy="1446296"/>
          </a:xfrm>
        </p:grpSpPr>
        <p:sp>
          <p:nvSpPr>
            <p:cNvPr id="58" name="Chevron 57"/>
            <p:cNvSpPr/>
            <p:nvPr/>
          </p:nvSpPr>
          <p:spPr>
            <a:xfrm>
              <a:off x="7395165" y="1933217"/>
              <a:ext cx="1641331" cy="1440160"/>
            </a:xfrm>
            <a:prstGeom prst="chevron">
              <a:avLst>
                <a:gd name="adj" fmla="val 24898"/>
              </a:avLst>
            </a:pr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108000" tIns="46045" rIns="0" bIns="46045" rtlCol="0" anchor="ctr"/>
            <a:lstStyle/>
            <a:p>
              <a:pPr algn="ctr"/>
              <a:endParaRPr lang="fr-CH" sz="16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 Light" pitchFamily="34" charset="0"/>
              </a:endParaRPr>
            </a:p>
          </p:txBody>
        </p:sp>
        <p:sp>
          <p:nvSpPr>
            <p:cNvPr id="59" name="ZoneTexte 58"/>
            <p:cNvSpPr txBox="1"/>
            <p:nvPr/>
          </p:nvSpPr>
          <p:spPr>
            <a:xfrm>
              <a:off x="7395166" y="1933217"/>
              <a:ext cx="144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 Light" pitchFamily="34" charset="0"/>
                  <a:cs typeface="+mn-cs"/>
                </a:rPr>
                <a:t>Envol</a:t>
              </a:r>
              <a:endParaRPr lang="fr-CH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itchFamily="34" charset="0"/>
                <a:cs typeface="+mn-cs"/>
              </a:endParaRPr>
            </a:p>
          </p:txBody>
        </p:sp>
        <p:sp>
          <p:nvSpPr>
            <p:cNvPr id="60" name="ZoneTexte 59"/>
            <p:cNvSpPr txBox="1"/>
            <p:nvPr/>
          </p:nvSpPr>
          <p:spPr>
            <a:xfrm>
              <a:off x="7686475" y="2286164"/>
              <a:ext cx="1350021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100" dirty="0" smtClean="0">
                  <a:latin typeface="Arial Narrow" pitchFamily="34" charset="0"/>
                </a:rPr>
                <a:t>Phase de croissance</a:t>
              </a:r>
              <a:br>
                <a:rPr lang="fr-CH" sz="1100" dirty="0" smtClean="0">
                  <a:latin typeface="Arial Narrow" pitchFamily="34" charset="0"/>
                </a:rPr>
              </a:br>
              <a:r>
                <a:rPr lang="fr-CH" sz="1100" dirty="0" smtClean="0">
                  <a:latin typeface="Arial Narrow" pitchFamily="34" charset="0"/>
                </a:rPr>
                <a:t>après le dépassement</a:t>
              </a:r>
              <a:br>
                <a:rPr lang="fr-CH" sz="1100" dirty="0" smtClean="0">
                  <a:latin typeface="Arial Narrow" pitchFamily="34" charset="0"/>
                </a:rPr>
              </a:br>
              <a:r>
                <a:rPr lang="fr-CH" sz="1100" dirty="0" smtClean="0">
                  <a:latin typeface="Arial Narrow" pitchFamily="34" charset="0"/>
                </a:rPr>
                <a:t>du point d’équilibre</a:t>
              </a:r>
              <a:endParaRPr lang="fr-CH" sz="1100" dirty="0">
                <a:latin typeface="Arial Narrow" pitchFamily="34" charset="0"/>
              </a:endParaRPr>
            </a:p>
          </p:txBody>
        </p:sp>
        <p:sp>
          <p:nvSpPr>
            <p:cNvPr id="61" name="ZoneTexte 60"/>
            <p:cNvSpPr txBox="1"/>
            <p:nvPr/>
          </p:nvSpPr>
          <p:spPr>
            <a:xfrm>
              <a:off x="7496722" y="3125597"/>
              <a:ext cx="1173719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1050" b="1" i="1" dirty="0" smtClean="0"/>
                <a:t>Après 2 à 3 ans</a:t>
              </a:r>
              <a:endParaRPr lang="fr-CH" sz="1050" b="1" i="1" dirty="0"/>
            </a:p>
          </p:txBody>
        </p:sp>
      </p:grpSp>
      <p:sp>
        <p:nvSpPr>
          <p:cNvPr id="65" name="Rectangle 64"/>
          <p:cNvSpPr/>
          <p:nvPr/>
        </p:nvSpPr>
        <p:spPr>
          <a:xfrm>
            <a:off x="2843808" y="1844824"/>
            <a:ext cx="6300192" cy="158417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/>
          <p:cNvSpPr/>
          <p:nvPr/>
        </p:nvSpPr>
        <p:spPr>
          <a:xfrm>
            <a:off x="35496" y="1916832"/>
            <a:ext cx="1440160" cy="158417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" name="Groupe 44"/>
          <p:cNvGrpSpPr/>
          <p:nvPr/>
        </p:nvGrpSpPr>
        <p:grpSpPr>
          <a:xfrm>
            <a:off x="1496465" y="1935570"/>
            <a:ext cx="1593859" cy="1451637"/>
            <a:chOff x="1496465" y="1935570"/>
            <a:chExt cx="1593859" cy="1451637"/>
          </a:xfrm>
        </p:grpSpPr>
        <p:sp>
          <p:nvSpPr>
            <p:cNvPr id="34" name="Pentagone 33"/>
            <p:cNvSpPr/>
            <p:nvPr/>
          </p:nvSpPr>
          <p:spPr>
            <a:xfrm>
              <a:off x="1514646" y="1947047"/>
              <a:ext cx="1575678" cy="1440160"/>
            </a:xfrm>
            <a:prstGeom prst="homePlate">
              <a:avLst>
                <a:gd name="adj" fmla="val 25636"/>
              </a:avLst>
            </a:pr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08000" tIns="46045" rIns="0" bIns="46045" rtlCol="0" anchor="ctr"/>
            <a:lstStyle/>
            <a:p>
              <a:pPr algn="ctr"/>
              <a:endParaRPr lang="fr-CH" sz="1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 Light" pitchFamily="34" charset="0"/>
              </a:endParaRPr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1573400" y="1935570"/>
              <a:ext cx="11893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 Light" pitchFamily="34" charset="0"/>
                  <a:cs typeface="+mn-cs"/>
                </a:rPr>
                <a:t>Conception</a:t>
              </a:r>
              <a:endParaRPr lang="fr-CH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itchFamily="34" charset="0"/>
                <a:cs typeface="+mn-cs"/>
              </a:endParaRPr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1496465" y="2312114"/>
              <a:ext cx="157567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100" dirty="0" smtClean="0">
                  <a:latin typeface="Arial Narrow" pitchFamily="34" charset="0"/>
                </a:rPr>
                <a:t>Phase d’observation de problèmes et opportunités, jusqu’à la formulation de la réponse (idée)</a:t>
              </a:r>
              <a:endParaRPr lang="fr-CH" sz="1100" dirty="0">
                <a:latin typeface="Arial Narrow" pitchFamily="34" charset="0"/>
              </a:endParaRPr>
            </a:p>
          </p:txBody>
        </p:sp>
        <p:sp>
          <p:nvSpPr>
            <p:cNvPr id="37" name="ZoneTexte 36"/>
            <p:cNvSpPr txBox="1"/>
            <p:nvPr/>
          </p:nvSpPr>
          <p:spPr>
            <a:xfrm>
              <a:off x="1617680" y="3125597"/>
              <a:ext cx="111440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050" b="1" i="1" dirty="0" smtClean="0"/>
                <a:t>Durée variable</a:t>
              </a:r>
              <a:endParaRPr lang="fr-CH" sz="1050" b="1" i="1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7569665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Phases d’avant-création - maturation</a:t>
            </a:r>
            <a:endParaRPr lang="fr-FR" dirty="0"/>
          </a:p>
        </p:txBody>
      </p:sp>
      <p:sp>
        <p:nvSpPr>
          <p:cNvPr id="39" name="Espace réservé du contenu 38"/>
          <p:cNvSpPr>
            <a:spLocks noGrp="1"/>
          </p:cNvSpPr>
          <p:nvPr>
            <p:ph idx="1"/>
          </p:nvPr>
        </p:nvSpPr>
        <p:spPr>
          <a:xfrm>
            <a:off x="457200" y="4149080"/>
            <a:ext cx="8229600" cy="197708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fr-FR" sz="3200" b="1" dirty="0" smtClean="0">
                <a:ln w="1905"/>
                <a:solidFill>
                  <a:srgbClr val="82C83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Maturation</a:t>
            </a:r>
          </a:p>
          <a:p>
            <a:pPr marL="528638"/>
            <a:r>
              <a:rPr lang="fr-FR" dirty="0" smtClean="0"/>
              <a:t>Bon, maintenant il me faut creuser cette idée!</a:t>
            </a:r>
          </a:p>
          <a:p>
            <a:pPr marL="528638"/>
            <a:r>
              <a:rPr lang="fr-FR" dirty="0" smtClean="0"/>
              <a:t>Comment faire, avec quoi, avec qui?</a:t>
            </a:r>
          </a:p>
          <a:p>
            <a:pPr marL="528638"/>
            <a:r>
              <a:rPr lang="fr-FR" dirty="0" smtClean="0"/>
              <a:t>Tout ça c’est bien, mais Il faudra «vendre»…</a:t>
            </a:r>
          </a:p>
          <a:p>
            <a:pPr marL="528638"/>
            <a:r>
              <a:rPr lang="fr-FR" dirty="0" smtClean="0"/>
              <a:t>Et ça doit être viable…</a:t>
            </a:r>
          </a:p>
          <a:p>
            <a:endParaRPr lang="fr-FR" dirty="0" smtClean="0"/>
          </a:p>
          <a:p>
            <a:endParaRPr lang="fr-FR" dirty="0"/>
          </a:p>
        </p:txBody>
      </p:sp>
      <p:grpSp>
        <p:nvGrpSpPr>
          <p:cNvPr id="3" name="Groupe 38"/>
          <p:cNvGrpSpPr/>
          <p:nvPr/>
        </p:nvGrpSpPr>
        <p:grpSpPr>
          <a:xfrm>
            <a:off x="52219" y="1916832"/>
            <a:ext cx="1467634" cy="1470375"/>
            <a:chOff x="52219" y="1916832"/>
            <a:chExt cx="1467634" cy="1470375"/>
          </a:xfrm>
        </p:grpSpPr>
        <p:sp>
          <p:nvSpPr>
            <p:cNvPr id="29" name="Rectangle 28"/>
            <p:cNvSpPr/>
            <p:nvPr/>
          </p:nvSpPr>
          <p:spPr>
            <a:xfrm>
              <a:off x="96270" y="1947611"/>
              <a:ext cx="1346084" cy="1439596"/>
            </a:xfrm>
            <a:prstGeom prst="rect">
              <a:avLst/>
            </a:prstGeom>
            <a:ln w="127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600"/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166916" y="1916832"/>
              <a:ext cx="11893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 Light" pitchFamily="34" charset="0"/>
                  <a:cs typeface="+mn-cs"/>
                </a:rPr>
                <a:t>Curiosité</a:t>
              </a:r>
              <a:endParaRPr lang="fr-CH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itchFamily="34" charset="0"/>
                <a:cs typeface="+mn-cs"/>
              </a:endParaRPr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52219" y="2302863"/>
              <a:ext cx="146763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100" dirty="0" smtClean="0">
                  <a:latin typeface="Arial Narrow" pitchFamily="34" charset="0"/>
                </a:rPr>
                <a:t>Phase d’observation et de découverte du monde entrepreneurial:</a:t>
              </a:r>
            </a:p>
            <a:p>
              <a:r>
                <a:rPr lang="fr-CH" sz="1100" dirty="0" smtClean="0">
                  <a:latin typeface="Arial Narrow" pitchFamily="34" charset="0"/>
                </a:rPr>
                <a:t>Et si…?</a:t>
              </a:r>
              <a:endParaRPr lang="fr-CH" sz="1100" dirty="0">
                <a:latin typeface="Arial Narrow" pitchFamily="34" charset="0"/>
              </a:endParaRPr>
            </a:p>
          </p:txBody>
        </p:sp>
      </p:grpSp>
      <p:grpSp>
        <p:nvGrpSpPr>
          <p:cNvPr id="4" name="Groupe 56"/>
          <p:cNvGrpSpPr/>
          <p:nvPr/>
        </p:nvGrpSpPr>
        <p:grpSpPr>
          <a:xfrm>
            <a:off x="4375116" y="1933217"/>
            <a:ext cx="1838291" cy="1440160"/>
            <a:chOff x="4375116" y="1933217"/>
            <a:chExt cx="1838291" cy="1440160"/>
          </a:xfrm>
        </p:grpSpPr>
        <p:sp>
          <p:nvSpPr>
            <p:cNvPr id="46" name="Chevron 45"/>
            <p:cNvSpPr/>
            <p:nvPr/>
          </p:nvSpPr>
          <p:spPr>
            <a:xfrm>
              <a:off x="4375116" y="1933217"/>
              <a:ext cx="1706985" cy="1440160"/>
            </a:xfrm>
            <a:prstGeom prst="chevron">
              <a:avLst>
                <a:gd name="adj" fmla="val 24898"/>
              </a:avLst>
            </a:pr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108000" tIns="46045" rIns="0" bIns="46045" rtlCol="0" anchor="ctr"/>
            <a:lstStyle/>
            <a:p>
              <a:pPr algn="ctr"/>
              <a:endParaRPr lang="fr-CH" sz="16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 Light" pitchFamily="34" charset="0"/>
              </a:endParaRPr>
            </a:p>
          </p:txBody>
        </p:sp>
        <p:sp>
          <p:nvSpPr>
            <p:cNvPr id="47" name="ZoneTexte 46"/>
            <p:cNvSpPr txBox="1"/>
            <p:nvPr/>
          </p:nvSpPr>
          <p:spPr>
            <a:xfrm>
              <a:off x="4431720" y="1933217"/>
              <a:ext cx="144437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 Light" pitchFamily="34" charset="0"/>
                  <a:cs typeface="+mn-cs"/>
                </a:rPr>
                <a:t>Implantation</a:t>
              </a:r>
              <a:endParaRPr lang="fr-CH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itchFamily="34" charset="0"/>
                <a:cs typeface="+mn-cs"/>
              </a:endParaRPr>
            </a:p>
          </p:txBody>
        </p:sp>
        <p:sp>
          <p:nvSpPr>
            <p:cNvPr id="48" name="ZoneTexte 47"/>
            <p:cNvSpPr txBox="1"/>
            <p:nvPr/>
          </p:nvSpPr>
          <p:spPr>
            <a:xfrm>
              <a:off x="4637729" y="2289939"/>
              <a:ext cx="157567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100" dirty="0" smtClean="0">
                  <a:latin typeface="Arial Narrow" pitchFamily="34" charset="0"/>
                </a:rPr>
                <a:t>Phase de mise en place</a:t>
              </a:r>
              <a:br>
                <a:rPr lang="fr-CH" sz="1100" dirty="0" smtClean="0">
                  <a:latin typeface="Arial Narrow" pitchFamily="34" charset="0"/>
                </a:rPr>
              </a:br>
              <a:r>
                <a:rPr lang="fr-CH" sz="1100" dirty="0" smtClean="0">
                  <a:latin typeface="Arial Narrow" pitchFamily="34" charset="0"/>
                </a:rPr>
                <a:t> de tout ce qui est </a:t>
              </a:r>
              <a:r>
                <a:rPr lang="fr-CH" sz="1100" dirty="0" err="1" smtClean="0">
                  <a:latin typeface="Arial Narrow" pitchFamily="34" charset="0"/>
                </a:rPr>
                <a:t>néces-saire</a:t>
              </a:r>
              <a:r>
                <a:rPr lang="fr-CH" sz="1100" dirty="0" smtClean="0">
                  <a:latin typeface="Arial Narrow" pitchFamily="34" charset="0"/>
                </a:rPr>
                <a:t> pour lancer les opérations</a:t>
              </a:r>
              <a:endParaRPr lang="fr-CH" sz="1100" dirty="0">
                <a:latin typeface="Arial Narrow" pitchFamily="34" charset="0"/>
              </a:endParaRPr>
            </a:p>
          </p:txBody>
        </p:sp>
        <p:sp>
          <p:nvSpPr>
            <p:cNvPr id="49" name="ZoneTexte 48"/>
            <p:cNvSpPr txBox="1"/>
            <p:nvPr/>
          </p:nvSpPr>
          <p:spPr>
            <a:xfrm>
              <a:off x="4605643" y="3104002"/>
              <a:ext cx="1045479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1050" b="1" i="1" dirty="0" smtClean="0"/>
                <a:t>De 1 à 3 mois</a:t>
              </a:r>
              <a:endParaRPr lang="fr-CH" sz="1050" b="1" i="1" dirty="0"/>
            </a:p>
          </p:txBody>
        </p:sp>
      </p:grpSp>
      <p:grpSp>
        <p:nvGrpSpPr>
          <p:cNvPr id="5" name="Groupe 62"/>
          <p:cNvGrpSpPr/>
          <p:nvPr/>
        </p:nvGrpSpPr>
        <p:grpSpPr>
          <a:xfrm>
            <a:off x="5885140" y="1933217"/>
            <a:ext cx="1766575" cy="1440160"/>
            <a:chOff x="5885140" y="1933217"/>
            <a:chExt cx="1766575" cy="1440160"/>
          </a:xfrm>
        </p:grpSpPr>
        <p:sp>
          <p:nvSpPr>
            <p:cNvPr id="52" name="Chevron 51"/>
            <p:cNvSpPr/>
            <p:nvPr/>
          </p:nvSpPr>
          <p:spPr>
            <a:xfrm>
              <a:off x="5885140" y="1933217"/>
              <a:ext cx="1723313" cy="1440160"/>
            </a:xfrm>
            <a:prstGeom prst="chevron">
              <a:avLst>
                <a:gd name="adj" fmla="val 24898"/>
              </a:avLst>
            </a:pr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108000" tIns="46045" rIns="0" bIns="46045" rtlCol="0" anchor="ctr"/>
            <a:lstStyle/>
            <a:p>
              <a:pPr algn="ctr"/>
              <a:endParaRPr lang="fr-CH" sz="16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 Light" pitchFamily="34" charset="0"/>
              </a:endParaRPr>
            </a:p>
          </p:txBody>
        </p:sp>
        <p:sp>
          <p:nvSpPr>
            <p:cNvPr id="53" name="ZoneTexte 52"/>
            <p:cNvSpPr txBox="1"/>
            <p:nvPr/>
          </p:nvSpPr>
          <p:spPr>
            <a:xfrm>
              <a:off x="5902139" y="1933217"/>
              <a:ext cx="144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 Light" pitchFamily="34" charset="0"/>
                  <a:cs typeface="+mn-cs"/>
                </a:rPr>
                <a:t>Décollage</a:t>
              </a:r>
              <a:endParaRPr lang="fr-CH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itchFamily="34" charset="0"/>
                <a:cs typeface="+mn-cs"/>
              </a:endParaRPr>
            </a:p>
          </p:txBody>
        </p:sp>
        <p:sp>
          <p:nvSpPr>
            <p:cNvPr id="54" name="ZoneTexte 53"/>
            <p:cNvSpPr txBox="1"/>
            <p:nvPr/>
          </p:nvSpPr>
          <p:spPr>
            <a:xfrm>
              <a:off x="6217719" y="2283209"/>
              <a:ext cx="143399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100" dirty="0" smtClean="0">
                  <a:latin typeface="Arial Narrow" pitchFamily="34" charset="0"/>
                </a:rPr>
                <a:t>Phase de lancement </a:t>
              </a:r>
              <a:br>
                <a:rPr lang="fr-CH" sz="1100" dirty="0" smtClean="0">
                  <a:latin typeface="Arial Narrow" pitchFamily="34" charset="0"/>
                </a:rPr>
              </a:br>
              <a:r>
                <a:rPr lang="fr-CH" sz="1100" dirty="0" smtClean="0">
                  <a:latin typeface="Arial Narrow" pitchFamily="34" charset="0"/>
                </a:rPr>
                <a:t>des opérations jusqu’à l’atteinte du point d’équilibre</a:t>
              </a:r>
              <a:endParaRPr lang="fr-CH" sz="1100" dirty="0">
                <a:latin typeface="Arial Narrow" pitchFamily="34" charset="0"/>
              </a:endParaRPr>
            </a:p>
          </p:txBody>
        </p:sp>
        <p:sp>
          <p:nvSpPr>
            <p:cNvPr id="55" name="ZoneTexte 54"/>
            <p:cNvSpPr txBox="1"/>
            <p:nvPr/>
          </p:nvSpPr>
          <p:spPr>
            <a:xfrm>
              <a:off x="5966932" y="3104002"/>
              <a:ext cx="131478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1050" b="1" i="1" dirty="0" smtClean="0"/>
                <a:t>De 6 mois à 2 ans</a:t>
              </a:r>
              <a:endParaRPr lang="fr-CH" sz="1050" b="1" i="1" dirty="0"/>
            </a:p>
          </p:txBody>
        </p:sp>
      </p:grpSp>
      <p:grpSp>
        <p:nvGrpSpPr>
          <p:cNvPr id="6" name="Groupe 63"/>
          <p:cNvGrpSpPr/>
          <p:nvPr/>
        </p:nvGrpSpPr>
        <p:grpSpPr>
          <a:xfrm>
            <a:off x="7395165" y="1933217"/>
            <a:ext cx="1641331" cy="1446296"/>
            <a:chOff x="7395165" y="1933217"/>
            <a:chExt cx="1641331" cy="1446296"/>
          </a:xfrm>
        </p:grpSpPr>
        <p:sp>
          <p:nvSpPr>
            <p:cNvPr id="58" name="Chevron 57"/>
            <p:cNvSpPr/>
            <p:nvPr/>
          </p:nvSpPr>
          <p:spPr>
            <a:xfrm>
              <a:off x="7395165" y="1933217"/>
              <a:ext cx="1641331" cy="1440160"/>
            </a:xfrm>
            <a:prstGeom prst="chevron">
              <a:avLst>
                <a:gd name="adj" fmla="val 24898"/>
              </a:avLst>
            </a:pr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108000" tIns="46045" rIns="0" bIns="46045" rtlCol="0" anchor="ctr"/>
            <a:lstStyle/>
            <a:p>
              <a:pPr algn="ctr"/>
              <a:endParaRPr lang="fr-CH" sz="16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 Light" pitchFamily="34" charset="0"/>
              </a:endParaRPr>
            </a:p>
          </p:txBody>
        </p:sp>
        <p:sp>
          <p:nvSpPr>
            <p:cNvPr id="59" name="ZoneTexte 58"/>
            <p:cNvSpPr txBox="1"/>
            <p:nvPr/>
          </p:nvSpPr>
          <p:spPr>
            <a:xfrm>
              <a:off x="7395166" y="1933217"/>
              <a:ext cx="144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 Light" pitchFamily="34" charset="0"/>
                  <a:cs typeface="+mn-cs"/>
                </a:rPr>
                <a:t>Envol</a:t>
              </a:r>
              <a:endParaRPr lang="fr-CH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itchFamily="34" charset="0"/>
                <a:cs typeface="+mn-cs"/>
              </a:endParaRPr>
            </a:p>
          </p:txBody>
        </p:sp>
        <p:sp>
          <p:nvSpPr>
            <p:cNvPr id="60" name="ZoneTexte 59"/>
            <p:cNvSpPr txBox="1"/>
            <p:nvPr/>
          </p:nvSpPr>
          <p:spPr>
            <a:xfrm>
              <a:off x="7686475" y="2286164"/>
              <a:ext cx="1350021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100" dirty="0" smtClean="0">
                  <a:latin typeface="Arial Narrow" pitchFamily="34" charset="0"/>
                </a:rPr>
                <a:t>Phase de croissance</a:t>
              </a:r>
              <a:br>
                <a:rPr lang="fr-CH" sz="1100" dirty="0" smtClean="0">
                  <a:latin typeface="Arial Narrow" pitchFamily="34" charset="0"/>
                </a:rPr>
              </a:br>
              <a:r>
                <a:rPr lang="fr-CH" sz="1100" dirty="0" smtClean="0">
                  <a:latin typeface="Arial Narrow" pitchFamily="34" charset="0"/>
                </a:rPr>
                <a:t>après le dépassement</a:t>
              </a:r>
              <a:br>
                <a:rPr lang="fr-CH" sz="1100" dirty="0" smtClean="0">
                  <a:latin typeface="Arial Narrow" pitchFamily="34" charset="0"/>
                </a:rPr>
              </a:br>
              <a:r>
                <a:rPr lang="fr-CH" sz="1100" dirty="0" smtClean="0">
                  <a:latin typeface="Arial Narrow" pitchFamily="34" charset="0"/>
                </a:rPr>
                <a:t>du point d’équilibre</a:t>
              </a:r>
              <a:endParaRPr lang="fr-CH" sz="1100" dirty="0">
                <a:latin typeface="Arial Narrow" pitchFamily="34" charset="0"/>
              </a:endParaRPr>
            </a:p>
          </p:txBody>
        </p:sp>
        <p:sp>
          <p:nvSpPr>
            <p:cNvPr id="61" name="ZoneTexte 60"/>
            <p:cNvSpPr txBox="1"/>
            <p:nvPr/>
          </p:nvSpPr>
          <p:spPr>
            <a:xfrm>
              <a:off x="7496722" y="3125597"/>
              <a:ext cx="1173719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1050" b="1" i="1" dirty="0" smtClean="0"/>
                <a:t>Après 2 à 3 ans</a:t>
              </a:r>
              <a:endParaRPr lang="fr-CH" sz="1050" b="1" i="1" dirty="0"/>
            </a:p>
          </p:txBody>
        </p:sp>
      </p:grpSp>
      <p:grpSp>
        <p:nvGrpSpPr>
          <p:cNvPr id="7" name="Groupe 44"/>
          <p:cNvGrpSpPr/>
          <p:nvPr/>
        </p:nvGrpSpPr>
        <p:grpSpPr>
          <a:xfrm>
            <a:off x="1496465" y="1935570"/>
            <a:ext cx="1593859" cy="1451637"/>
            <a:chOff x="1496465" y="1935570"/>
            <a:chExt cx="1593859" cy="1451637"/>
          </a:xfrm>
        </p:grpSpPr>
        <p:sp>
          <p:nvSpPr>
            <p:cNvPr id="34" name="Pentagone 33"/>
            <p:cNvSpPr/>
            <p:nvPr/>
          </p:nvSpPr>
          <p:spPr>
            <a:xfrm>
              <a:off x="1514646" y="1947047"/>
              <a:ext cx="1575678" cy="1440160"/>
            </a:xfrm>
            <a:prstGeom prst="homePlate">
              <a:avLst>
                <a:gd name="adj" fmla="val 25636"/>
              </a:avLst>
            </a:pr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08000" tIns="46045" rIns="0" bIns="46045" rtlCol="0" anchor="ctr"/>
            <a:lstStyle/>
            <a:p>
              <a:pPr algn="ctr"/>
              <a:endParaRPr lang="fr-CH" sz="1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 Light" pitchFamily="34" charset="0"/>
              </a:endParaRPr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1573400" y="1935570"/>
              <a:ext cx="11893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 Light" pitchFamily="34" charset="0"/>
                  <a:cs typeface="+mn-cs"/>
                </a:rPr>
                <a:t>Conception</a:t>
              </a:r>
              <a:endParaRPr lang="fr-CH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itchFamily="34" charset="0"/>
                <a:cs typeface="+mn-cs"/>
              </a:endParaRPr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1496465" y="2312114"/>
              <a:ext cx="157567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100" dirty="0" smtClean="0">
                  <a:latin typeface="Arial Narrow" pitchFamily="34" charset="0"/>
                </a:rPr>
                <a:t>Phase d’observation de problèmes et opportunités, jusqu’à la formulation de la réponse (idée)</a:t>
              </a:r>
              <a:endParaRPr lang="fr-CH" sz="1100" dirty="0">
                <a:latin typeface="Arial Narrow" pitchFamily="34" charset="0"/>
              </a:endParaRPr>
            </a:p>
          </p:txBody>
        </p:sp>
        <p:sp>
          <p:nvSpPr>
            <p:cNvPr id="37" name="ZoneTexte 36"/>
            <p:cNvSpPr txBox="1"/>
            <p:nvPr/>
          </p:nvSpPr>
          <p:spPr>
            <a:xfrm>
              <a:off x="1617680" y="3125597"/>
              <a:ext cx="111440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050" b="1" i="1" dirty="0" smtClean="0"/>
                <a:t>Durée variable</a:t>
              </a:r>
              <a:endParaRPr lang="fr-CH" sz="1050" b="1" i="1" dirty="0"/>
            </a:p>
          </p:txBody>
        </p:sp>
      </p:grpSp>
      <p:sp>
        <p:nvSpPr>
          <p:cNvPr id="65" name="Rectangle 64"/>
          <p:cNvSpPr/>
          <p:nvPr/>
        </p:nvSpPr>
        <p:spPr>
          <a:xfrm>
            <a:off x="4355976" y="1844824"/>
            <a:ext cx="4788024" cy="158417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/>
          <p:cNvSpPr/>
          <p:nvPr/>
        </p:nvSpPr>
        <p:spPr>
          <a:xfrm>
            <a:off x="0" y="1844824"/>
            <a:ext cx="3131840" cy="158417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" name="Groupe 50"/>
          <p:cNvGrpSpPr/>
          <p:nvPr/>
        </p:nvGrpSpPr>
        <p:grpSpPr>
          <a:xfrm>
            <a:off x="2865092" y="1933217"/>
            <a:ext cx="1845928" cy="1453990"/>
            <a:chOff x="2865092" y="1933217"/>
            <a:chExt cx="1845928" cy="1453990"/>
          </a:xfrm>
        </p:grpSpPr>
        <p:sp>
          <p:nvSpPr>
            <p:cNvPr id="40" name="Chevron 39"/>
            <p:cNvSpPr/>
            <p:nvPr/>
          </p:nvSpPr>
          <p:spPr>
            <a:xfrm>
              <a:off x="2865092" y="1947047"/>
              <a:ext cx="1706985" cy="1440160"/>
            </a:xfrm>
            <a:prstGeom prst="chevron">
              <a:avLst>
                <a:gd name="adj" fmla="val 24898"/>
              </a:avLst>
            </a:pr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108000" tIns="46045" rIns="0" bIns="46045" rtlCol="0" anchor="ctr"/>
            <a:lstStyle/>
            <a:p>
              <a:pPr algn="ctr"/>
              <a:endParaRPr lang="fr-CH" sz="16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 Light" pitchFamily="34" charset="0"/>
              </a:endParaRPr>
            </a:p>
          </p:txBody>
        </p:sp>
        <p:sp>
          <p:nvSpPr>
            <p:cNvPr id="41" name="ZoneTexte 40"/>
            <p:cNvSpPr txBox="1"/>
            <p:nvPr/>
          </p:nvSpPr>
          <p:spPr>
            <a:xfrm>
              <a:off x="2890107" y="1933217"/>
              <a:ext cx="145752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 Light" pitchFamily="34" charset="0"/>
                  <a:cs typeface="+mn-cs"/>
                </a:rPr>
                <a:t>Maturation</a:t>
              </a:r>
            </a:p>
          </p:txBody>
        </p:sp>
        <p:sp>
          <p:nvSpPr>
            <p:cNvPr id="42" name="ZoneTexte 41"/>
            <p:cNvSpPr txBox="1"/>
            <p:nvPr/>
          </p:nvSpPr>
          <p:spPr>
            <a:xfrm>
              <a:off x="3135342" y="2291612"/>
              <a:ext cx="1575678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100" dirty="0" smtClean="0">
                  <a:latin typeface="Arial Narrow" pitchFamily="34" charset="0"/>
                </a:rPr>
                <a:t>Phase de réflexion et de transformation d’une idée en modèle d’affaires</a:t>
              </a:r>
              <a:endParaRPr lang="fr-CH" sz="1100" dirty="0">
                <a:latin typeface="Arial Narrow" pitchFamily="34" charset="0"/>
              </a:endParaRPr>
            </a:p>
          </p:txBody>
        </p:sp>
        <p:sp>
          <p:nvSpPr>
            <p:cNvPr id="43" name="ZoneTexte 42"/>
            <p:cNvSpPr txBox="1"/>
            <p:nvPr/>
          </p:nvSpPr>
          <p:spPr>
            <a:xfrm>
              <a:off x="3090325" y="3111767"/>
              <a:ext cx="114807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050" b="1" i="1" dirty="0" smtClean="0"/>
                <a:t>Quelques mois</a:t>
              </a:r>
              <a:endParaRPr lang="fr-CH" sz="1050" b="1" i="1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7569665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Phases </a:t>
            </a:r>
            <a:r>
              <a:rPr lang="fr-FR" dirty="0" smtClean="0"/>
              <a:t>de </a:t>
            </a:r>
            <a:r>
              <a:rPr lang="fr-FR" dirty="0" smtClean="0"/>
              <a:t>création - implantation</a:t>
            </a:r>
            <a:endParaRPr lang="fr-FR" dirty="0"/>
          </a:p>
        </p:txBody>
      </p:sp>
      <p:sp>
        <p:nvSpPr>
          <p:cNvPr id="39" name="Espace réservé du contenu 38"/>
          <p:cNvSpPr>
            <a:spLocks noGrp="1"/>
          </p:cNvSpPr>
          <p:nvPr>
            <p:ph idx="1"/>
          </p:nvPr>
        </p:nvSpPr>
        <p:spPr>
          <a:xfrm>
            <a:off x="457200" y="4149080"/>
            <a:ext cx="8229600" cy="197708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fr-FR" sz="3200" b="1" dirty="0" smtClean="0">
                <a:ln w="1905"/>
                <a:solidFill>
                  <a:srgbClr val="82C83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Implantation</a:t>
            </a:r>
          </a:p>
          <a:p>
            <a:pPr marL="528638"/>
            <a:r>
              <a:rPr lang="fr-FR" dirty="0" smtClean="0"/>
              <a:t>C’est décidé, je vais sauter le pas!</a:t>
            </a:r>
          </a:p>
          <a:p>
            <a:pPr marL="528638"/>
            <a:r>
              <a:rPr lang="fr-FR" dirty="0" smtClean="0"/>
              <a:t>Est-ce que je fais les choses justes?</a:t>
            </a:r>
          </a:p>
          <a:p>
            <a:pPr marL="528638"/>
            <a:r>
              <a:rPr lang="fr-FR" dirty="0" smtClean="0"/>
              <a:t>Je les fais dans la bonne séquence?</a:t>
            </a:r>
          </a:p>
          <a:p>
            <a:pPr marL="528638"/>
            <a:r>
              <a:rPr lang="fr-FR" dirty="0" smtClean="0"/>
              <a:t>J’arrive à faire le deuil de mon ancien statut?</a:t>
            </a:r>
          </a:p>
          <a:p>
            <a:endParaRPr lang="fr-FR" dirty="0" smtClean="0"/>
          </a:p>
          <a:p>
            <a:endParaRPr lang="fr-FR" dirty="0"/>
          </a:p>
        </p:txBody>
      </p:sp>
      <p:grpSp>
        <p:nvGrpSpPr>
          <p:cNvPr id="3" name="Groupe 38"/>
          <p:cNvGrpSpPr/>
          <p:nvPr/>
        </p:nvGrpSpPr>
        <p:grpSpPr>
          <a:xfrm>
            <a:off x="52219" y="1916832"/>
            <a:ext cx="1467634" cy="1470375"/>
            <a:chOff x="52219" y="1916832"/>
            <a:chExt cx="1467634" cy="1470375"/>
          </a:xfrm>
        </p:grpSpPr>
        <p:sp>
          <p:nvSpPr>
            <p:cNvPr id="29" name="Rectangle 28"/>
            <p:cNvSpPr/>
            <p:nvPr/>
          </p:nvSpPr>
          <p:spPr>
            <a:xfrm>
              <a:off x="96270" y="1947611"/>
              <a:ext cx="1346084" cy="1439596"/>
            </a:xfrm>
            <a:prstGeom prst="rect">
              <a:avLst/>
            </a:prstGeom>
            <a:ln w="127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600"/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166916" y="1916832"/>
              <a:ext cx="11893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 Light" pitchFamily="34" charset="0"/>
                  <a:cs typeface="+mn-cs"/>
                </a:rPr>
                <a:t>Curiosité</a:t>
              </a:r>
              <a:endParaRPr lang="fr-CH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itchFamily="34" charset="0"/>
                <a:cs typeface="+mn-cs"/>
              </a:endParaRPr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52219" y="2302863"/>
              <a:ext cx="146763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100" dirty="0" smtClean="0">
                  <a:latin typeface="Arial Narrow" pitchFamily="34" charset="0"/>
                </a:rPr>
                <a:t>Phase d’observation et de découverte du monde entrepreneurial:</a:t>
              </a:r>
            </a:p>
            <a:p>
              <a:r>
                <a:rPr lang="fr-CH" sz="1100" dirty="0" smtClean="0">
                  <a:latin typeface="Arial Narrow" pitchFamily="34" charset="0"/>
                </a:rPr>
                <a:t>Et si…?</a:t>
              </a:r>
              <a:endParaRPr lang="fr-CH" sz="1100" dirty="0">
                <a:latin typeface="Arial Narrow" pitchFamily="34" charset="0"/>
              </a:endParaRPr>
            </a:p>
          </p:txBody>
        </p:sp>
      </p:grpSp>
      <p:grpSp>
        <p:nvGrpSpPr>
          <p:cNvPr id="4" name="Groupe 62"/>
          <p:cNvGrpSpPr/>
          <p:nvPr/>
        </p:nvGrpSpPr>
        <p:grpSpPr>
          <a:xfrm>
            <a:off x="5885140" y="1933217"/>
            <a:ext cx="1766575" cy="1440160"/>
            <a:chOff x="5885140" y="1933217"/>
            <a:chExt cx="1766575" cy="1440160"/>
          </a:xfrm>
        </p:grpSpPr>
        <p:sp>
          <p:nvSpPr>
            <p:cNvPr id="52" name="Chevron 51"/>
            <p:cNvSpPr/>
            <p:nvPr/>
          </p:nvSpPr>
          <p:spPr>
            <a:xfrm>
              <a:off x="5885140" y="1933217"/>
              <a:ext cx="1723313" cy="1440160"/>
            </a:xfrm>
            <a:prstGeom prst="chevron">
              <a:avLst>
                <a:gd name="adj" fmla="val 24898"/>
              </a:avLst>
            </a:pr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108000" tIns="46045" rIns="0" bIns="46045" rtlCol="0" anchor="ctr"/>
            <a:lstStyle/>
            <a:p>
              <a:pPr algn="ctr"/>
              <a:endParaRPr lang="fr-CH" sz="16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 Light" pitchFamily="34" charset="0"/>
              </a:endParaRPr>
            </a:p>
          </p:txBody>
        </p:sp>
        <p:sp>
          <p:nvSpPr>
            <p:cNvPr id="53" name="ZoneTexte 52"/>
            <p:cNvSpPr txBox="1"/>
            <p:nvPr/>
          </p:nvSpPr>
          <p:spPr>
            <a:xfrm>
              <a:off x="5902139" y="1933217"/>
              <a:ext cx="144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 Light" pitchFamily="34" charset="0"/>
                  <a:cs typeface="+mn-cs"/>
                </a:rPr>
                <a:t>Décollage</a:t>
              </a:r>
              <a:endParaRPr lang="fr-CH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itchFamily="34" charset="0"/>
                <a:cs typeface="+mn-cs"/>
              </a:endParaRPr>
            </a:p>
          </p:txBody>
        </p:sp>
        <p:sp>
          <p:nvSpPr>
            <p:cNvPr id="54" name="ZoneTexte 53"/>
            <p:cNvSpPr txBox="1"/>
            <p:nvPr/>
          </p:nvSpPr>
          <p:spPr>
            <a:xfrm>
              <a:off x="6217719" y="2283209"/>
              <a:ext cx="143399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100" dirty="0" smtClean="0">
                  <a:latin typeface="Arial Narrow" pitchFamily="34" charset="0"/>
                </a:rPr>
                <a:t>Phase de lancement </a:t>
              </a:r>
              <a:br>
                <a:rPr lang="fr-CH" sz="1100" dirty="0" smtClean="0">
                  <a:latin typeface="Arial Narrow" pitchFamily="34" charset="0"/>
                </a:rPr>
              </a:br>
              <a:r>
                <a:rPr lang="fr-CH" sz="1100" dirty="0" smtClean="0">
                  <a:latin typeface="Arial Narrow" pitchFamily="34" charset="0"/>
                </a:rPr>
                <a:t>des opérations jusqu’à l’atteinte du point d’équilibre</a:t>
              </a:r>
              <a:endParaRPr lang="fr-CH" sz="1100" dirty="0">
                <a:latin typeface="Arial Narrow" pitchFamily="34" charset="0"/>
              </a:endParaRPr>
            </a:p>
          </p:txBody>
        </p:sp>
        <p:sp>
          <p:nvSpPr>
            <p:cNvPr id="55" name="ZoneTexte 54"/>
            <p:cNvSpPr txBox="1"/>
            <p:nvPr/>
          </p:nvSpPr>
          <p:spPr>
            <a:xfrm>
              <a:off x="5966932" y="3104002"/>
              <a:ext cx="131478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1050" b="1" i="1" dirty="0" smtClean="0"/>
                <a:t>De 6 mois à 2 ans</a:t>
              </a:r>
              <a:endParaRPr lang="fr-CH" sz="1050" b="1" i="1" dirty="0"/>
            </a:p>
          </p:txBody>
        </p:sp>
      </p:grpSp>
      <p:grpSp>
        <p:nvGrpSpPr>
          <p:cNvPr id="5" name="Groupe 63"/>
          <p:cNvGrpSpPr/>
          <p:nvPr/>
        </p:nvGrpSpPr>
        <p:grpSpPr>
          <a:xfrm>
            <a:off x="7395165" y="1933217"/>
            <a:ext cx="1641331" cy="1446296"/>
            <a:chOff x="7395165" y="1933217"/>
            <a:chExt cx="1641331" cy="1446296"/>
          </a:xfrm>
        </p:grpSpPr>
        <p:sp>
          <p:nvSpPr>
            <p:cNvPr id="58" name="Chevron 57"/>
            <p:cNvSpPr/>
            <p:nvPr/>
          </p:nvSpPr>
          <p:spPr>
            <a:xfrm>
              <a:off x="7395165" y="1933217"/>
              <a:ext cx="1641331" cy="1440160"/>
            </a:xfrm>
            <a:prstGeom prst="chevron">
              <a:avLst>
                <a:gd name="adj" fmla="val 24898"/>
              </a:avLst>
            </a:pr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108000" tIns="46045" rIns="0" bIns="46045" rtlCol="0" anchor="ctr"/>
            <a:lstStyle/>
            <a:p>
              <a:pPr algn="ctr"/>
              <a:endParaRPr lang="fr-CH" sz="16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 Light" pitchFamily="34" charset="0"/>
              </a:endParaRPr>
            </a:p>
          </p:txBody>
        </p:sp>
        <p:sp>
          <p:nvSpPr>
            <p:cNvPr id="59" name="ZoneTexte 58"/>
            <p:cNvSpPr txBox="1"/>
            <p:nvPr/>
          </p:nvSpPr>
          <p:spPr>
            <a:xfrm>
              <a:off x="7395166" y="1933217"/>
              <a:ext cx="144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 Light" pitchFamily="34" charset="0"/>
                  <a:cs typeface="+mn-cs"/>
                </a:rPr>
                <a:t>Envol</a:t>
              </a:r>
              <a:endParaRPr lang="fr-CH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itchFamily="34" charset="0"/>
                <a:cs typeface="+mn-cs"/>
              </a:endParaRPr>
            </a:p>
          </p:txBody>
        </p:sp>
        <p:sp>
          <p:nvSpPr>
            <p:cNvPr id="60" name="ZoneTexte 59"/>
            <p:cNvSpPr txBox="1"/>
            <p:nvPr/>
          </p:nvSpPr>
          <p:spPr>
            <a:xfrm>
              <a:off x="7686475" y="2286164"/>
              <a:ext cx="1350021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100" dirty="0" smtClean="0">
                  <a:latin typeface="Arial Narrow" pitchFamily="34" charset="0"/>
                </a:rPr>
                <a:t>Phase de croissance</a:t>
              </a:r>
              <a:br>
                <a:rPr lang="fr-CH" sz="1100" dirty="0" smtClean="0">
                  <a:latin typeface="Arial Narrow" pitchFamily="34" charset="0"/>
                </a:rPr>
              </a:br>
              <a:r>
                <a:rPr lang="fr-CH" sz="1100" dirty="0" smtClean="0">
                  <a:latin typeface="Arial Narrow" pitchFamily="34" charset="0"/>
                </a:rPr>
                <a:t>après le dépassement</a:t>
              </a:r>
              <a:br>
                <a:rPr lang="fr-CH" sz="1100" dirty="0" smtClean="0">
                  <a:latin typeface="Arial Narrow" pitchFamily="34" charset="0"/>
                </a:rPr>
              </a:br>
              <a:r>
                <a:rPr lang="fr-CH" sz="1100" dirty="0" smtClean="0">
                  <a:latin typeface="Arial Narrow" pitchFamily="34" charset="0"/>
                </a:rPr>
                <a:t>du point d’équilibre</a:t>
              </a:r>
              <a:endParaRPr lang="fr-CH" sz="1100" dirty="0">
                <a:latin typeface="Arial Narrow" pitchFamily="34" charset="0"/>
              </a:endParaRPr>
            </a:p>
          </p:txBody>
        </p:sp>
        <p:sp>
          <p:nvSpPr>
            <p:cNvPr id="61" name="ZoneTexte 60"/>
            <p:cNvSpPr txBox="1"/>
            <p:nvPr/>
          </p:nvSpPr>
          <p:spPr>
            <a:xfrm>
              <a:off x="7496722" y="3125597"/>
              <a:ext cx="1173719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1050" b="1" i="1" dirty="0" smtClean="0"/>
                <a:t>Après 2 à 3 ans</a:t>
              </a:r>
              <a:endParaRPr lang="fr-CH" sz="1050" b="1" i="1" dirty="0"/>
            </a:p>
          </p:txBody>
        </p:sp>
      </p:grpSp>
      <p:grpSp>
        <p:nvGrpSpPr>
          <p:cNvPr id="6" name="Groupe 44"/>
          <p:cNvGrpSpPr/>
          <p:nvPr/>
        </p:nvGrpSpPr>
        <p:grpSpPr>
          <a:xfrm>
            <a:off x="1496465" y="1935570"/>
            <a:ext cx="1593859" cy="1451637"/>
            <a:chOff x="1496465" y="1935570"/>
            <a:chExt cx="1593859" cy="1451637"/>
          </a:xfrm>
        </p:grpSpPr>
        <p:sp>
          <p:nvSpPr>
            <p:cNvPr id="34" name="Pentagone 33"/>
            <p:cNvSpPr/>
            <p:nvPr/>
          </p:nvSpPr>
          <p:spPr>
            <a:xfrm>
              <a:off x="1514646" y="1947047"/>
              <a:ext cx="1575678" cy="1440160"/>
            </a:xfrm>
            <a:prstGeom prst="homePlate">
              <a:avLst>
                <a:gd name="adj" fmla="val 25636"/>
              </a:avLst>
            </a:pr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08000" tIns="46045" rIns="0" bIns="46045" rtlCol="0" anchor="ctr"/>
            <a:lstStyle/>
            <a:p>
              <a:pPr algn="ctr"/>
              <a:endParaRPr lang="fr-CH" sz="1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 Light" pitchFamily="34" charset="0"/>
              </a:endParaRPr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1573400" y="1935570"/>
              <a:ext cx="11893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 Light" pitchFamily="34" charset="0"/>
                  <a:cs typeface="+mn-cs"/>
                </a:rPr>
                <a:t>Conception</a:t>
              </a:r>
              <a:endParaRPr lang="fr-CH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itchFamily="34" charset="0"/>
                <a:cs typeface="+mn-cs"/>
              </a:endParaRPr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1496465" y="2312114"/>
              <a:ext cx="157567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100" dirty="0" smtClean="0">
                  <a:latin typeface="Arial Narrow" pitchFamily="34" charset="0"/>
                </a:rPr>
                <a:t>Phase d’observation de problèmes et opportunités, jusqu’à la formulation de la réponse (idée)</a:t>
              </a:r>
              <a:endParaRPr lang="fr-CH" sz="1100" dirty="0">
                <a:latin typeface="Arial Narrow" pitchFamily="34" charset="0"/>
              </a:endParaRPr>
            </a:p>
          </p:txBody>
        </p:sp>
        <p:sp>
          <p:nvSpPr>
            <p:cNvPr id="37" name="ZoneTexte 36"/>
            <p:cNvSpPr txBox="1"/>
            <p:nvPr/>
          </p:nvSpPr>
          <p:spPr>
            <a:xfrm>
              <a:off x="1617680" y="3125597"/>
              <a:ext cx="111440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050" b="1" i="1" dirty="0" smtClean="0"/>
                <a:t>Durée variable</a:t>
              </a:r>
              <a:endParaRPr lang="fr-CH" sz="1050" b="1" i="1" dirty="0"/>
            </a:p>
          </p:txBody>
        </p:sp>
      </p:grpSp>
      <p:grpSp>
        <p:nvGrpSpPr>
          <p:cNvPr id="7" name="Groupe 50"/>
          <p:cNvGrpSpPr/>
          <p:nvPr/>
        </p:nvGrpSpPr>
        <p:grpSpPr>
          <a:xfrm>
            <a:off x="2865092" y="1933217"/>
            <a:ext cx="1845928" cy="1453990"/>
            <a:chOff x="2865092" y="1933217"/>
            <a:chExt cx="1845928" cy="1453990"/>
          </a:xfrm>
        </p:grpSpPr>
        <p:sp>
          <p:nvSpPr>
            <p:cNvPr id="40" name="Chevron 39"/>
            <p:cNvSpPr/>
            <p:nvPr/>
          </p:nvSpPr>
          <p:spPr>
            <a:xfrm>
              <a:off x="2865092" y="1947047"/>
              <a:ext cx="1706985" cy="1440160"/>
            </a:xfrm>
            <a:prstGeom prst="chevron">
              <a:avLst>
                <a:gd name="adj" fmla="val 24898"/>
              </a:avLst>
            </a:pr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108000" tIns="46045" rIns="0" bIns="46045" rtlCol="0" anchor="ctr"/>
            <a:lstStyle/>
            <a:p>
              <a:pPr algn="ctr"/>
              <a:endParaRPr lang="fr-CH" sz="16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 Light" pitchFamily="34" charset="0"/>
              </a:endParaRPr>
            </a:p>
          </p:txBody>
        </p:sp>
        <p:sp>
          <p:nvSpPr>
            <p:cNvPr id="41" name="ZoneTexte 40"/>
            <p:cNvSpPr txBox="1"/>
            <p:nvPr/>
          </p:nvSpPr>
          <p:spPr>
            <a:xfrm>
              <a:off x="2890107" y="1933217"/>
              <a:ext cx="145752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 Light" pitchFamily="34" charset="0"/>
                  <a:cs typeface="+mn-cs"/>
                </a:rPr>
                <a:t>Maturation</a:t>
              </a:r>
            </a:p>
          </p:txBody>
        </p:sp>
        <p:sp>
          <p:nvSpPr>
            <p:cNvPr id="42" name="ZoneTexte 41"/>
            <p:cNvSpPr txBox="1"/>
            <p:nvPr/>
          </p:nvSpPr>
          <p:spPr>
            <a:xfrm>
              <a:off x="3135342" y="2291612"/>
              <a:ext cx="1575678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100" dirty="0" smtClean="0">
                  <a:latin typeface="Arial Narrow" pitchFamily="34" charset="0"/>
                </a:rPr>
                <a:t>Phase de réflexion et de transformation d’une idée en modèle d’affaires</a:t>
              </a:r>
              <a:endParaRPr lang="fr-CH" sz="1100" dirty="0">
                <a:latin typeface="Arial Narrow" pitchFamily="34" charset="0"/>
              </a:endParaRPr>
            </a:p>
          </p:txBody>
        </p:sp>
        <p:sp>
          <p:nvSpPr>
            <p:cNvPr id="43" name="ZoneTexte 42"/>
            <p:cNvSpPr txBox="1"/>
            <p:nvPr/>
          </p:nvSpPr>
          <p:spPr>
            <a:xfrm>
              <a:off x="3090325" y="3111767"/>
              <a:ext cx="114807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050" b="1" i="1" dirty="0" smtClean="0"/>
                <a:t>Quelques mois</a:t>
              </a:r>
              <a:endParaRPr lang="fr-CH" sz="1050" b="1" i="1" dirty="0"/>
            </a:p>
          </p:txBody>
        </p:sp>
      </p:grpSp>
      <p:sp>
        <p:nvSpPr>
          <p:cNvPr id="65" name="Rectangle 64"/>
          <p:cNvSpPr/>
          <p:nvPr/>
        </p:nvSpPr>
        <p:spPr>
          <a:xfrm>
            <a:off x="5868144" y="1844824"/>
            <a:ext cx="3275856" cy="158417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/>
          <p:cNvSpPr/>
          <p:nvPr/>
        </p:nvSpPr>
        <p:spPr>
          <a:xfrm>
            <a:off x="0" y="1844824"/>
            <a:ext cx="4644008" cy="158417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" name="Groupe 56"/>
          <p:cNvGrpSpPr/>
          <p:nvPr/>
        </p:nvGrpSpPr>
        <p:grpSpPr>
          <a:xfrm>
            <a:off x="4375116" y="1933217"/>
            <a:ext cx="1838291" cy="1440160"/>
            <a:chOff x="4375116" y="1933217"/>
            <a:chExt cx="1838291" cy="1440160"/>
          </a:xfrm>
        </p:grpSpPr>
        <p:sp>
          <p:nvSpPr>
            <p:cNvPr id="46" name="Chevron 45"/>
            <p:cNvSpPr/>
            <p:nvPr/>
          </p:nvSpPr>
          <p:spPr>
            <a:xfrm>
              <a:off x="4375116" y="1933217"/>
              <a:ext cx="1706985" cy="1440160"/>
            </a:xfrm>
            <a:prstGeom prst="chevron">
              <a:avLst>
                <a:gd name="adj" fmla="val 24898"/>
              </a:avLst>
            </a:pr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108000" tIns="46045" rIns="0" bIns="46045" rtlCol="0" anchor="ctr"/>
            <a:lstStyle/>
            <a:p>
              <a:pPr algn="ctr"/>
              <a:endParaRPr lang="fr-CH" sz="16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 Light" pitchFamily="34" charset="0"/>
              </a:endParaRPr>
            </a:p>
          </p:txBody>
        </p:sp>
        <p:sp>
          <p:nvSpPr>
            <p:cNvPr id="47" name="ZoneTexte 46"/>
            <p:cNvSpPr txBox="1"/>
            <p:nvPr/>
          </p:nvSpPr>
          <p:spPr>
            <a:xfrm>
              <a:off x="4431720" y="1933217"/>
              <a:ext cx="144437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 Light" pitchFamily="34" charset="0"/>
                  <a:cs typeface="+mn-cs"/>
                </a:rPr>
                <a:t>Implantation</a:t>
              </a:r>
              <a:endParaRPr lang="fr-CH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itchFamily="34" charset="0"/>
                <a:cs typeface="+mn-cs"/>
              </a:endParaRPr>
            </a:p>
          </p:txBody>
        </p:sp>
        <p:sp>
          <p:nvSpPr>
            <p:cNvPr id="48" name="ZoneTexte 47"/>
            <p:cNvSpPr txBox="1"/>
            <p:nvPr/>
          </p:nvSpPr>
          <p:spPr>
            <a:xfrm>
              <a:off x="4637729" y="2289939"/>
              <a:ext cx="157567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100" dirty="0" smtClean="0">
                  <a:latin typeface="Arial Narrow" pitchFamily="34" charset="0"/>
                </a:rPr>
                <a:t>Phase de mise en place</a:t>
              </a:r>
              <a:br>
                <a:rPr lang="fr-CH" sz="1100" dirty="0" smtClean="0">
                  <a:latin typeface="Arial Narrow" pitchFamily="34" charset="0"/>
                </a:rPr>
              </a:br>
              <a:r>
                <a:rPr lang="fr-CH" sz="1100" dirty="0" smtClean="0">
                  <a:latin typeface="Arial Narrow" pitchFamily="34" charset="0"/>
                </a:rPr>
                <a:t> de tout ce qui est </a:t>
              </a:r>
              <a:r>
                <a:rPr lang="fr-CH" sz="1100" dirty="0" err="1" smtClean="0">
                  <a:latin typeface="Arial Narrow" pitchFamily="34" charset="0"/>
                </a:rPr>
                <a:t>néces-saire</a:t>
              </a:r>
              <a:r>
                <a:rPr lang="fr-CH" sz="1100" dirty="0" smtClean="0">
                  <a:latin typeface="Arial Narrow" pitchFamily="34" charset="0"/>
                </a:rPr>
                <a:t> pour lancer les opérations</a:t>
              </a:r>
              <a:endParaRPr lang="fr-CH" sz="1100" dirty="0">
                <a:latin typeface="Arial Narrow" pitchFamily="34" charset="0"/>
              </a:endParaRPr>
            </a:p>
          </p:txBody>
        </p:sp>
        <p:sp>
          <p:nvSpPr>
            <p:cNvPr id="49" name="ZoneTexte 48"/>
            <p:cNvSpPr txBox="1"/>
            <p:nvPr/>
          </p:nvSpPr>
          <p:spPr>
            <a:xfrm>
              <a:off x="4605643" y="3104002"/>
              <a:ext cx="1045479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1050" b="1" i="1" dirty="0" smtClean="0"/>
                <a:t>De 1 à 3 mois</a:t>
              </a:r>
              <a:endParaRPr lang="fr-CH" sz="1050" b="1" i="1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7569665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8"/>
          <p:cNvGrpSpPr/>
          <p:nvPr/>
        </p:nvGrpSpPr>
        <p:grpSpPr>
          <a:xfrm>
            <a:off x="1420896" y="5301352"/>
            <a:ext cx="3600000" cy="1296000"/>
            <a:chOff x="899592" y="5227298"/>
            <a:chExt cx="3600000" cy="1296000"/>
          </a:xfrm>
        </p:grpSpPr>
        <p:pic>
          <p:nvPicPr>
            <p:cNvPr id="1026" name="Picture 2" descr="C:\G\Google Drive\SBM Concept\Images\Canevas 1er niveau vide.png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5227298"/>
              <a:ext cx="3600000" cy="129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ZoneTexte 27"/>
            <p:cNvSpPr txBox="1"/>
            <p:nvPr/>
          </p:nvSpPr>
          <p:spPr>
            <a:xfrm>
              <a:off x="1556165" y="5898896"/>
              <a:ext cx="2260745" cy="540668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fr-CH" sz="1400" dirty="0" smtClean="0"/>
                <a:t>Modèle d’affaires</a:t>
              </a:r>
              <a:endParaRPr lang="fr-CH" sz="1400" dirty="0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dirty="0" smtClean="0"/>
              <a:t>Une approche systémique et</a:t>
            </a:r>
            <a:r>
              <a:rPr lang="fr-CH" dirty="0"/>
              <a:t/>
            </a:r>
            <a:br>
              <a:rPr lang="fr-CH" dirty="0"/>
            </a:br>
            <a:r>
              <a:rPr lang="fr-CH" dirty="0"/>
              <a:t> une superposition </a:t>
            </a:r>
            <a:r>
              <a:rPr lang="fr-CH" dirty="0" smtClean="0"/>
              <a:t>de  4 canevas  + 1 central</a:t>
            </a:r>
            <a:endParaRPr lang="fr-CH" dirty="0"/>
          </a:p>
        </p:txBody>
      </p:sp>
      <p:sp>
        <p:nvSpPr>
          <p:cNvPr id="21" name="ZoneTexte 20"/>
          <p:cNvSpPr txBox="1"/>
          <p:nvPr/>
        </p:nvSpPr>
        <p:spPr>
          <a:xfrm>
            <a:off x="5474493" y="5639889"/>
            <a:ext cx="2108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dirty="0" smtClean="0"/>
              <a:t>Modèle permanent</a:t>
            </a:r>
            <a:br>
              <a:rPr lang="fr-CH" dirty="0" smtClean="0"/>
            </a:br>
            <a:r>
              <a:rPr lang="fr-CH" dirty="0" smtClean="0"/>
              <a:t>«mission»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xmlns="" val="4085619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prestataires!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>
              <a:buNone/>
            </a:pPr>
            <a:r>
              <a:rPr lang="fr-FR" sz="2400" b="1" dirty="0" smtClean="0">
                <a:ln w="1905"/>
                <a:solidFill>
                  <a:srgbClr val="82C83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Conditions pour faire partie de l’annuaire</a:t>
            </a:r>
          </a:p>
          <a:p>
            <a:pPr fontAlgn="base"/>
            <a:r>
              <a:rPr lang="fr-FR" dirty="0" smtClean="0"/>
              <a:t>Les conditions pour qu'</a:t>
            </a:r>
            <a:r>
              <a:rPr lang="fr-FR" dirty="0" err="1" smtClean="0"/>
              <a:t>un-e</a:t>
            </a:r>
            <a:r>
              <a:rPr lang="fr-FR" dirty="0" smtClean="0"/>
              <a:t> prestataire puisse faire partie de l'annuaire, proposées et discutées lors de la séance, avant leur validation par le comité, sont les suivantes</a:t>
            </a:r>
            <a:r>
              <a:rPr lang="fr-FR" dirty="0" smtClean="0"/>
              <a:t>:</a:t>
            </a:r>
          </a:p>
          <a:p>
            <a:pPr fontAlgn="base"/>
            <a:endParaRPr lang="fr-FR" dirty="0" smtClean="0"/>
          </a:p>
          <a:p>
            <a:pPr lvl="1" fontAlgn="base"/>
            <a:r>
              <a:rPr lang="fr-FR" dirty="0" smtClean="0"/>
              <a:t>Etre </a:t>
            </a:r>
            <a:r>
              <a:rPr lang="fr-FR" b="1" dirty="0" smtClean="0"/>
              <a:t>membre</a:t>
            </a:r>
            <a:r>
              <a:rPr lang="fr-FR" dirty="0" smtClean="0"/>
              <a:t> de l’association, en accord avec ses statuts et ses </a:t>
            </a:r>
            <a:r>
              <a:rPr lang="fr-FR" dirty="0" smtClean="0"/>
              <a:t>valeurs</a:t>
            </a:r>
          </a:p>
          <a:p>
            <a:pPr lvl="1" fontAlgn="base"/>
            <a:endParaRPr lang="fr-FR" dirty="0" smtClean="0"/>
          </a:p>
          <a:p>
            <a:pPr lvl="1" fontAlgn="base"/>
            <a:r>
              <a:rPr lang="fr-FR" dirty="0" smtClean="0"/>
              <a:t>Avoir suivi une </a:t>
            </a:r>
            <a:r>
              <a:rPr lang="fr-FR" b="1" dirty="0" smtClean="0"/>
              <a:t>formation</a:t>
            </a:r>
            <a:r>
              <a:rPr lang="fr-FR" dirty="0" smtClean="0"/>
              <a:t> (</a:t>
            </a:r>
            <a:r>
              <a:rPr lang="fr-FR" dirty="0" err="1" smtClean="0"/>
              <a:t>présentielle</a:t>
            </a:r>
            <a:r>
              <a:rPr lang="fr-FR" dirty="0" smtClean="0"/>
              <a:t> ou à distance) sur le concept global des divers canevas et la liste des outils actuels qui leur sont </a:t>
            </a:r>
            <a:r>
              <a:rPr lang="fr-FR" dirty="0" smtClean="0"/>
              <a:t>reliés</a:t>
            </a:r>
          </a:p>
          <a:p>
            <a:pPr lvl="1" fontAlgn="base"/>
            <a:endParaRPr lang="fr-FR" dirty="0" smtClean="0"/>
          </a:p>
          <a:p>
            <a:pPr lvl="1" fontAlgn="base"/>
            <a:r>
              <a:rPr lang="fr-FR" dirty="0" smtClean="0"/>
              <a:t>Avoir suivi une formation (</a:t>
            </a:r>
            <a:r>
              <a:rPr lang="fr-FR" dirty="0" err="1" smtClean="0"/>
              <a:t>présentielle</a:t>
            </a:r>
            <a:r>
              <a:rPr lang="fr-FR" dirty="0" smtClean="0"/>
              <a:t> ou à distance) et avoir </a:t>
            </a:r>
            <a:r>
              <a:rPr lang="fr-FR" b="1" dirty="0" smtClean="0"/>
              <a:t>testé</a:t>
            </a:r>
            <a:r>
              <a:rPr lang="fr-FR" dirty="0" smtClean="0"/>
              <a:t> au moins un des outils existants sur la plateforme ; </a:t>
            </a:r>
            <a:r>
              <a:rPr lang="fr-FR" b="1" dirty="0" smtClean="0"/>
              <a:t>ou</a:t>
            </a:r>
          </a:p>
          <a:p>
            <a:pPr lvl="1" fontAlgn="base"/>
            <a:endParaRPr lang="fr-FR" dirty="0" smtClean="0"/>
          </a:p>
          <a:p>
            <a:pPr lvl="1" fontAlgn="base"/>
            <a:r>
              <a:rPr lang="fr-FR" b="1" dirty="0" smtClean="0"/>
              <a:t>Proposer un nouvel outil </a:t>
            </a:r>
            <a:r>
              <a:rPr lang="fr-FR" dirty="0" smtClean="0"/>
              <a:t>(l’ayant déjà appliqué) pour qu’il soit intégré aux autres existants et en rédiger la fiche (en tant qu'auteur ou co-auteur)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« fiche » de prestataire</a:t>
            </a:r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052736"/>
            <a:ext cx="3740846" cy="443711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989959"/>
            <a:ext cx="4320480" cy="567940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4005064"/>
            <a:ext cx="3376125" cy="2665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recherche de prestataires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136" y="879086"/>
            <a:ext cx="8404423" cy="550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82594"/>
          </a:xfrm>
        </p:spPr>
        <p:txBody>
          <a:bodyPr/>
          <a:lstStyle/>
          <a:p>
            <a:r>
              <a:rPr lang="fr-FR" dirty="0" smtClean="0"/>
              <a:t>La page d’un outil</a:t>
            </a:r>
            <a:endParaRPr lang="fr-FR" dirty="0"/>
          </a:p>
        </p:txBody>
      </p:sp>
      <p:pic>
        <p:nvPicPr>
          <p:cNvPr id="4" name="Picture 4" descr="Dossier, Documents, Papier, Bureau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316416" y="6021288"/>
            <a:ext cx="717198" cy="576000"/>
          </a:xfrm>
          <a:prstGeom prst="rect">
            <a:avLst/>
          </a:prstGeom>
          <a:noFill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373088"/>
            <a:ext cx="4922520" cy="464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6012160" y="1052736"/>
            <a:ext cx="1656184" cy="792088"/>
          </a:xfrm>
          <a:prstGeom prst="wedgeRectCallout">
            <a:avLst>
              <a:gd name="adj1" fmla="val -328907"/>
              <a:gd name="adj2" fmla="val 64431"/>
            </a:avLst>
          </a:prstGeom>
          <a:gradFill>
            <a:gsLst>
              <a:gs pos="0">
                <a:srgbClr val="FFFFB9"/>
              </a:gs>
              <a:gs pos="35000">
                <a:srgbClr val="FFFFDD"/>
              </a:gs>
              <a:gs pos="100000">
                <a:srgbClr val="FFFFEB"/>
              </a:gs>
            </a:gsLst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400" dirty="0" smtClean="0">
                <a:solidFill>
                  <a:schemeClr val="tx1"/>
                </a:solidFill>
              </a:rPr>
              <a:t>Pour publier sur les réseaux sociaux</a:t>
            </a:r>
          </a:p>
        </p:txBody>
      </p:sp>
      <p:sp>
        <p:nvSpPr>
          <p:cNvPr id="9" name="Rectangle 8"/>
          <p:cNvSpPr/>
          <p:nvPr/>
        </p:nvSpPr>
        <p:spPr>
          <a:xfrm>
            <a:off x="6660232" y="1916832"/>
            <a:ext cx="1656184" cy="792088"/>
          </a:xfrm>
          <a:prstGeom prst="wedgeRectCallout">
            <a:avLst>
              <a:gd name="adj1" fmla="val -246090"/>
              <a:gd name="adj2" fmla="val 58659"/>
            </a:avLst>
          </a:prstGeom>
          <a:gradFill>
            <a:gsLst>
              <a:gs pos="0">
                <a:srgbClr val="FFFFB9"/>
              </a:gs>
              <a:gs pos="35000">
                <a:srgbClr val="FFFFDD"/>
              </a:gs>
              <a:gs pos="100000">
                <a:srgbClr val="FFFFEB"/>
              </a:gs>
            </a:gsLst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400" dirty="0" smtClean="0">
                <a:solidFill>
                  <a:schemeClr val="tx1"/>
                </a:solidFill>
              </a:rPr>
              <a:t>Indication de l’état de l’outil et menu</a:t>
            </a:r>
          </a:p>
        </p:txBody>
      </p:sp>
      <p:sp>
        <p:nvSpPr>
          <p:cNvPr id="10" name="Rectangle 9"/>
          <p:cNvSpPr/>
          <p:nvPr/>
        </p:nvSpPr>
        <p:spPr>
          <a:xfrm>
            <a:off x="7092280" y="2996952"/>
            <a:ext cx="1656184" cy="792088"/>
          </a:xfrm>
          <a:prstGeom prst="wedgeRectCallout">
            <a:avLst>
              <a:gd name="adj1" fmla="val -175695"/>
              <a:gd name="adj2" fmla="val 61545"/>
            </a:avLst>
          </a:prstGeom>
          <a:gradFill>
            <a:gsLst>
              <a:gs pos="0">
                <a:srgbClr val="FFFFB9"/>
              </a:gs>
              <a:gs pos="35000">
                <a:srgbClr val="FFFFDD"/>
              </a:gs>
              <a:gs pos="100000">
                <a:srgbClr val="FFFFEB"/>
              </a:gs>
            </a:gsLst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400" dirty="0" smtClean="0">
                <a:solidFill>
                  <a:schemeClr val="tx1"/>
                </a:solidFill>
              </a:rPr>
              <a:t>Indications sur le positionnement et l’utilisation de l’outil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164288" y="4221088"/>
            <a:ext cx="1296144" cy="792088"/>
          </a:xfrm>
          <a:prstGeom prst="wedgeRectCallout">
            <a:avLst>
              <a:gd name="adj1" fmla="val -246090"/>
              <a:gd name="adj2" fmla="val 58659"/>
            </a:avLst>
          </a:prstGeom>
          <a:gradFill>
            <a:gsLst>
              <a:gs pos="0">
                <a:srgbClr val="FFFFB9"/>
              </a:gs>
              <a:gs pos="35000">
                <a:srgbClr val="FFFFDD"/>
              </a:gs>
              <a:gs pos="100000">
                <a:srgbClr val="FFFFEB"/>
              </a:gs>
            </a:gsLst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400" dirty="0" smtClean="0">
                <a:solidFill>
                  <a:schemeClr val="tx1"/>
                </a:solidFill>
              </a:rPr>
              <a:t>Fiche résumée de l’outil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82594"/>
          </a:xfrm>
        </p:spPr>
        <p:txBody>
          <a:bodyPr/>
          <a:lstStyle/>
          <a:p>
            <a:r>
              <a:rPr lang="fr-FR" dirty="0" smtClean="0"/>
              <a:t>La page d’un outil</a:t>
            </a:r>
            <a:endParaRPr lang="fr-F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2"/>
            <a:ext cx="4945380" cy="5394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4013408"/>
            <a:ext cx="3764280" cy="2727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6012160" y="1052736"/>
            <a:ext cx="1656184" cy="792088"/>
          </a:xfrm>
          <a:prstGeom prst="wedgeRectCallout">
            <a:avLst>
              <a:gd name="adj1" fmla="val -128076"/>
              <a:gd name="adj2" fmla="val 44229"/>
            </a:avLst>
          </a:prstGeom>
          <a:gradFill>
            <a:gsLst>
              <a:gs pos="0">
                <a:srgbClr val="FFFFB9"/>
              </a:gs>
              <a:gs pos="35000">
                <a:srgbClr val="FFFFDD"/>
              </a:gs>
              <a:gs pos="100000">
                <a:srgbClr val="FFFFEB"/>
              </a:gs>
            </a:gsLst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400" dirty="0" smtClean="0">
                <a:solidFill>
                  <a:schemeClr val="tx1"/>
                </a:solidFill>
              </a:rPr>
              <a:t>Contenu descriptif de l’outil</a:t>
            </a:r>
          </a:p>
        </p:txBody>
      </p:sp>
      <p:sp>
        <p:nvSpPr>
          <p:cNvPr id="7" name="Rectangle 6"/>
          <p:cNvSpPr/>
          <p:nvPr/>
        </p:nvSpPr>
        <p:spPr>
          <a:xfrm>
            <a:off x="7020272" y="2492896"/>
            <a:ext cx="1440160" cy="792088"/>
          </a:xfrm>
          <a:prstGeom prst="wedgeRectCallout">
            <a:avLst>
              <a:gd name="adj1" fmla="val -106682"/>
              <a:gd name="adj2" fmla="val 182759"/>
            </a:avLst>
          </a:prstGeom>
          <a:gradFill>
            <a:gsLst>
              <a:gs pos="0">
                <a:srgbClr val="FFFFB9"/>
              </a:gs>
              <a:gs pos="35000">
                <a:srgbClr val="FFFFDD"/>
              </a:gs>
              <a:gs pos="100000">
                <a:srgbClr val="FFFFEB"/>
              </a:gs>
            </a:gsLst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400" dirty="0" smtClean="0">
                <a:solidFill>
                  <a:schemeClr val="tx1"/>
                </a:solidFill>
              </a:rPr>
              <a:t>Mise en pratique de l’outil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82594"/>
          </a:xfrm>
        </p:spPr>
        <p:txBody>
          <a:bodyPr/>
          <a:lstStyle/>
          <a:p>
            <a:r>
              <a:rPr lang="fr-FR" dirty="0" smtClean="0"/>
              <a:t>La page d’un outil</a:t>
            </a:r>
            <a:endParaRPr lang="fr-F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0404"/>
            <a:ext cx="4975860" cy="3314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4161616"/>
            <a:ext cx="4968240" cy="2651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6012160" y="1052736"/>
            <a:ext cx="2592288" cy="792088"/>
          </a:xfrm>
          <a:prstGeom prst="wedgeRectCallout">
            <a:avLst>
              <a:gd name="adj1" fmla="val -167759"/>
              <a:gd name="adj2" fmla="val 139469"/>
            </a:avLst>
          </a:prstGeom>
          <a:gradFill>
            <a:gsLst>
              <a:gs pos="0">
                <a:srgbClr val="FFFFB9"/>
              </a:gs>
              <a:gs pos="35000">
                <a:srgbClr val="FFFFDD"/>
              </a:gs>
              <a:gs pos="100000">
                <a:srgbClr val="FFFFEB"/>
              </a:gs>
            </a:gsLst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400" dirty="0" smtClean="0">
                <a:solidFill>
                  <a:schemeClr val="tx1"/>
                </a:solidFill>
              </a:rPr>
              <a:t>Liste des formulaires, affiches, canevas, </a:t>
            </a:r>
            <a:r>
              <a:rPr lang="fr-FR" sz="1400" dirty="0" err="1" smtClean="0">
                <a:solidFill>
                  <a:schemeClr val="tx1"/>
                </a:solidFill>
              </a:rPr>
              <a:t>etc</a:t>
            </a:r>
            <a:r>
              <a:rPr lang="fr-FR" sz="1400" dirty="0" smtClean="0">
                <a:solidFill>
                  <a:schemeClr val="tx1"/>
                </a:solidFill>
              </a:rPr>
              <a:t>… avec les liens de téléchargement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5373216"/>
            <a:ext cx="2941320" cy="128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4427984" y="2348880"/>
            <a:ext cx="3104728" cy="927720"/>
          </a:xfrm>
          <a:prstGeom prst="wedgeRectCallout">
            <a:avLst>
              <a:gd name="adj1" fmla="val -60260"/>
              <a:gd name="adj2" fmla="val 212160"/>
            </a:avLst>
          </a:prstGeom>
          <a:gradFill>
            <a:gsLst>
              <a:gs pos="0">
                <a:srgbClr val="FFFFB9"/>
              </a:gs>
              <a:gs pos="35000">
                <a:srgbClr val="FFFFDD"/>
              </a:gs>
              <a:gs pos="100000">
                <a:srgbClr val="FFFFEB"/>
              </a:gs>
            </a:gsLst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400" dirty="0" smtClean="0">
                <a:solidFill>
                  <a:schemeClr val="tx1"/>
                </a:solidFill>
              </a:rPr>
              <a:t>Liste des prestataires de l’annuaire, ayant sélectionné l’outil comme étant l’un de ceux qu’ils maitrisent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796136" y="3573016"/>
            <a:ext cx="3104728" cy="927720"/>
          </a:xfrm>
          <a:prstGeom prst="wedgeRectCallout">
            <a:avLst>
              <a:gd name="adj1" fmla="val 13738"/>
              <a:gd name="adj2" fmla="val 178895"/>
            </a:avLst>
          </a:prstGeom>
          <a:gradFill>
            <a:gsLst>
              <a:gs pos="0">
                <a:srgbClr val="FFFFB9"/>
              </a:gs>
              <a:gs pos="35000">
                <a:srgbClr val="FFFFDD"/>
              </a:gs>
              <a:gs pos="100000">
                <a:srgbClr val="FFFFEB"/>
              </a:gs>
            </a:gsLst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400" dirty="0" smtClean="0">
                <a:solidFill>
                  <a:schemeClr val="tx1"/>
                </a:solidFill>
              </a:rPr>
              <a:t>Liens vers des outils complémentaires ou des articles de blog ou encore des vidéos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 animBg="1"/>
      <p:bldP spid="10" grpId="1" animBg="1"/>
      <p:bldP spid="1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canevas ont aussi leur « fiche »…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Certains des canevas peuvent être utilisés comme outils de réflexion collective, par exemple le canevas de modèle d’affaires, alors que d’autres sont plus utilisés comme référence conceptuelle et de classification:</a:t>
            </a:r>
          </a:p>
          <a:p>
            <a:pPr>
              <a:buNone/>
            </a:pPr>
            <a:endParaRPr lang="fr-FR" dirty="0" smtClean="0"/>
          </a:p>
          <a:p>
            <a:r>
              <a:rPr lang="fr-FR" u="sng" dirty="0" smtClean="0">
                <a:hlinkClick r:id="rId2"/>
              </a:rPr>
              <a:t>Canevas des valeurs</a:t>
            </a:r>
            <a:endParaRPr lang="fr-FR" dirty="0" smtClean="0"/>
          </a:p>
          <a:p>
            <a:r>
              <a:rPr lang="fr-FR" u="sng" dirty="0" smtClean="0">
                <a:hlinkClick r:id="rId3"/>
              </a:rPr>
              <a:t>Canevas de modèle d'affaires social - 1er niveau</a:t>
            </a:r>
            <a:r>
              <a:rPr lang="fr-FR" dirty="0" smtClean="0"/>
              <a:t> </a:t>
            </a:r>
          </a:p>
          <a:p>
            <a:r>
              <a:rPr lang="fr-FR" u="sng" dirty="0" smtClean="0">
                <a:hlinkClick r:id="rId4"/>
              </a:rPr>
              <a:t>Canevas de modèle d’affaires social - 2ème niveau</a:t>
            </a:r>
            <a:r>
              <a:rPr lang="fr-FR" dirty="0" smtClean="0"/>
              <a:t> </a:t>
            </a:r>
          </a:p>
          <a:p>
            <a:r>
              <a:rPr lang="fr-FR" u="sng" dirty="0" smtClean="0">
                <a:hlinkClick r:id="rId5"/>
              </a:rPr>
              <a:t>Identification de la gouvernance</a:t>
            </a:r>
            <a:r>
              <a:rPr lang="fr-FR" dirty="0" smtClean="0"/>
              <a:t> 	</a:t>
            </a:r>
            <a:r>
              <a:rPr lang="fr-FR" sz="1600" i="1" dirty="0" smtClean="0"/>
              <a:t>(canevas)</a:t>
            </a:r>
            <a:endParaRPr lang="fr-FR" i="1" dirty="0" smtClean="0">
              <a:hlinkClick r:id="rId6"/>
            </a:endParaRPr>
          </a:p>
          <a:p>
            <a:r>
              <a:rPr lang="fr-FR" u="sng" dirty="0" smtClean="0">
                <a:hlinkClick r:id="rId6"/>
              </a:rPr>
              <a:t>Canevas de la stratégie</a:t>
            </a:r>
            <a:r>
              <a:rPr lang="fr-FR" dirty="0" smtClean="0"/>
              <a:t> </a:t>
            </a:r>
          </a:p>
          <a:p>
            <a:r>
              <a:rPr lang="fr-FR" u="sng" dirty="0" smtClean="0">
                <a:hlinkClick r:id="rId7"/>
              </a:rPr>
              <a:t>Canevas de la </a:t>
            </a:r>
            <a:r>
              <a:rPr lang="fr-FR" u="sng" dirty="0" err="1" smtClean="0">
                <a:hlinkClick r:id="rId7"/>
              </a:rPr>
              <a:t>RSE</a:t>
            </a:r>
            <a:r>
              <a:rPr lang="fr-FR" dirty="0" smtClean="0"/>
              <a:t> </a:t>
            </a:r>
            <a:endParaRPr lang="fr-FR" dirty="0" smtClean="0"/>
          </a:p>
          <a:p>
            <a:endParaRPr lang="fr-FR" dirty="0" smtClean="0"/>
          </a:p>
          <a:p>
            <a:r>
              <a:rPr lang="fr-FR" u="sng" dirty="0" smtClean="0">
                <a:hlinkClick r:id="rId8"/>
              </a:rPr>
              <a:t>Canevas de création de projets</a:t>
            </a:r>
            <a:r>
              <a:rPr lang="fr-FR" dirty="0" smtClean="0"/>
              <a:t> 		</a:t>
            </a:r>
            <a:r>
              <a:rPr lang="fr-FR" sz="1600" i="1" dirty="0" smtClean="0"/>
              <a:t>(pratiquement identique au canevas de</a:t>
            </a:r>
            <a:br>
              <a:rPr lang="fr-FR" sz="1600" i="1" dirty="0" smtClean="0"/>
            </a:br>
            <a:r>
              <a:rPr lang="fr-FR" sz="1600" i="1" dirty="0" smtClean="0"/>
              <a:t>					 modèle d’affaires)</a:t>
            </a:r>
          </a:p>
          <a:p>
            <a:endParaRPr lang="fr-FR" dirty="0" smtClean="0"/>
          </a:p>
          <a:p>
            <a:pPr>
              <a:buNone/>
            </a:pPr>
            <a:endParaRPr lang="fr-FR" dirty="0" smtClean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29847" y="2360310"/>
            <a:ext cx="2590625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tout-sur-profits25.com/wp-content/uploads/2015/04/questions-reponses-profi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411408" y="2708920"/>
            <a:ext cx="4625088" cy="3036565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Quelques outils transversaux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Quelques outils ne sont pas liés directement aux canevas et à leurs blocs, mais plutôt aux porteurs de projets:</a:t>
            </a:r>
          </a:p>
          <a:p>
            <a:pPr>
              <a:buNone/>
            </a:pPr>
            <a:endParaRPr lang="fr-FR" dirty="0" smtClean="0"/>
          </a:p>
          <a:p>
            <a:r>
              <a:rPr lang="fr-FR" u="sng" dirty="0" smtClean="0">
                <a:hlinkClick r:id="rId3"/>
              </a:rPr>
              <a:t>Référentiel de compétences entrepreneuriales et sociétales</a:t>
            </a:r>
            <a:endParaRPr lang="fr-FR" u="sng" dirty="0" smtClean="0">
              <a:hlinkClick r:id="rId4"/>
            </a:endParaRPr>
          </a:p>
          <a:p>
            <a:r>
              <a:rPr lang="fr-FR" u="sng" dirty="0" smtClean="0">
                <a:hlinkClick r:id="rId4"/>
              </a:rPr>
              <a:t>Compétences et qualités entrepreneuriales</a:t>
            </a:r>
            <a:r>
              <a:rPr lang="fr-FR" dirty="0" smtClean="0"/>
              <a:t> </a:t>
            </a:r>
          </a:p>
          <a:p>
            <a:r>
              <a:rPr lang="fr-FR" u="sng" dirty="0" smtClean="0">
                <a:hlinkClick r:id="rId5"/>
              </a:rPr>
              <a:t>Les métiers de l'entrepreneur-se </a:t>
            </a:r>
            <a:r>
              <a:rPr lang="fr-FR" u="sng" dirty="0" err="1" smtClean="0">
                <a:hlinkClick r:id="rId5"/>
              </a:rPr>
              <a:t>social-e</a:t>
            </a:r>
            <a:r>
              <a:rPr lang="fr-FR" dirty="0" smtClean="0"/>
              <a:t> </a:t>
            </a:r>
          </a:p>
          <a:p>
            <a:r>
              <a:rPr lang="fr-FR" u="sng" dirty="0" smtClean="0">
                <a:hlinkClick r:id="rId6"/>
              </a:rPr>
              <a:t>Quel est votre profil d’entrepreneur social ?</a:t>
            </a:r>
            <a:r>
              <a:rPr lang="fr-FR" dirty="0" smtClean="0"/>
              <a:t> </a:t>
            </a:r>
          </a:p>
          <a:p>
            <a:r>
              <a:rPr lang="fr-FR" u="sng" dirty="0" smtClean="0">
                <a:hlinkClick r:id="rId7"/>
              </a:rPr>
              <a:t>Quel est votre équilibre de préférences au travail ?</a:t>
            </a:r>
            <a:endParaRPr lang="fr-FR" dirty="0" smtClean="0"/>
          </a:p>
          <a:p>
            <a:r>
              <a:rPr lang="fr-FR" u="sng" dirty="0" smtClean="0">
                <a:hlinkClick r:id="rId8"/>
              </a:rPr>
              <a:t>Boussole d'innovation sociétale</a:t>
            </a:r>
            <a:r>
              <a:rPr lang="fr-FR" dirty="0" smtClean="0"/>
              <a:t> </a:t>
            </a:r>
          </a:p>
          <a:p>
            <a:endParaRPr lang="fr-FR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Outils liés aux valeurs de l’organisation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7864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Peu nombreux pour l’instant, le premier d’entre eux est plus pratique alors que le deuxième est surtout descriptif:</a:t>
            </a:r>
          </a:p>
          <a:p>
            <a:pPr>
              <a:buNone/>
            </a:pPr>
            <a:endParaRPr lang="fr-FR" dirty="0" smtClean="0"/>
          </a:p>
          <a:p>
            <a:r>
              <a:rPr lang="fr-FR" u="sng" dirty="0" smtClean="0">
                <a:hlinkClick r:id="rId2"/>
              </a:rPr>
              <a:t>Valeurs organisationnelles - aide au choix</a:t>
            </a:r>
            <a:r>
              <a:rPr lang="fr-FR" dirty="0" smtClean="0"/>
              <a:t> </a:t>
            </a:r>
          </a:p>
          <a:p>
            <a:r>
              <a:rPr lang="fr-FR" u="sng" dirty="0" smtClean="0">
                <a:hlinkClick r:id="rId3"/>
              </a:rPr>
              <a:t>Valeurs et conscience organisationnelle</a:t>
            </a:r>
            <a:r>
              <a:rPr lang="fr-FR" dirty="0" smtClean="0"/>
              <a:t> </a:t>
            </a:r>
            <a:endParaRPr lang="fr-FR" dirty="0" smtClean="0"/>
          </a:p>
          <a:p>
            <a:r>
              <a:rPr lang="fr-FR" dirty="0" smtClean="0">
                <a:hlinkClick r:id="rId4"/>
              </a:rPr>
              <a:t>Fond commun d'évidence</a:t>
            </a:r>
            <a:endParaRPr lang="fr-FR" dirty="0" smtClean="0"/>
          </a:p>
        </p:txBody>
      </p:sp>
      <p:pic>
        <p:nvPicPr>
          <p:cNvPr id="44034" name="Picture 2" descr="Social Business Models: domaines ou hiérarchie des valeur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3645024"/>
            <a:ext cx="5753100" cy="102870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Outils liés modèle d’affaires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7864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Ces outils sont orientés pour les trois premières questions du canevas de modèle d’affaires: « Où », « Pourquoi » et « Qui »</a:t>
            </a:r>
          </a:p>
          <a:p>
            <a:pPr>
              <a:buNone/>
            </a:pPr>
            <a:endParaRPr lang="fr-FR" dirty="0" smtClean="0"/>
          </a:p>
          <a:p>
            <a:r>
              <a:rPr lang="fr-FR" u="sng" dirty="0" smtClean="0">
                <a:hlinkClick r:id="rId2"/>
              </a:rPr>
              <a:t>Analyse de contexte - image riche</a:t>
            </a:r>
            <a:r>
              <a:rPr lang="fr-FR" dirty="0" smtClean="0"/>
              <a:t> </a:t>
            </a:r>
          </a:p>
          <a:p>
            <a:r>
              <a:rPr lang="fr-FR" u="sng" dirty="0" smtClean="0">
                <a:hlinkClick r:id="rId3"/>
              </a:rPr>
              <a:t>Analyse du contexte </a:t>
            </a:r>
            <a:r>
              <a:rPr lang="fr-FR" u="sng" dirty="0" err="1" smtClean="0">
                <a:hlinkClick r:id="rId3"/>
              </a:rPr>
              <a:t>PESTEL</a:t>
            </a:r>
            <a:r>
              <a:rPr lang="fr-FR" dirty="0" smtClean="0"/>
              <a:t> </a:t>
            </a:r>
          </a:p>
          <a:p>
            <a:endParaRPr lang="fr-FR" dirty="0" smtClean="0"/>
          </a:p>
          <a:p>
            <a:r>
              <a:rPr lang="fr-FR" u="sng" dirty="0" smtClean="0">
                <a:hlinkClick r:id="rId4"/>
              </a:rPr>
              <a:t>Arbre de problèmes</a:t>
            </a:r>
            <a:r>
              <a:rPr lang="fr-FR" dirty="0" smtClean="0"/>
              <a:t> </a:t>
            </a:r>
          </a:p>
          <a:p>
            <a:r>
              <a:rPr lang="fr-FR" u="sng" dirty="0" smtClean="0">
                <a:hlinkClick r:id="rId5"/>
              </a:rPr>
              <a:t>Arbre des objectifs</a:t>
            </a:r>
            <a:r>
              <a:rPr lang="fr-FR" dirty="0" smtClean="0"/>
              <a:t> </a:t>
            </a:r>
          </a:p>
          <a:p>
            <a:r>
              <a:rPr lang="fr-FR" u="sng" dirty="0" smtClean="0">
                <a:hlinkClick r:id="rId6"/>
              </a:rPr>
              <a:t>Cadre logique</a:t>
            </a:r>
            <a:r>
              <a:rPr lang="fr-FR" dirty="0" smtClean="0"/>
              <a:t> </a:t>
            </a:r>
          </a:p>
          <a:p>
            <a:endParaRPr lang="fr-FR" dirty="0" smtClean="0"/>
          </a:p>
          <a:p>
            <a:r>
              <a:rPr lang="fr-FR" u="sng" dirty="0" smtClean="0">
                <a:hlinkClick r:id="rId7"/>
              </a:rPr>
              <a:t>Analyse détaillée de la clientèle</a:t>
            </a:r>
            <a:r>
              <a:rPr lang="fr-FR" dirty="0" smtClean="0"/>
              <a:t> </a:t>
            </a:r>
          </a:p>
          <a:p>
            <a:r>
              <a:rPr lang="fr-FR" u="sng" dirty="0" smtClean="0">
                <a:hlinkClick r:id="rId8"/>
              </a:rPr>
              <a:t>Clientèles et besoins</a:t>
            </a:r>
            <a:r>
              <a:rPr lang="fr-FR" dirty="0" smtClean="0"/>
              <a:t> </a:t>
            </a:r>
          </a:p>
          <a:p>
            <a:r>
              <a:rPr lang="fr-FR" u="sng" dirty="0" smtClean="0">
                <a:hlinkClick r:id="rId9"/>
              </a:rPr>
              <a:t>Clientèles, besoins et prestations</a:t>
            </a:r>
            <a:r>
              <a:rPr lang="fr-FR" dirty="0" smtClean="0"/>
              <a:t> </a:t>
            </a:r>
          </a:p>
          <a:p>
            <a:r>
              <a:rPr lang="fr-FR" u="sng" dirty="0" smtClean="0">
                <a:hlinkClick r:id="rId10"/>
              </a:rPr>
              <a:t>Enoncé de la mission</a:t>
            </a:r>
            <a:r>
              <a:rPr lang="fr-FR" dirty="0" smtClean="0"/>
              <a:t> </a:t>
            </a:r>
          </a:p>
          <a:p>
            <a:endParaRPr lang="fr-FR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88024" y="2502644"/>
            <a:ext cx="3414444" cy="2942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8"/>
          <p:cNvGrpSpPr/>
          <p:nvPr/>
        </p:nvGrpSpPr>
        <p:grpSpPr>
          <a:xfrm>
            <a:off x="1420896" y="5301352"/>
            <a:ext cx="3600000" cy="1296000"/>
            <a:chOff x="899592" y="5227298"/>
            <a:chExt cx="3600000" cy="1296000"/>
          </a:xfrm>
        </p:grpSpPr>
        <p:pic>
          <p:nvPicPr>
            <p:cNvPr id="1026" name="Picture 2" descr="C:\G\Google Drive\SBM Concept\Images\Canevas 1er niveau vide.png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5227298"/>
              <a:ext cx="3600000" cy="129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ZoneTexte 27"/>
            <p:cNvSpPr txBox="1"/>
            <p:nvPr/>
          </p:nvSpPr>
          <p:spPr>
            <a:xfrm>
              <a:off x="1556165" y="5898896"/>
              <a:ext cx="2260745" cy="540668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fr-CH" sz="1400" dirty="0" smtClean="0"/>
                <a:t>Modèle d’affaires</a:t>
              </a:r>
              <a:endParaRPr lang="fr-CH" sz="1400" dirty="0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dirty="0" smtClean="0"/>
              <a:t>Une approche systémique et</a:t>
            </a:r>
            <a:r>
              <a:rPr lang="fr-CH" dirty="0"/>
              <a:t/>
            </a:r>
            <a:br>
              <a:rPr lang="fr-CH" dirty="0"/>
            </a:br>
            <a:r>
              <a:rPr lang="fr-CH" dirty="0"/>
              <a:t> une superposition </a:t>
            </a:r>
            <a:r>
              <a:rPr lang="fr-CH" dirty="0" smtClean="0"/>
              <a:t>de  4 canevas  + 1 central</a:t>
            </a:r>
            <a:endParaRPr lang="fr-CH" dirty="0"/>
          </a:p>
        </p:txBody>
      </p:sp>
      <p:sp>
        <p:nvSpPr>
          <p:cNvPr id="21" name="ZoneTexte 20"/>
          <p:cNvSpPr txBox="1"/>
          <p:nvPr/>
        </p:nvSpPr>
        <p:spPr>
          <a:xfrm>
            <a:off x="5474493" y="5639889"/>
            <a:ext cx="2108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dirty="0" smtClean="0"/>
              <a:t>Modèle permanent</a:t>
            </a:r>
            <a:br>
              <a:rPr lang="fr-CH" dirty="0" smtClean="0"/>
            </a:br>
            <a:r>
              <a:rPr lang="fr-CH" dirty="0" smtClean="0"/>
              <a:t>«mission»</a:t>
            </a:r>
            <a:endParaRPr lang="fr-CH" dirty="0"/>
          </a:p>
        </p:txBody>
      </p:sp>
      <p:grpSp>
        <p:nvGrpSpPr>
          <p:cNvPr id="4" name="Groupe 32"/>
          <p:cNvGrpSpPr/>
          <p:nvPr/>
        </p:nvGrpSpPr>
        <p:grpSpPr>
          <a:xfrm>
            <a:off x="1420896" y="4007110"/>
            <a:ext cx="6141228" cy="2056272"/>
            <a:chOff x="1420896" y="4007110"/>
            <a:chExt cx="6141228" cy="2056272"/>
          </a:xfrm>
        </p:grpSpPr>
        <p:sp>
          <p:nvSpPr>
            <p:cNvPr id="22" name="ZoneTexte 21"/>
            <p:cNvSpPr txBox="1"/>
            <p:nvPr/>
          </p:nvSpPr>
          <p:spPr>
            <a:xfrm>
              <a:off x="5479503" y="4327705"/>
              <a:ext cx="208262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dirty="0" smtClean="0"/>
                <a:t>Modèle relationnel</a:t>
              </a:r>
              <a:br>
                <a:rPr lang="fr-CH" dirty="0" smtClean="0"/>
              </a:br>
              <a:r>
                <a:rPr lang="fr-CH" dirty="0" smtClean="0"/>
                <a:t>«gestion»</a:t>
              </a:r>
              <a:endParaRPr lang="fr-CH" dirty="0"/>
            </a:p>
          </p:txBody>
        </p:sp>
        <p:grpSp>
          <p:nvGrpSpPr>
            <p:cNvPr id="5" name="Groupe 13"/>
            <p:cNvGrpSpPr/>
            <p:nvPr/>
          </p:nvGrpSpPr>
          <p:grpSpPr>
            <a:xfrm>
              <a:off x="1420896" y="4007110"/>
              <a:ext cx="3600000" cy="2056272"/>
              <a:chOff x="1420896" y="4007110"/>
              <a:chExt cx="3600000" cy="2056272"/>
            </a:xfrm>
          </p:grpSpPr>
          <p:grpSp>
            <p:nvGrpSpPr>
              <p:cNvPr id="6" name="Groupe 6"/>
              <p:cNvGrpSpPr/>
              <p:nvPr/>
            </p:nvGrpSpPr>
            <p:grpSpPr>
              <a:xfrm>
                <a:off x="2886459" y="4737496"/>
                <a:ext cx="622670" cy="1325886"/>
                <a:chOff x="2365155" y="4663442"/>
                <a:chExt cx="622670" cy="1325886"/>
              </a:xfrm>
            </p:grpSpPr>
            <p:sp>
              <p:nvSpPr>
                <p:cNvPr id="25" name="Cylindre 24"/>
                <p:cNvSpPr/>
                <p:nvPr/>
              </p:nvSpPr>
              <p:spPr>
                <a:xfrm>
                  <a:off x="2365155" y="4663442"/>
                  <a:ext cx="622670" cy="1325886"/>
                </a:xfrm>
                <a:prstGeom prst="can">
                  <a:avLst>
                    <a:gd name="adj" fmla="val 40459"/>
                  </a:avLst>
                </a:prstGeom>
                <a:gradFill flip="none" rotWithShape="1">
                  <a:gsLst>
                    <a:gs pos="98000">
                      <a:srgbClr val="FF99FF"/>
                    </a:gs>
                    <a:gs pos="35000">
                      <a:srgbClr val="FFC5FF"/>
                    </a:gs>
                    <a:gs pos="0">
                      <a:schemeClr val="accent2">
                        <a:tint val="15000"/>
                        <a:satMod val="350000"/>
                      </a:schemeClr>
                    </a:gs>
                  </a:gsLst>
                  <a:lin ang="10800000" scaled="0"/>
                  <a:tileRect/>
                </a:gradFill>
                <a:ln>
                  <a:noFill/>
                </a:ln>
                <a:effectLst>
                  <a:innerShdw blurRad="63500" dist="50800" dir="13500000">
                    <a:prstClr val="black">
                      <a:alpha val="31000"/>
                    </a:prstClr>
                  </a:inn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fr-CH" sz="1400" dirty="0">
                    <a:solidFill>
                      <a:schemeClr val="dk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9" name="ZoneTexte 28"/>
                <p:cNvSpPr txBox="1"/>
                <p:nvPr/>
              </p:nvSpPr>
              <p:spPr>
                <a:xfrm rot="16200000">
                  <a:off x="2291343" y="5461394"/>
                  <a:ext cx="69262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fr-CH" sz="1200" dirty="0" smtClean="0"/>
                    <a:t>Valeurs</a:t>
                  </a:r>
                  <a:endParaRPr lang="fr-CH" sz="1200" dirty="0"/>
                </a:p>
              </p:txBody>
            </p:sp>
          </p:grpSp>
          <p:grpSp>
            <p:nvGrpSpPr>
              <p:cNvPr id="7" name="Groupe 9"/>
              <p:cNvGrpSpPr/>
              <p:nvPr/>
            </p:nvGrpSpPr>
            <p:grpSpPr>
              <a:xfrm>
                <a:off x="1420896" y="4007110"/>
                <a:ext cx="3600000" cy="1296000"/>
                <a:chOff x="899592" y="3933056"/>
                <a:chExt cx="3600000" cy="1296000"/>
              </a:xfrm>
            </p:grpSpPr>
            <p:pic>
              <p:nvPicPr>
                <p:cNvPr id="1029" name="Picture 5" descr="C:\Users\Claude\Desktop\canevas_gouvernance_vide.png"/>
                <p:cNvPicPr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99592" y="3933056"/>
                  <a:ext cx="3600000" cy="1296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0" name="ZoneTexte 39"/>
                <p:cNvSpPr txBox="1"/>
                <p:nvPr/>
              </p:nvSpPr>
              <p:spPr>
                <a:xfrm>
                  <a:off x="1673823" y="4580984"/>
                  <a:ext cx="2051538" cy="5406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prstTxWarp prst="textArchDown">
                    <a:avLst/>
                  </a:prstTxWarp>
                  <a:spAutoFit/>
                </a:bodyPr>
                <a:lstStyle/>
                <a:p>
                  <a:pPr algn="ctr"/>
                  <a:r>
                    <a:rPr lang="fr-CH" sz="1400" dirty="0" smtClean="0"/>
                    <a:t>Gouvernance</a:t>
                  </a:r>
                  <a:endParaRPr lang="fr-CH" sz="1400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xmlns="" val="4085619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Outils liés modèle d’affaires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7864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Ces outils sont orientés sur une analyse et validation des réflexions initiales, ainsi qu’une recherche plus poussée. Ils se rattachent aussi à d’autres questions du canevas.</a:t>
            </a:r>
          </a:p>
          <a:p>
            <a:pPr>
              <a:buNone/>
            </a:pPr>
            <a:endParaRPr lang="fr-FR" dirty="0" smtClean="0"/>
          </a:p>
          <a:p>
            <a:r>
              <a:rPr lang="fr-FR" u="sng" dirty="0" smtClean="0">
                <a:hlinkClick r:id="rId2"/>
              </a:rPr>
              <a:t>Tableaux de gestion de l’information</a:t>
            </a:r>
            <a:r>
              <a:rPr lang="fr-FR" dirty="0" smtClean="0"/>
              <a:t> </a:t>
            </a:r>
          </a:p>
          <a:p>
            <a:r>
              <a:rPr lang="fr-FR" u="sng" dirty="0" smtClean="0">
                <a:hlinkClick r:id="rId3"/>
              </a:rPr>
              <a:t>Validation des hypothèses du canevas – partie 1</a:t>
            </a:r>
            <a:endParaRPr lang="fr-FR" dirty="0" smtClean="0"/>
          </a:p>
          <a:p>
            <a:r>
              <a:rPr lang="fr-FR" u="sng" dirty="0" smtClean="0">
                <a:hlinkClick r:id="rId4"/>
              </a:rPr>
              <a:t>Elaboration de sondages</a:t>
            </a:r>
            <a:r>
              <a:rPr lang="fr-FR" dirty="0" smtClean="0"/>
              <a:t> </a:t>
            </a:r>
          </a:p>
          <a:p>
            <a:r>
              <a:rPr lang="fr-FR" u="sng" dirty="0" smtClean="0">
                <a:hlinkClick r:id="rId5"/>
              </a:rPr>
              <a:t>Pitch de sondage - quelques astuces</a:t>
            </a:r>
            <a:r>
              <a:rPr lang="fr-FR" dirty="0" smtClean="0"/>
              <a:t> </a:t>
            </a:r>
          </a:p>
          <a:p>
            <a:r>
              <a:rPr lang="fr-FR" u="sng" dirty="0" smtClean="0">
                <a:hlinkClick r:id="rId6"/>
              </a:rPr>
              <a:t>Marché et niches</a:t>
            </a:r>
            <a:r>
              <a:rPr lang="fr-FR" dirty="0" smtClean="0"/>
              <a:t> </a:t>
            </a:r>
          </a:p>
          <a:p>
            <a:r>
              <a:rPr lang="fr-FR" u="sng" dirty="0" smtClean="0">
                <a:hlinkClick r:id="rId7"/>
              </a:rPr>
              <a:t>Analyse de la concurrence</a:t>
            </a:r>
            <a:r>
              <a:rPr lang="fr-FR" dirty="0" smtClean="0"/>
              <a:t> </a:t>
            </a:r>
          </a:p>
          <a:p>
            <a:endParaRPr lang="fr-FR" dirty="0" smtClean="0"/>
          </a:p>
          <a:p>
            <a:r>
              <a:rPr lang="fr-FR" u="sng" dirty="0" smtClean="0">
                <a:hlinkClick r:id="rId8"/>
              </a:rPr>
              <a:t>Aide au choix des couleurs</a:t>
            </a:r>
            <a:r>
              <a:rPr lang="fr-FR" dirty="0" smtClean="0"/>
              <a:t> </a:t>
            </a:r>
          </a:p>
          <a:p>
            <a:r>
              <a:rPr lang="fr-FR" u="sng" dirty="0" smtClean="0">
                <a:hlinkClick r:id="rId9"/>
              </a:rPr>
              <a:t>Canaux et outils de communication</a:t>
            </a:r>
            <a:r>
              <a:rPr lang="fr-FR" dirty="0" smtClean="0"/>
              <a:t> </a:t>
            </a:r>
          </a:p>
          <a:p>
            <a:endParaRPr lang="fr-FR" dirty="0" smtClean="0"/>
          </a:p>
          <a:p>
            <a:r>
              <a:rPr lang="fr-FR" u="sng" dirty="0" smtClean="0">
                <a:hlinkClick r:id="rId10"/>
              </a:rPr>
              <a:t>De l'organisation aux activités</a:t>
            </a:r>
            <a:r>
              <a:rPr lang="fr-FR" dirty="0" smtClean="0"/>
              <a:t> </a:t>
            </a:r>
          </a:p>
          <a:p>
            <a:endParaRPr lang="fr-FR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42495" y="3573016"/>
            <a:ext cx="3761953" cy="2882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Outils liés au modèle économique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7864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Indirectement liés au modèle d’affaires, ils sont néanmoins indispensables!:</a:t>
            </a:r>
          </a:p>
          <a:p>
            <a:pPr>
              <a:buNone/>
            </a:pPr>
            <a:endParaRPr lang="fr-FR" dirty="0" smtClean="0"/>
          </a:p>
          <a:p>
            <a:r>
              <a:rPr lang="fr-FR" u="sng" dirty="0" smtClean="0">
                <a:hlinkClick r:id="rId2"/>
              </a:rPr>
              <a:t>Evaluation préliminaire de la viabilité financière</a:t>
            </a:r>
            <a:r>
              <a:rPr lang="fr-FR" dirty="0" smtClean="0"/>
              <a:t> </a:t>
            </a:r>
          </a:p>
          <a:p>
            <a:r>
              <a:rPr lang="fr-FR" u="sng" dirty="0" smtClean="0">
                <a:hlinkClick r:id="rId3"/>
              </a:rPr>
              <a:t>Plan prévisionnel financier et trésorerie</a:t>
            </a:r>
            <a:r>
              <a:rPr lang="fr-FR" dirty="0" smtClean="0"/>
              <a:t> </a:t>
            </a:r>
          </a:p>
          <a:p>
            <a:r>
              <a:rPr lang="fr-FR" u="sng" dirty="0" smtClean="0">
                <a:hlinkClick r:id="rId4"/>
              </a:rPr>
              <a:t>Plan d'affaires - Business plan</a:t>
            </a:r>
            <a:r>
              <a:rPr lang="fr-FR" dirty="0" smtClean="0"/>
              <a:t> </a:t>
            </a:r>
          </a:p>
        </p:txBody>
      </p:sp>
      <p:pic>
        <p:nvPicPr>
          <p:cNvPr id="11266" name="Picture 2" descr="http://static.a-z.ch/__ip/2YVQZwizezSl1FxSxOYz3yB0HwY/7ae078939f8222ab424c929bdb9d1144195ed293/teaser-detail/sozialkoste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3004145"/>
            <a:ext cx="4410075" cy="330517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images.slideplayer.us/1/235880/slides/slide_3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535488" y="3645024"/>
            <a:ext cx="4608512" cy="2985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Outils liés au canevas de gouvernance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7864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Indirectement liés au modèle d’affaires, ils sont néanmoins indispensables!:</a:t>
            </a:r>
          </a:p>
          <a:p>
            <a:pPr>
              <a:buNone/>
            </a:pPr>
            <a:endParaRPr lang="fr-FR" dirty="0" smtClean="0"/>
          </a:p>
          <a:p>
            <a:r>
              <a:rPr lang="fr-FR" u="sng" dirty="0" smtClean="0">
                <a:hlinkClick r:id="rId3"/>
              </a:rPr>
              <a:t>Choix de la forme juridique</a:t>
            </a:r>
            <a:r>
              <a:rPr lang="fr-FR" dirty="0" smtClean="0"/>
              <a:t> </a:t>
            </a:r>
          </a:p>
          <a:p>
            <a:r>
              <a:rPr lang="fr-FR" u="sng" dirty="0" smtClean="0">
                <a:hlinkClick r:id="rId4"/>
              </a:rPr>
              <a:t>Matrice de délégation de responsabilités</a:t>
            </a:r>
            <a:endParaRPr lang="fr-FR" dirty="0" smtClean="0"/>
          </a:p>
          <a:p>
            <a:r>
              <a:rPr lang="fr-FR" u="sng" dirty="0" err="1" smtClean="0">
                <a:hlinkClick r:id="rId5"/>
              </a:rPr>
              <a:t>Elevator</a:t>
            </a:r>
            <a:r>
              <a:rPr lang="fr-FR" u="sng" dirty="0" smtClean="0">
                <a:hlinkClick r:id="rId5"/>
              </a:rPr>
              <a:t> pitch</a:t>
            </a:r>
            <a:r>
              <a:rPr lang="fr-FR" dirty="0" smtClean="0"/>
              <a:t> </a:t>
            </a:r>
            <a:endParaRPr lang="fr-FR" dirty="0" smtClean="0"/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200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Analyse du profil Leonardo 3.4.5 d'un poste de travail</a:t>
            </a:r>
            <a:endParaRPr lang="fr-FR" sz="2000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200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/>
              </a:rPr>
              <a:t>Aide à la création de partenariat</a:t>
            </a:r>
            <a:endParaRPr lang="fr-FR" sz="2000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fr-FR" dirty="0" smtClean="0"/>
          </a:p>
          <a:p>
            <a:endParaRPr lang="fr-FR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2302"/>
          <a:stretch>
            <a:fillRect/>
          </a:stretch>
        </p:blipFill>
        <p:spPr>
          <a:xfrm flipH="1">
            <a:off x="7594283" y="3190116"/>
            <a:ext cx="1549717" cy="281654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>
            <a:off x="6719276" y="3704622"/>
            <a:ext cx="995655" cy="178753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>
            <a:off x="7059908" y="4381670"/>
            <a:ext cx="1310045" cy="248085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Outils de stratégie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7864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Les premiers outils du canevas de stratégie sont spécifiquement dédiés au diagnostic.</a:t>
            </a:r>
          </a:p>
          <a:p>
            <a:pPr>
              <a:buNone/>
            </a:pPr>
            <a:endParaRPr lang="fr-FR" dirty="0" smtClean="0"/>
          </a:p>
          <a:p>
            <a:r>
              <a:rPr lang="fr-FR" u="sng" dirty="0" smtClean="0">
                <a:hlinkClick r:id="rId5"/>
              </a:rPr>
              <a:t>Repositionnement stratégique 01: pré-diagnostic organisationnel</a:t>
            </a:r>
            <a:r>
              <a:rPr lang="fr-FR" dirty="0" smtClean="0"/>
              <a:t> </a:t>
            </a:r>
          </a:p>
          <a:p>
            <a:r>
              <a:rPr lang="fr-FR" u="sng" dirty="0" smtClean="0">
                <a:hlinkClick r:id="rId6"/>
              </a:rPr>
              <a:t>Repositionnement stratégique 02: pré-diagnostic des valeurs</a:t>
            </a:r>
            <a:r>
              <a:rPr lang="fr-FR" dirty="0" smtClean="0"/>
              <a:t> </a:t>
            </a:r>
          </a:p>
          <a:p>
            <a:r>
              <a:rPr lang="fr-FR" u="sng" dirty="0" smtClean="0">
                <a:hlinkClick r:id="rId7"/>
              </a:rPr>
              <a:t>Repositionnement stratégique 03: pré-diagnostic du modèle d'affaires</a:t>
            </a:r>
            <a:r>
              <a:rPr lang="fr-FR" dirty="0" smtClean="0"/>
              <a:t> </a:t>
            </a:r>
          </a:p>
          <a:p>
            <a:r>
              <a:rPr lang="fr-FR" u="sng" dirty="0" smtClean="0">
                <a:hlinkClick r:id="rId8"/>
              </a:rPr>
              <a:t>Repositionnement stratégique 04: pré-diagnostic de la gouvernance</a:t>
            </a:r>
            <a:r>
              <a:rPr lang="fr-FR" dirty="0" smtClean="0"/>
              <a:t> </a:t>
            </a:r>
          </a:p>
          <a:p>
            <a:endParaRPr lang="fr-FR" dirty="0" smtClean="0"/>
          </a:p>
          <a:p>
            <a:r>
              <a:rPr lang="fr-FR" u="sng" dirty="0" err="1" smtClean="0">
                <a:hlinkClick r:id="rId9"/>
              </a:rPr>
              <a:t>Strategy</a:t>
            </a:r>
            <a:r>
              <a:rPr lang="fr-FR" u="sng" dirty="0" smtClean="0">
                <a:hlinkClick r:id="rId9"/>
              </a:rPr>
              <a:t> Short </a:t>
            </a:r>
            <a:r>
              <a:rPr lang="fr-FR" u="sng" dirty="0" err="1" smtClean="0">
                <a:hlinkClick r:id="rId9"/>
              </a:rPr>
              <a:t>Track</a:t>
            </a:r>
            <a:r>
              <a:rPr lang="fr-FR" u="sng" dirty="0" smtClean="0">
                <a:hlinkClick r:id="rId9"/>
              </a:rPr>
              <a:t> 01 - Vision du succès</a:t>
            </a:r>
            <a:r>
              <a:rPr lang="fr-FR" dirty="0" smtClean="0"/>
              <a:t> </a:t>
            </a:r>
          </a:p>
          <a:p>
            <a:r>
              <a:rPr lang="fr-FR" dirty="0" smtClean="0">
                <a:hlinkClick r:id="rId10"/>
              </a:rPr>
              <a:t>Facteurs clés de succès</a:t>
            </a:r>
            <a:endParaRPr lang="fr-FR" dirty="0" smtClean="0"/>
          </a:p>
          <a:p>
            <a:r>
              <a:rPr lang="fr-FR" u="sng" dirty="0" smtClean="0">
                <a:hlinkClick r:id="rId11"/>
              </a:rPr>
              <a:t>Analyse des risques</a:t>
            </a:r>
            <a:r>
              <a:rPr lang="fr-FR" dirty="0" smtClean="0"/>
              <a:t> </a:t>
            </a:r>
          </a:p>
          <a:p>
            <a:r>
              <a:rPr lang="fr-FR" u="sng" dirty="0" smtClean="0">
                <a:hlinkClick r:id="rId12"/>
              </a:rPr>
              <a:t>Opportunités et menaces - évaluation</a:t>
            </a:r>
            <a:r>
              <a:rPr lang="fr-FR" dirty="0" smtClean="0"/>
              <a:t> </a:t>
            </a:r>
          </a:p>
          <a:p>
            <a:r>
              <a:rPr lang="fr-FR" u="sng" dirty="0" err="1" smtClean="0">
                <a:hlinkClick r:id="rId13"/>
              </a:rPr>
              <a:t>SWOT</a:t>
            </a:r>
            <a:r>
              <a:rPr lang="fr-FR" u="sng" dirty="0" smtClean="0">
                <a:hlinkClick r:id="rId13"/>
              </a:rPr>
              <a:t>: Forces et faiblesses, opportunités et menaces</a:t>
            </a:r>
            <a:r>
              <a:rPr lang="fr-FR" dirty="0" smtClean="0"/>
              <a:t> </a:t>
            </a:r>
          </a:p>
          <a:p>
            <a:r>
              <a:rPr lang="fr-FR" u="sng" dirty="0" err="1" smtClean="0">
                <a:hlinkClick r:id="rId14"/>
              </a:rPr>
              <a:t>SEPO</a:t>
            </a:r>
            <a:r>
              <a:rPr lang="fr-FR" u="sng" dirty="0" smtClean="0">
                <a:hlinkClick r:id="rId14"/>
              </a:rPr>
              <a:t>: Succès, Echecs, Potentialités, Obstacles</a:t>
            </a:r>
            <a:r>
              <a:rPr lang="fr-FR" dirty="0" smtClean="0"/>
              <a:t> </a:t>
            </a:r>
          </a:p>
          <a:p>
            <a:r>
              <a:rPr lang="fr-FR" u="sng" dirty="0" smtClean="0">
                <a:hlinkClick r:id="rId15"/>
              </a:rPr>
              <a:t>Urgent versus important</a:t>
            </a:r>
            <a:r>
              <a:rPr lang="fr-FR" dirty="0" smtClean="0"/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Outils de projets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7864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Ce sont les premiers d’une longue série!</a:t>
            </a:r>
          </a:p>
          <a:p>
            <a:pPr>
              <a:buNone/>
            </a:pPr>
            <a:endParaRPr lang="fr-FR" dirty="0" smtClean="0"/>
          </a:p>
          <a:p>
            <a:r>
              <a:rPr lang="fr-FR" u="sng" dirty="0" smtClean="0">
                <a:hlinkClick r:id="rId2"/>
              </a:rPr>
              <a:t>Canevas de création de projets</a:t>
            </a:r>
            <a:r>
              <a:rPr lang="fr-FR" dirty="0" smtClean="0"/>
              <a:t> </a:t>
            </a:r>
            <a:r>
              <a:rPr lang="fr-FR" sz="1600" dirty="0" smtClean="0"/>
              <a:t>		</a:t>
            </a:r>
            <a:r>
              <a:rPr lang="fr-FR" sz="1600" i="1" dirty="0" smtClean="0"/>
              <a:t>(pratiquement identique au canevas de</a:t>
            </a:r>
            <a:br>
              <a:rPr lang="fr-FR" sz="1600" i="1" dirty="0" smtClean="0"/>
            </a:br>
            <a:r>
              <a:rPr lang="fr-FR" sz="1600" i="1" dirty="0" smtClean="0"/>
              <a:t>					 modèle d’affaires)</a:t>
            </a:r>
            <a:endParaRPr lang="fr-FR" i="1" dirty="0" smtClean="0"/>
          </a:p>
          <a:p>
            <a:r>
              <a:rPr lang="fr-FR" u="sng" dirty="0" smtClean="0">
                <a:hlinkClick r:id="rId3"/>
              </a:rPr>
              <a:t>Planification et cycle de vie</a:t>
            </a:r>
            <a:r>
              <a:rPr lang="fr-FR" dirty="0" smtClean="0"/>
              <a:t> </a:t>
            </a:r>
          </a:p>
          <a:p>
            <a:r>
              <a:rPr lang="fr-FR" u="sng" dirty="0" smtClean="0">
                <a:hlinkClick r:id="rId4"/>
              </a:rPr>
              <a:t>Comment sélectionner les projets</a:t>
            </a:r>
            <a:r>
              <a:rPr lang="fr-FR" dirty="0" smtClean="0"/>
              <a:t> </a:t>
            </a:r>
          </a:p>
          <a:p>
            <a:r>
              <a:rPr lang="fr-FR" u="sng" dirty="0" smtClean="0">
                <a:hlinkClick r:id="rId5"/>
              </a:rPr>
              <a:t>Recherche d'information</a:t>
            </a:r>
            <a:r>
              <a:rPr lang="fr-FR" dirty="0" smtClean="0"/>
              <a:t> </a:t>
            </a: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V="1">
            <a:off x="971601" y="4026194"/>
            <a:ext cx="0" cy="1984178"/>
          </a:xfrm>
          <a:prstGeom prst="line">
            <a:avLst/>
          </a:prstGeom>
          <a:ln w="19050">
            <a:headE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fr-CH" sz="1100"/>
          </a:p>
        </p:txBody>
      </p: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2662968" y="4077072"/>
            <a:ext cx="3168352" cy="1937666"/>
            <a:chOff x="1701" y="2044"/>
            <a:chExt cx="2928" cy="1708"/>
          </a:xfrm>
        </p:grpSpPr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>
              <a:off x="2871" y="2044"/>
              <a:ext cx="559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pt-BR" sz="1050" dirty="0"/>
                <a:t>Exécution</a:t>
              </a:r>
            </a:p>
          </p:txBody>
        </p:sp>
        <p:sp>
          <p:nvSpPr>
            <p:cNvPr id="7" name="Freeform 13"/>
            <p:cNvSpPr>
              <a:spLocks/>
            </p:cNvSpPr>
            <p:nvPr/>
          </p:nvSpPr>
          <p:spPr bwMode="auto">
            <a:xfrm>
              <a:off x="1701" y="2296"/>
              <a:ext cx="2928" cy="1456"/>
            </a:xfrm>
            <a:custGeom>
              <a:avLst/>
              <a:gdLst>
                <a:gd name="T0" fmla="*/ 0 w 2928"/>
                <a:gd name="T1" fmla="*/ 1456 h 1456"/>
                <a:gd name="T2" fmla="*/ 446 w 2928"/>
                <a:gd name="T3" fmla="*/ 1112 h 1456"/>
                <a:gd name="T4" fmla="*/ 1007 w 2928"/>
                <a:gd name="T5" fmla="*/ 185 h 1456"/>
                <a:gd name="T6" fmla="*/ 1927 w 2928"/>
                <a:gd name="T7" fmla="*/ 162 h 1456"/>
                <a:gd name="T8" fmla="*/ 2540 w 2928"/>
                <a:gd name="T9" fmla="*/ 1157 h 1456"/>
                <a:gd name="T10" fmla="*/ 2727 w 2928"/>
                <a:gd name="T11" fmla="*/ 1377 h 1456"/>
                <a:gd name="T12" fmla="*/ 2928 w 2928"/>
                <a:gd name="T13" fmla="*/ 1456 h 1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28" h="1456">
                  <a:moveTo>
                    <a:pt x="0" y="1456"/>
                  </a:moveTo>
                  <a:cubicBezTo>
                    <a:pt x="74" y="1399"/>
                    <a:pt x="278" y="1324"/>
                    <a:pt x="446" y="1112"/>
                  </a:cubicBezTo>
                  <a:cubicBezTo>
                    <a:pt x="614" y="900"/>
                    <a:pt x="760" y="343"/>
                    <a:pt x="1007" y="185"/>
                  </a:cubicBezTo>
                  <a:cubicBezTo>
                    <a:pt x="1254" y="27"/>
                    <a:pt x="1672" y="0"/>
                    <a:pt x="1927" y="162"/>
                  </a:cubicBezTo>
                  <a:cubicBezTo>
                    <a:pt x="2182" y="324"/>
                    <a:pt x="2407" y="955"/>
                    <a:pt x="2540" y="1157"/>
                  </a:cubicBezTo>
                  <a:cubicBezTo>
                    <a:pt x="2673" y="1359"/>
                    <a:pt x="2662" y="1327"/>
                    <a:pt x="2727" y="1377"/>
                  </a:cubicBezTo>
                  <a:cubicBezTo>
                    <a:pt x="2792" y="1427"/>
                    <a:pt x="2886" y="1440"/>
                    <a:pt x="2928" y="1456"/>
                  </a:cubicBezTo>
                </a:path>
              </a:pathLst>
            </a:custGeom>
            <a:gradFill rotWithShape="1">
              <a:gsLst>
                <a:gs pos="0">
                  <a:schemeClr val="accent2">
                    <a:alpha val="20000"/>
                  </a:schemeClr>
                </a:gs>
                <a:gs pos="100000">
                  <a:srgbClr val="CCFF66"/>
                </a:gs>
              </a:gsLst>
              <a:lin ang="5400000" scaled="1"/>
            </a:gradFill>
            <a:ln w="19050" cmpd="sng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H" sz="1100"/>
            </a:p>
          </p:txBody>
        </p:sp>
      </p:grpSp>
      <p:grpSp>
        <p:nvGrpSpPr>
          <p:cNvPr id="8" name="Group 26"/>
          <p:cNvGrpSpPr>
            <a:grpSpLocks/>
          </p:cNvGrpSpPr>
          <p:nvPr/>
        </p:nvGrpSpPr>
        <p:grpSpPr bwMode="auto">
          <a:xfrm>
            <a:off x="1763367" y="5222623"/>
            <a:ext cx="1080660" cy="798665"/>
            <a:chOff x="965" y="3044"/>
            <a:chExt cx="1008" cy="704"/>
          </a:xfrm>
        </p:grpSpPr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965" y="3325"/>
              <a:ext cx="1008" cy="423"/>
            </a:xfrm>
            <a:custGeom>
              <a:avLst/>
              <a:gdLst>
                <a:gd name="T0" fmla="*/ 0 w 1008"/>
                <a:gd name="T1" fmla="*/ 423 h 423"/>
                <a:gd name="T2" fmla="*/ 310 w 1008"/>
                <a:gd name="T3" fmla="*/ 0 h 423"/>
                <a:gd name="T4" fmla="*/ 1008 w 1008"/>
                <a:gd name="T5" fmla="*/ 423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8" h="423">
                  <a:moveTo>
                    <a:pt x="0" y="423"/>
                  </a:moveTo>
                  <a:cubicBezTo>
                    <a:pt x="52" y="353"/>
                    <a:pt x="3" y="0"/>
                    <a:pt x="310" y="0"/>
                  </a:cubicBezTo>
                  <a:cubicBezTo>
                    <a:pt x="617" y="0"/>
                    <a:pt x="863" y="335"/>
                    <a:pt x="1008" y="423"/>
                  </a:cubicBezTo>
                </a:path>
              </a:pathLst>
            </a:custGeom>
            <a:solidFill>
              <a:srgbClr val="FFFF99">
                <a:alpha val="39999"/>
              </a:srgbClr>
            </a:solidFill>
            <a:ln w="19050" cmpd="sng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H" sz="1100"/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1003" y="3044"/>
              <a:ext cx="582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pt-BR" sz="1050" dirty="0">
                  <a:solidFill>
                    <a:schemeClr val="tx2"/>
                  </a:solidFill>
                </a:rPr>
                <a:t>Initialisation</a:t>
              </a:r>
            </a:p>
          </p:txBody>
        </p:sp>
      </p:grpSp>
      <p:grpSp>
        <p:nvGrpSpPr>
          <p:cNvPr id="11" name="Group 30"/>
          <p:cNvGrpSpPr>
            <a:grpSpLocks/>
          </p:cNvGrpSpPr>
          <p:nvPr/>
        </p:nvGrpSpPr>
        <p:grpSpPr bwMode="auto">
          <a:xfrm>
            <a:off x="2339431" y="4492027"/>
            <a:ext cx="2577289" cy="1529260"/>
            <a:chOff x="1429" y="2410"/>
            <a:chExt cx="2693" cy="1348"/>
          </a:xfrm>
        </p:grpSpPr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1429" y="2680"/>
              <a:ext cx="2693" cy="1078"/>
            </a:xfrm>
            <a:custGeom>
              <a:avLst/>
              <a:gdLst>
                <a:gd name="T0" fmla="*/ 0 w 2693"/>
                <a:gd name="T1" fmla="*/ 1071 h 1078"/>
                <a:gd name="T2" fmla="*/ 288 w 2693"/>
                <a:gd name="T3" fmla="*/ 831 h 1078"/>
                <a:gd name="T4" fmla="*/ 516 w 2693"/>
                <a:gd name="T5" fmla="*/ 277 h 1078"/>
                <a:gd name="T6" fmla="*/ 710 w 2693"/>
                <a:gd name="T7" fmla="*/ 38 h 1078"/>
                <a:gd name="T8" fmla="*/ 1002 w 2693"/>
                <a:gd name="T9" fmla="*/ 83 h 1078"/>
                <a:gd name="T10" fmla="*/ 1436 w 2693"/>
                <a:gd name="T11" fmla="*/ 831 h 1078"/>
                <a:gd name="T12" fmla="*/ 2334 w 2693"/>
                <a:gd name="T13" fmla="*/ 958 h 1078"/>
                <a:gd name="T14" fmla="*/ 2693 w 2693"/>
                <a:gd name="T15" fmla="*/ 1078 h 1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93" h="1078">
                  <a:moveTo>
                    <a:pt x="0" y="1071"/>
                  </a:moveTo>
                  <a:cubicBezTo>
                    <a:pt x="96" y="1015"/>
                    <a:pt x="202" y="963"/>
                    <a:pt x="288" y="831"/>
                  </a:cubicBezTo>
                  <a:cubicBezTo>
                    <a:pt x="374" y="699"/>
                    <a:pt x="446" y="409"/>
                    <a:pt x="516" y="277"/>
                  </a:cubicBezTo>
                  <a:cubicBezTo>
                    <a:pt x="583" y="133"/>
                    <a:pt x="642" y="61"/>
                    <a:pt x="710" y="38"/>
                  </a:cubicBezTo>
                  <a:cubicBezTo>
                    <a:pt x="778" y="15"/>
                    <a:pt x="913" y="0"/>
                    <a:pt x="1002" y="83"/>
                  </a:cubicBezTo>
                  <a:cubicBezTo>
                    <a:pt x="1099" y="165"/>
                    <a:pt x="1184" y="685"/>
                    <a:pt x="1436" y="831"/>
                  </a:cubicBezTo>
                  <a:cubicBezTo>
                    <a:pt x="1688" y="977"/>
                    <a:pt x="1982" y="936"/>
                    <a:pt x="2334" y="958"/>
                  </a:cubicBezTo>
                  <a:cubicBezTo>
                    <a:pt x="2686" y="980"/>
                    <a:pt x="2618" y="1053"/>
                    <a:pt x="2693" y="1078"/>
                  </a:cubicBezTo>
                </a:path>
              </a:pathLst>
            </a:custGeom>
            <a:solidFill>
              <a:srgbClr val="CCFF66">
                <a:alpha val="39999"/>
              </a:srgbClr>
            </a:solidFill>
            <a:ln w="19050" cmpd="sng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H" sz="1100"/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1805" y="2410"/>
              <a:ext cx="669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pt-BR" sz="1050" dirty="0"/>
                <a:t>Planification</a:t>
              </a:r>
            </a:p>
          </p:txBody>
        </p:sp>
      </p:grpSp>
      <p:grpSp>
        <p:nvGrpSpPr>
          <p:cNvPr id="14" name="Group 32"/>
          <p:cNvGrpSpPr>
            <a:grpSpLocks/>
          </p:cNvGrpSpPr>
          <p:nvPr/>
        </p:nvGrpSpPr>
        <p:grpSpPr bwMode="auto">
          <a:xfrm>
            <a:off x="2590960" y="5152592"/>
            <a:ext cx="3384375" cy="861062"/>
            <a:chOff x="1565" y="2999"/>
            <a:chExt cx="2767" cy="759"/>
          </a:xfrm>
        </p:grpSpPr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1565" y="3249"/>
              <a:ext cx="2767" cy="509"/>
            </a:xfrm>
            <a:custGeom>
              <a:avLst/>
              <a:gdLst>
                <a:gd name="T0" fmla="*/ 0 w 3089"/>
                <a:gd name="T1" fmla="*/ 509 h 509"/>
                <a:gd name="T2" fmla="*/ 471 w 3089"/>
                <a:gd name="T3" fmla="*/ 404 h 509"/>
                <a:gd name="T4" fmla="*/ 987 w 3089"/>
                <a:gd name="T5" fmla="*/ 75 h 509"/>
                <a:gd name="T6" fmla="*/ 2177 w 3089"/>
                <a:gd name="T7" fmla="*/ 75 h 509"/>
                <a:gd name="T8" fmla="*/ 2663 w 3089"/>
                <a:gd name="T9" fmla="*/ 426 h 509"/>
                <a:gd name="T10" fmla="*/ 3089 w 3089"/>
                <a:gd name="T11" fmla="*/ 509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89" h="509">
                  <a:moveTo>
                    <a:pt x="0" y="509"/>
                  </a:moveTo>
                  <a:cubicBezTo>
                    <a:pt x="78" y="492"/>
                    <a:pt x="307" y="476"/>
                    <a:pt x="471" y="404"/>
                  </a:cubicBezTo>
                  <a:cubicBezTo>
                    <a:pt x="627" y="350"/>
                    <a:pt x="635" y="150"/>
                    <a:pt x="987" y="75"/>
                  </a:cubicBezTo>
                  <a:cubicBezTo>
                    <a:pt x="1339" y="0"/>
                    <a:pt x="1898" y="17"/>
                    <a:pt x="2177" y="75"/>
                  </a:cubicBezTo>
                  <a:cubicBezTo>
                    <a:pt x="2456" y="133"/>
                    <a:pt x="2511" y="354"/>
                    <a:pt x="2663" y="426"/>
                  </a:cubicBezTo>
                  <a:cubicBezTo>
                    <a:pt x="2815" y="498"/>
                    <a:pt x="3000" y="492"/>
                    <a:pt x="3089" y="509"/>
                  </a:cubicBezTo>
                </a:path>
              </a:pathLst>
            </a:custGeom>
            <a:solidFill>
              <a:srgbClr val="FF3300">
                <a:alpha val="39999"/>
              </a:srgbClr>
            </a:solidFill>
            <a:ln w="19050" cmpd="sng">
              <a:solidFill>
                <a:srgbClr val="99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H" sz="1100"/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2646" y="2999"/>
              <a:ext cx="45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pt-BR" sz="1050" dirty="0"/>
                <a:t>Contrôle</a:t>
              </a:r>
            </a:p>
          </p:txBody>
        </p:sp>
      </p:grpSp>
      <p:grpSp>
        <p:nvGrpSpPr>
          <p:cNvPr id="17" name="Group 33"/>
          <p:cNvGrpSpPr>
            <a:grpSpLocks/>
          </p:cNvGrpSpPr>
          <p:nvPr/>
        </p:nvGrpSpPr>
        <p:grpSpPr bwMode="auto">
          <a:xfrm>
            <a:off x="5291940" y="5433901"/>
            <a:ext cx="792270" cy="580847"/>
            <a:chOff x="3811" y="3240"/>
            <a:chExt cx="739" cy="512"/>
          </a:xfrm>
        </p:grpSpPr>
        <p:sp>
          <p:nvSpPr>
            <p:cNvPr id="18" name="Freeform 19"/>
            <p:cNvSpPr>
              <a:spLocks/>
            </p:cNvSpPr>
            <p:nvPr/>
          </p:nvSpPr>
          <p:spPr bwMode="auto">
            <a:xfrm>
              <a:off x="3878" y="3528"/>
              <a:ext cx="672" cy="224"/>
            </a:xfrm>
            <a:custGeom>
              <a:avLst/>
              <a:gdLst>
                <a:gd name="T0" fmla="*/ 0 w 672"/>
                <a:gd name="T1" fmla="*/ 224 h 224"/>
                <a:gd name="T2" fmla="*/ 288 w 672"/>
                <a:gd name="T3" fmla="*/ 32 h 224"/>
                <a:gd name="T4" fmla="*/ 528 w 672"/>
                <a:gd name="T5" fmla="*/ 32 h 224"/>
                <a:gd name="T6" fmla="*/ 672 w 672"/>
                <a:gd name="T7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2" h="224">
                  <a:moveTo>
                    <a:pt x="0" y="224"/>
                  </a:moveTo>
                  <a:cubicBezTo>
                    <a:pt x="100" y="144"/>
                    <a:pt x="200" y="64"/>
                    <a:pt x="288" y="32"/>
                  </a:cubicBezTo>
                  <a:cubicBezTo>
                    <a:pt x="376" y="0"/>
                    <a:pt x="464" y="0"/>
                    <a:pt x="528" y="32"/>
                  </a:cubicBezTo>
                  <a:cubicBezTo>
                    <a:pt x="592" y="64"/>
                    <a:pt x="632" y="144"/>
                    <a:pt x="672" y="224"/>
                  </a:cubicBezTo>
                </a:path>
              </a:pathLst>
            </a:custGeom>
            <a:solidFill>
              <a:srgbClr val="CCFFFF">
                <a:alpha val="64999"/>
              </a:srgbClr>
            </a:solidFill>
            <a:ln w="19050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H" sz="1100"/>
            </a:p>
          </p:txBody>
        </p:sp>
        <p:sp>
          <p:nvSpPr>
            <p:cNvPr id="19" name="Text Box 20"/>
            <p:cNvSpPr txBox="1">
              <a:spLocks noChangeArrowheads="1"/>
            </p:cNvSpPr>
            <p:nvPr/>
          </p:nvSpPr>
          <p:spPr bwMode="auto">
            <a:xfrm>
              <a:off x="3811" y="3240"/>
              <a:ext cx="56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pt-BR" sz="1050" dirty="0"/>
                <a:t>Finalisation</a:t>
              </a:r>
            </a:p>
          </p:txBody>
        </p:sp>
      </p:grpSp>
      <p:grpSp>
        <p:nvGrpSpPr>
          <p:cNvPr id="20" name="Group 25"/>
          <p:cNvGrpSpPr>
            <a:grpSpLocks/>
          </p:cNvGrpSpPr>
          <p:nvPr/>
        </p:nvGrpSpPr>
        <p:grpSpPr bwMode="auto">
          <a:xfrm>
            <a:off x="971601" y="5372853"/>
            <a:ext cx="1080660" cy="636436"/>
            <a:chOff x="201" y="3200"/>
            <a:chExt cx="1008" cy="561"/>
          </a:xfrm>
        </p:grpSpPr>
        <p:sp>
          <p:nvSpPr>
            <p:cNvPr id="21" name="Freeform 23"/>
            <p:cNvSpPr>
              <a:spLocks/>
            </p:cNvSpPr>
            <p:nvPr/>
          </p:nvSpPr>
          <p:spPr bwMode="auto">
            <a:xfrm>
              <a:off x="201" y="3503"/>
              <a:ext cx="1008" cy="258"/>
            </a:xfrm>
            <a:custGeom>
              <a:avLst/>
              <a:gdLst>
                <a:gd name="T0" fmla="*/ 0 w 1008"/>
                <a:gd name="T1" fmla="*/ 258 h 258"/>
                <a:gd name="T2" fmla="*/ 475 w 1008"/>
                <a:gd name="T3" fmla="*/ 9 h 258"/>
                <a:gd name="T4" fmla="*/ 1008 w 1008"/>
                <a:gd name="T5" fmla="*/ 258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8" h="258">
                  <a:moveTo>
                    <a:pt x="0" y="258"/>
                  </a:moveTo>
                  <a:cubicBezTo>
                    <a:pt x="79" y="217"/>
                    <a:pt x="98" y="18"/>
                    <a:pt x="475" y="9"/>
                  </a:cubicBezTo>
                  <a:cubicBezTo>
                    <a:pt x="852" y="0"/>
                    <a:pt x="897" y="206"/>
                    <a:pt x="1008" y="258"/>
                  </a:cubicBezTo>
                </a:path>
              </a:pathLst>
            </a:custGeom>
            <a:solidFill>
              <a:srgbClr val="FF66FF">
                <a:alpha val="39999"/>
              </a:srgbClr>
            </a:solidFill>
            <a:ln w="19050" cmpd="sng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H" sz="1100"/>
            </a:p>
          </p:txBody>
        </p:sp>
        <p:sp>
          <p:nvSpPr>
            <p:cNvPr id="22" name="Text Box 24"/>
            <p:cNvSpPr txBox="1">
              <a:spLocks noChangeArrowheads="1"/>
            </p:cNvSpPr>
            <p:nvPr/>
          </p:nvSpPr>
          <p:spPr bwMode="auto">
            <a:xfrm>
              <a:off x="385" y="3200"/>
              <a:ext cx="506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pt-BR" sz="1050" dirty="0">
                  <a:solidFill>
                    <a:schemeClr val="tx2"/>
                  </a:solidFill>
                </a:rPr>
                <a:t>Pré-projet</a:t>
              </a:r>
            </a:p>
          </p:txBody>
        </p:sp>
      </p:grpSp>
      <p:grpSp>
        <p:nvGrpSpPr>
          <p:cNvPr id="23" name="Group 34"/>
          <p:cNvGrpSpPr>
            <a:grpSpLocks/>
          </p:cNvGrpSpPr>
          <p:nvPr/>
        </p:nvGrpSpPr>
        <p:grpSpPr bwMode="auto">
          <a:xfrm>
            <a:off x="5867283" y="5252487"/>
            <a:ext cx="2305118" cy="756775"/>
            <a:chOff x="201" y="3275"/>
            <a:chExt cx="1100" cy="486"/>
          </a:xfrm>
        </p:grpSpPr>
        <p:sp>
          <p:nvSpPr>
            <p:cNvPr id="24" name="Freeform 35"/>
            <p:cNvSpPr>
              <a:spLocks/>
            </p:cNvSpPr>
            <p:nvPr/>
          </p:nvSpPr>
          <p:spPr bwMode="auto">
            <a:xfrm>
              <a:off x="201" y="3503"/>
              <a:ext cx="1008" cy="258"/>
            </a:xfrm>
            <a:custGeom>
              <a:avLst/>
              <a:gdLst>
                <a:gd name="T0" fmla="*/ 0 w 1008"/>
                <a:gd name="T1" fmla="*/ 258 h 258"/>
                <a:gd name="T2" fmla="*/ 475 w 1008"/>
                <a:gd name="T3" fmla="*/ 9 h 258"/>
                <a:gd name="T4" fmla="*/ 1008 w 1008"/>
                <a:gd name="T5" fmla="*/ 258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8" h="258">
                  <a:moveTo>
                    <a:pt x="0" y="258"/>
                  </a:moveTo>
                  <a:cubicBezTo>
                    <a:pt x="79" y="217"/>
                    <a:pt x="98" y="18"/>
                    <a:pt x="475" y="9"/>
                  </a:cubicBezTo>
                  <a:cubicBezTo>
                    <a:pt x="852" y="0"/>
                    <a:pt x="897" y="206"/>
                    <a:pt x="1008" y="258"/>
                  </a:cubicBezTo>
                </a:path>
              </a:pathLst>
            </a:custGeom>
            <a:solidFill>
              <a:srgbClr val="FF66FF">
                <a:alpha val="39999"/>
              </a:srgbClr>
            </a:solidFill>
            <a:ln w="19050" cmpd="sng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H" sz="1100"/>
            </a:p>
          </p:txBody>
        </p:sp>
        <p:sp>
          <p:nvSpPr>
            <p:cNvPr id="25" name="Text Box 36"/>
            <p:cNvSpPr txBox="1">
              <a:spLocks noChangeArrowheads="1"/>
            </p:cNvSpPr>
            <p:nvPr/>
          </p:nvSpPr>
          <p:spPr bwMode="auto">
            <a:xfrm>
              <a:off x="202" y="3275"/>
              <a:ext cx="1099" cy="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pt-BR" sz="1050" dirty="0">
                  <a:solidFill>
                    <a:schemeClr val="tx2"/>
                  </a:solidFill>
                </a:rPr>
                <a:t>Pos-projet</a:t>
              </a:r>
            </a:p>
          </p:txBody>
        </p:sp>
      </p:grpSp>
      <p:sp>
        <p:nvSpPr>
          <p:cNvPr id="26" name="Line 4"/>
          <p:cNvSpPr>
            <a:spLocks noChangeShapeType="1"/>
          </p:cNvSpPr>
          <p:nvPr/>
        </p:nvSpPr>
        <p:spPr bwMode="auto">
          <a:xfrm>
            <a:off x="971600" y="6019250"/>
            <a:ext cx="7200800" cy="2037"/>
          </a:xfrm>
          <a:prstGeom prst="line">
            <a:avLst/>
          </a:prstGeom>
          <a:ln w="19050">
            <a:headE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fr-CH" sz="11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4800" dirty="0" smtClean="0"/>
              <a:t>Merci de votre attention!</a:t>
            </a:r>
            <a:endParaRPr lang="fr-FR" sz="4800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fr-FR" sz="3200" dirty="0" smtClean="0"/>
              <a:t>Questions et réponses…</a:t>
            </a:r>
          </a:p>
          <a:p>
            <a:endParaRPr lang="fr-FR" dirty="0" smtClean="0"/>
          </a:p>
          <a:p>
            <a:endParaRPr lang="fr-FR" dirty="0" smtClean="0"/>
          </a:p>
          <a:p>
            <a:pPr algn="r"/>
            <a:r>
              <a:rPr lang="fr-FR" dirty="0" smtClean="0">
                <a:solidFill>
                  <a:srgbClr val="FF0000"/>
                </a:solidFill>
              </a:rPr>
              <a:t>(via le </a:t>
            </a:r>
            <a:r>
              <a:rPr lang="fr-FR" dirty="0" err="1" smtClean="0">
                <a:solidFill>
                  <a:srgbClr val="FF0000"/>
                </a:solidFill>
              </a:rPr>
              <a:t>tchat</a:t>
            </a:r>
            <a:r>
              <a:rPr lang="fr-FR" dirty="0" smtClean="0">
                <a:solidFill>
                  <a:srgbClr val="FF0000"/>
                </a:solidFill>
              </a:rPr>
              <a:t>!)</a:t>
            </a:r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8"/>
          <p:cNvGrpSpPr/>
          <p:nvPr/>
        </p:nvGrpSpPr>
        <p:grpSpPr>
          <a:xfrm>
            <a:off x="1420896" y="5301352"/>
            <a:ext cx="3600000" cy="1296000"/>
            <a:chOff x="899592" y="5227298"/>
            <a:chExt cx="3600000" cy="1296000"/>
          </a:xfrm>
        </p:grpSpPr>
        <p:pic>
          <p:nvPicPr>
            <p:cNvPr id="1026" name="Picture 2" descr="C:\G\Google Drive\SBM Concept\Images\Canevas 1er niveau vide.png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5227298"/>
              <a:ext cx="3600000" cy="129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ZoneTexte 27"/>
            <p:cNvSpPr txBox="1"/>
            <p:nvPr/>
          </p:nvSpPr>
          <p:spPr>
            <a:xfrm>
              <a:off x="1556165" y="5898896"/>
              <a:ext cx="2260745" cy="540668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fr-CH" sz="1400" dirty="0" smtClean="0"/>
                <a:t>Modèle d’affaires</a:t>
              </a:r>
              <a:endParaRPr lang="fr-CH" sz="1400" dirty="0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dirty="0" smtClean="0"/>
              <a:t>Une approche systémique et</a:t>
            </a:r>
            <a:r>
              <a:rPr lang="fr-CH" dirty="0"/>
              <a:t/>
            </a:r>
            <a:br>
              <a:rPr lang="fr-CH" dirty="0"/>
            </a:br>
            <a:r>
              <a:rPr lang="fr-CH" dirty="0"/>
              <a:t> une superposition </a:t>
            </a:r>
            <a:r>
              <a:rPr lang="fr-CH" dirty="0" smtClean="0"/>
              <a:t>de  4 canevas  + 1 central</a:t>
            </a:r>
            <a:endParaRPr lang="fr-CH" dirty="0"/>
          </a:p>
        </p:txBody>
      </p:sp>
      <p:sp>
        <p:nvSpPr>
          <p:cNvPr id="21" name="ZoneTexte 20"/>
          <p:cNvSpPr txBox="1"/>
          <p:nvPr/>
        </p:nvSpPr>
        <p:spPr>
          <a:xfrm>
            <a:off x="5474493" y="5639889"/>
            <a:ext cx="2108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dirty="0" smtClean="0"/>
              <a:t>Modèle permanent</a:t>
            </a:r>
            <a:br>
              <a:rPr lang="fr-CH" dirty="0" smtClean="0"/>
            </a:br>
            <a:r>
              <a:rPr lang="fr-CH" dirty="0" smtClean="0"/>
              <a:t>«mission»</a:t>
            </a:r>
            <a:endParaRPr lang="fr-CH" dirty="0"/>
          </a:p>
        </p:txBody>
      </p:sp>
      <p:grpSp>
        <p:nvGrpSpPr>
          <p:cNvPr id="4" name="Groupe 32"/>
          <p:cNvGrpSpPr/>
          <p:nvPr/>
        </p:nvGrpSpPr>
        <p:grpSpPr>
          <a:xfrm>
            <a:off x="1420896" y="4007110"/>
            <a:ext cx="6141228" cy="2056272"/>
            <a:chOff x="1420896" y="4007110"/>
            <a:chExt cx="6141228" cy="2056272"/>
          </a:xfrm>
        </p:grpSpPr>
        <p:sp>
          <p:nvSpPr>
            <p:cNvPr id="22" name="ZoneTexte 21"/>
            <p:cNvSpPr txBox="1"/>
            <p:nvPr/>
          </p:nvSpPr>
          <p:spPr>
            <a:xfrm>
              <a:off x="5479503" y="4327705"/>
              <a:ext cx="208262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dirty="0" smtClean="0"/>
                <a:t>Modèle relationnel</a:t>
              </a:r>
              <a:br>
                <a:rPr lang="fr-CH" dirty="0" smtClean="0"/>
              </a:br>
              <a:r>
                <a:rPr lang="fr-CH" dirty="0" smtClean="0"/>
                <a:t>«gestion»</a:t>
              </a:r>
              <a:endParaRPr lang="fr-CH" dirty="0"/>
            </a:p>
          </p:txBody>
        </p:sp>
        <p:grpSp>
          <p:nvGrpSpPr>
            <p:cNvPr id="5" name="Groupe 13"/>
            <p:cNvGrpSpPr/>
            <p:nvPr/>
          </p:nvGrpSpPr>
          <p:grpSpPr>
            <a:xfrm>
              <a:off x="1420896" y="4007110"/>
              <a:ext cx="3600000" cy="2056272"/>
              <a:chOff x="1420896" y="4007110"/>
              <a:chExt cx="3600000" cy="2056272"/>
            </a:xfrm>
          </p:grpSpPr>
          <p:grpSp>
            <p:nvGrpSpPr>
              <p:cNvPr id="6" name="Groupe 6"/>
              <p:cNvGrpSpPr/>
              <p:nvPr/>
            </p:nvGrpSpPr>
            <p:grpSpPr>
              <a:xfrm>
                <a:off x="2886459" y="4737496"/>
                <a:ext cx="622670" cy="1325886"/>
                <a:chOff x="2365155" y="4663442"/>
                <a:chExt cx="622670" cy="1325886"/>
              </a:xfrm>
            </p:grpSpPr>
            <p:sp>
              <p:nvSpPr>
                <p:cNvPr id="25" name="Cylindre 24"/>
                <p:cNvSpPr/>
                <p:nvPr/>
              </p:nvSpPr>
              <p:spPr>
                <a:xfrm>
                  <a:off x="2365155" y="4663442"/>
                  <a:ext cx="622670" cy="1325886"/>
                </a:xfrm>
                <a:prstGeom prst="can">
                  <a:avLst>
                    <a:gd name="adj" fmla="val 40459"/>
                  </a:avLst>
                </a:prstGeom>
                <a:gradFill flip="none" rotWithShape="1">
                  <a:gsLst>
                    <a:gs pos="98000">
                      <a:srgbClr val="FF99FF"/>
                    </a:gs>
                    <a:gs pos="35000">
                      <a:srgbClr val="FFC5FF"/>
                    </a:gs>
                    <a:gs pos="0">
                      <a:schemeClr val="accent2">
                        <a:tint val="15000"/>
                        <a:satMod val="350000"/>
                      </a:schemeClr>
                    </a:gs>
                  </a:gsLst>
                  <a:lin ang="10800000" scaled="0"/>
                  <a:tileRect/>
                </a:gradFill>
                <a:ln>
                  <a:noFill/>
                </a:ln>
                <a:effectLst>
                  <a:innerShdw blurRad="63500" dist="50800" dir="13500000">
                    <a:prstClr val="black">
                      <a:alpha val="31000"/>
                    </a:prstClr>
                  </a:inn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fr-CH" sz="1400" dirty="0">
                    <a:solidFill>
                      <a:schemeClr val="dk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9" name="ZoneTexte 28"/>
                <p:cNvSpPr txBox="1"/>
                <p:nvPr/>
              </p:nvSpPr>
              <p:spPr>
                <a:xfrm rot="16200000">
                  <a:off x="2291343" y="5461394"/>
                  <a:ext cx="69262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fr-CH" sz="1200" dirty="0" smtClean="0"/>
                    <a:t>Valeurs</a:t>
                  </a:r>
                  <a:endParaRPr lang="fr-CH" sz="1200" dirty="0"/>
                </a:p>
              </p:txBody>
            </p:sp>
          </p:grpSp>
          <p:grpSp>
            <p:nvGrpSpPr>
              <p:cNvPr id="7" name="Groupe 9"/>
              <p:cNvGrpSpPr/>
              <p:nvPr/>
            </p:nvGrpSpPr>
            <p:grpSpPr>
              <a:xfrm>
                <a:off x="1420896" y="4007110"/>
                <a:ext cx="3600000" cy="1296000"/>
                <a:chOff x="899592" y="3933056"/>
                <a:chExt cx="3600000" cy="1296000"/>
              </a:xfrm>
            </p:grpSpPr>
            <p:pic>
              <p:nvPicPr>
                <p:cNvPr id="1029" name="Picture 5" descr="C:\Users\Claude\Desktop\canevas_gouvernance_vide.png"/>
                <p:cNvPicPr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99592" y="3933056"/>
                  <a:ext cx="3600000" cy="1296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0" name="ZoneTexte 39"/>
                <p:cNvSpPr txBox="1"/>
                <p:nvPr/>
              </p:nvSpPr>
              <p:spPr>
                <a:xfrm>
                  <a:off x="1673823" y="4580984"/>
                  <a:ext cx="2051538" cy="5406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prstTxWarp prst="textArchDown">
                    <a:avLst/>
                  </a:prstTxWarp>
                  <a:spAutoFit/>
                </a:bodyPr>
                <a:lstStyle/>
                <a:p>
                  <a:pPr algn="ctr"/>
                  <a:r>
                    <a:rPr lang="fr-CH" sz="1400" dirty="0" smtClean="0"/>
                    <a:t>Gouvernance</a:t>
                  </a:r>
                  <a:endParaRPr lang="fr-CH" sz="1400" dirty="0"/>
                </a:p>
              </p:txBody>
            </p:sp>
          </p:grpSp>
        </p:grpSp>
      </p:grpSp>
      <p:grpSp>
        <p:nvGrpSpPr>
          <p:cNvPr id="8" name="Groupe 33"/>
          <p:cNvGrpSpPr/>
          <p:nvPr/>
        </p:nvGrpSpPr>
        <p:grpSpPr>
          <a:xfrm>
            <a:off x="1421296" y="2710966"/>
            <a:ext cx="6171740" cy="2066320"/>
            <a:chOff x="1421296" y="2710966"/>
            <a:chExt cx="6171740" cy="2066320"/>
          </a:xfrm>
        </p:grpSpPr>
        <p:sp>
          <p:nvSpPr>
            <p:cNvPr id="23" name="ZoneTexte 22"/>
            <p:cNvSpPr txBox="1"/>
            <p:nvPr/>
          </p:nvSpPr>
          <p:spPr>
            <a:xfrm>
              <a:off x="5459118" y="3029820"/>
              <a:ext cx="213391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dirty="0" smtClean="0"/>
                <a:t>Modèle dynamique</a:t>
              </a:r>
              <a:br>
                <a:rPr lang="fr-CH" dirty="0" smtClean="0"/>
              </a:br>
              <a:r>
                <a:rPr lang="fr-CH" dirty="0" smtClean="0"/>
                <a:t>«vision»</a:t>
              </a:r>
              <a:endParaRPr lang="fr-CH" dirty="0"/>
            </a:p>
          </p:txBody>
        </p:sp>
        <p:grpSp>
          <p:nvGrpSpPr>
            <p:cNvPr id="9" name="Groupe 14"/>
            <p:cNvGrpSpPr/>
            <p:nvPr/>
          </p:nvGrpSpPr>
          <p:grpSpPr>
            <a:xfrm>
              <a:off x="1421296" y="2710966"/>
              <a:ext cx="3600000" cy="2066320"/>
              <a:chOff x="1421296" y="2710966"/>
              <a:chExt cx="3600000" cy="2066320"/>
            </a:xfrm>
          </p:grpSpPr>
          <p:grpSp>
            <p:nvGrpSpPr>
              <p:cNvPr id="10" name="Groupe 7"/>
              <p:cNvGrpSpPr/>
              <p:nvPr/>
            </p:nvGrpSpPr>
            <p:grpSpPr>
              <a:xfrm>
                <a:off x="2886459" y="3451400"/>
                <a:ext cx="622670" cy="1325886"/>
                <a:chOff x="2365155" y="3377346"/>
                <a:chExt cx="622670" cy="1325886"/>
              </a:xfrm>
            </p:grpSpPr>
            <p:sp>
              <p:nvSpPr>
                <p:cNvPr id="27" name="Cylindre 26"/>
                <p:cNvSpPr/>
                <p:nvPr/>
              </p:nvSpPr>
              <p:spPr>
                <a:xfrm>
                  <a:off x="2365155" y="3377346"/>
                  <a:ext cx="622670" cy="1325886"/>
                </a:xfrm>
                <a:prstGeom prst="can">
                  <a:avLst>
                    <a:gd name="adj" fmla="val 40459"/>
                  </a:avLst>
                </a:prstGeom>
                <a:gradFill flip="none" rotWithShape="1">
                  <a:gsLst>
                    <a:gs pos="98000">
                      <a:srgbClr val="FF99FF"/>
                    </a:gs>
                    <a:gs pos="35000">
                      <a:srgbClr val="FFC5FF"/>
                    </a:gs>
                    <a:gs pos="0">
                      <a:schemeClr val="accent2">
                        <a:tint val="15000"/>
                        <a:satMod val="350000"/>
                      </a:schemeClr>
                    </a:gs>
                  </a:gsLst>
                  <a:lin ang="10800000" scaled="0"/>
                  <a:tileRect/>
                </a:gradFill>
                <a:ln>
                  <a:noFill/>
                </a:ln>
                <a:effectLst>
                  <a:innerShdw blurRad="63500" dist="50800" dir="13500000">
                    <a:prstClr val="black">
                      <a:alpha val="31000"/>
                    </a:prstClr>
                  </a:inn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fr-CH" sz="1400" dirty="0">
                    <a:solidFill>
                      <a:schemeClr val="dk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3" name="ZoneTexte 42"/>
                <p:cNvSpPr txBox="1"/>
                <p:nvPr/>
              </p:nvSpPr>
              <p:spPr>
                <a:xfrm rot="16200000">
                  <a:off x="2291343" y="4173174"/>
                  <a:ext cx="69262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fr-CH" sz="1200" dirty="0" smtClean="0"/>
                    <a:t>Valeurs</a:t>
                  </a:r>
                  <a:endParaRPr lang="fr-CH" sz="1200" dirty="0"/>
                </a:p>
              </p:txBody>
            </p:sp>
          </p:grpSp>
          <p:grpSp>
            <p:nvGrpSpPr>
              <p:cNvPr id="11" name="Groupe 11"/>
              <p:cNvGrpSpPr/>
              <p:nvPr/>
            </p:nvGrpSpPr>
            <p:grpSpPr>
              <a:xfrm>
                <a:off x="1421296" y="2710966"/>
                <a:ext cx="3600000" cy="1296000"/>
                <a:chOff x="899992" y="2636912"/>
                <a:chExt cx="3600000" cy="1296000"/>
              </a:xfrm>
            </p:grpSpPr>
            <p:pic>
              <p:nvPicPr>
                <p:cNvPr id="1027" name="Picture 3" descr="C:\G\Google Drive\SBM Concept\Images\canevas_stratégie_vide.png"/>
                <p:cNvPicPr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99992" y="2636912"/>
                  <a:ext cx="3600000" cy="1296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1" name="ZoneTexte 40"/>
                <p:cNvSpPr txBox="1"/>
                <p:nvPr/>
              </p:nvSpPr>
              <p:spPr>
                <a:xfrm>
                  <a:off x="1893839" y="3314984"/>
                  <a:ext cx="1598041" cy="5406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prstTxWarp prst="textArchDown">
                    <a:avLst/>
                  </a:prstTxWarp>
                  <a:spAutoFit/>
                </a:bodyPr>
                <a:lstStyle/>
                <a:p>
                  <a:pPr algn="ctr"/>
                  <a:r>
                    <a:rPr lang="fr-CH" sz="1400" dirty="0" smtClean="0"/>
                    <a:t>Stratégie</a:t>
                  </a:r>
                  <a:endParaRPr lang="fr-CH" sz="1400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xmlns="" val="4085619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8"/>
          <p:cNvGrpSpPr/>
          <p:nvPr/>
        </p:nvGrpSpPr>
        <p:grpSpPr>
          <a:xfrm>
            <a:off x="1420896" y="5301352"/>
            <a:ext cx="3600000" cy="1296000"/>
            <a:chOff x="899592" y="5227298"/>
            <a:chExt cx="3600000" cy="1296000"/>
          </a:xfrm>
        </p:grpSpPr>
        <p:pic>
          <p:nvPicPr>
            <p:cNvPr id="1026" name="Picture 2" descr="C:\G\Google Drive\SBM Concept\Images\Canevas 1er niveau vide.png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5227298"/>
              <a:ext cx="3600000" cy="129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ZoneTexte 27"/>
            <p:cNvSpPr txBox="1"/>
            <p:nvPr/>
          </p:nvSpPr>
          <p:spPr>
            <a:xfrm>
              <a:off x="1556165" y="5898896"/>
              <a:ext cx="2260745" cy="540668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fr-CH" sz="1400" dirty="0" smtClean="0"/>
                <a:t>Modèle d’affaires</a:t>
              </a:r>
              <a:endParaRPr lang="fr-CH" sz="1400" dirty="0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dirty="0" smtClean="0"/>
              <a:t>Une approche systémique et</a:t>
            </a:r>
            <a:r>
              <a:rPr lang="fr-CH" dirty="0"/>
              <a:t/>
            </a:r>
            <a:br>
              <a:rPr lang="fr-CH" dirty="0"/>
            </a:br>
            <a:r>
              <a:rPr lang="fr-CH" dirty="0"/>
              <a:t> une superposition </a:t>
            </a:r>
            <a:r>
              <a:rPr lang="fr-CH" dirty="0" smtClean="0"/>
              <a:t>de  4 canevas  + 1 central</a:t>
            </a:r>
            <a:endParaRPr lang="fr-CH" dirty="0"/>
          </a:p>
        </p:txBody>
      </p:sp>
      <p:sp>
        <p:nvSpPr>
          <p:cNvPr id="21" name="ZoneTexte 20"/>
          <p:cNvSpPr txBox="1"/>
          <p:nvPr/>
        </p:nvSpPr>
        <p:spPr>
          <a:xfrm>
            <a:off x="5474493" y="5639889"/>
            <a:ext cx="2108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dirty="0" smtClean="0"/>
              <a:t>Modèle permanent</a:t>
            </a:r>
            <a:br>
              <a:rPr lang="fr-CH" dirty="0" smtClean="0"/>
            </a:br>
            <a:r>
              <a:rPr lang="fr-CH" dirty="0" smtClean="0"/>
              <a:t>«mission»</a:t>
            </a:r>
            <a:endParaRPr lang="fr-CH" dirty="0"/>
          </a:p>
        </p:txBody>
      </p:sp>
      <p:grpSp>
        <p:nvGrpSpPr>
          <p:cNvPr id="4" name="Groupe 32"/>
          <p:cNvGrpSpPr/>
          <p:nvPr/>
        </p:nvGrpSpPr>
        <p:grpSpPr>
          <a:xfrm>
            <a:off x="1420896" y="4007110"/>
            <a:ext cx="6141228" cy="2056272"/>
            <a:chOff x="1420896" y="4007110"/>
            <a:chExt cx="6141228" cy="2056272"/>
          </a:xfrm>
        </p:grpSpPr>
        <p:sp>
          <p:nvSpPr>
            <p:cNvPr id="22" name="ZoneTexte 21"/>
            <p:cNvSpPr txBox="1"/>
            <p:nvPr/>
          </p:nvSpPr>
          <p:spPr>
            <a:xfrm>
              <a:off x="5479503" y="4327705"/>
              <a:ext cx="208262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dirty="0" smtClean="0"/>
                <a:t>Modèle relationnel</a:t>
              </a:r>
              <a:br>
                <a:rPr lang="fr-CH" dirty="0" smtClean="0"/>
              </a:br>
              <a:r>
                <a:rPr lang="fr-CH" dirty="0" smtClean="0"/>
                <a:t>«gestion»</a:t>
              </a:r>
              <a:endParaRPr lang="fr-CH" dirty="0"/>
            </a:p>
          </p:txBody>
        </p:sp>
        <p:grpSp>
          <p:nvGrpSpPr>
            <p:cNvPr id="5" name="Groupe 13"/>
            <p:cNvGrpSpPr/>
            <p:nvPr/>
          </p:nvGrpSpPr>
          <p:grpSpPr>
            <a:xfrm>
              <a:off x="1420896" y="4007110"/>
              <a:ext cx="3600000" cy="2056272"/>
              <a:chOff x="1420896" y="4007110"/>
              <a:chExt cx="3600000" cy="2056272"/>
            </a:xfrm>
          </p:grpSpPr>
          <p:grpSp>
            <p:nvGrpSpPr>
              <p:cNvPr id="6" name="Groupe 6"/>
              <p:cNvGrpSpPr/>
              <p:nvPr/>
            </p:nvGrpSpPr>
            <p:grpSpPr>
              <a:xfrm>
                <a:off x="2886459" y="4737496"/>
                <a:ext cx="622670" cy="1325886"/>
                <a:chOff x="2365155" y="4663442"/>
                <a:chExt cx="622670" cy="1325886"/>
              </a:xfrm>
            </p:grpSpPr>
            <p:sp>
              <p:nvSpPr>
                <p:cNvPr id="25" name="Cylindre 24"/>
                <p:cNvSpPr/>
                <p:nvPr/>
              </p:nvSpPr>
              <p:spPr>
                <a:xfrm>
                  <a:off x="2365155" y="4663442"/>
                  <a:ext cx="622670" cy="1325886"/>
                </a:xfrm>
                <a:prstGeom prst="can">
                  <a:avLst>
                    <a:gd name="adj" fmla="val 40459"/>
                  </a:avLst>
                </a:prstGeom>
                <a:gradFill flip="none" rotWithShape="1">
                  <a:gsLst>
                    <a:gs pos="98000">
                      <a:srgbClr val="FF99FF"/>
                    </a:gs>
                    <a:gs pos="35000">
                      <a:srgbClr val="FFC5FF"/>
                    </a:gs>
                    <a:gs pos="0">
                      <a:schemeClr val="accent2">
                        <a:tint val="15000"/>
                        <a:satMod val="350000"/>
                      </a:schemeClr>
                    </a:gs>
                  </a:gsLst>
                  <a:lin ang="10800000" scaled="0"/>
                  <a:tileRect/>
                </a:gradFill>
                <a:ln>
                  <a:noFill/>
                </a:ln>
                <a:effectLst>
                  <a:innerShdw blurRad="63500" dist="50800" dir="13500000">
                    <a:prstClr val="black">
                      <a:alpha val="31000"/>
                    </a:prstClr>
                  </a:inn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fr-CH" sz="1400" dirty="0">
                    <a:solidFill>
                      <a:schemeClr val="dk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9" name="ZoneTexte 28"/>
                <p:cNvSpPr txBox="1"/>
                <p:nvPr/>
              </p:nvSpPr>
              <p:spPr>
                <a:xfrm rot="16200000">
                  <a:off x="2291343" y="5461394"/>
                  <a:ext cx="69262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fr-CH" sz="1200" dirty="0" smtClean="0"/>
                    <a:t>Valeurs</a:t>
                  </a:r>
                  <a:endParaRPr lang="fr-CH" sz="1200" dirty="0"/>
                </a:p>
              </p:txBody>
            </p:sp>
          </p:grpSp>
          <p:grpSp>
            <p:nvGrpSpPr>
              <p:cNvPr id="7" name="Groupe 9"/>
              <p:cNvGrpSpPr/>
              <p:nvPr/>
            </p:nvGrpSpPr>
            <p:grpSpPr>
              <a:xfrm>
                <a:off x="1420896" y="4007110"/>
                <a:ext cx="3600000" cy="1296000"/>
                <a:chOff x="899592" y="3933056"/>
                <a:chExt cx="3600000" cy="1296000"/>
              </a:xfrm>
            </p:grpSpPr>
            <p:pic>
              <p:nvPicPr>
                <p:cNvPr id="1029" name="Picture 5" descr="C:\Users\Claude\Desktop\canevas_gouvernance_vide.png"/>
                <p:cNvPicPr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99592" y="3933056"/>
                  <a:ext cx="3600000" cy="1296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0" name="ZoneTexte 39"/>
                <p:cNvSpPr txBox="1"/>
                <p:nvPr/>
              </p:nvSpPr>
              <p:spPr>
                <a:xfrm>
                  <a:off x="1673823" y="4580984"/>
                  <a:ext cx="2051538" cy="5406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prstTxWarp prst="textArchDown">
                    <a:avLst/>
                  </a:prstTxWarp>
                  <a:spAutoFit/>
                </a:bodyPr>
                <a:lstStyle/>
                <a:p>
                  <a:pPr algn="ctr"/>
                  <a:r>
                    <a:rPr lang="fr-CH" sz="1400" dirty="0" smtClean="0"/>
                    <a:t>Gouvernance</a:t>
                  </a:r>
                  <a:endParaRPr lang="fr-CH" sz="1400" dirty="0"/>
                </a:p>
              </p:txBody>
            </p:sp>
          </p:grpSp>
        </p:grpSp>
      </p:grpSp>
      <p:grpSp>
        <p:nvGrpSpPr>
          <p:cNvPr id="8" name="Groupe 33"/>
          <p:cNvGrpSpPr/>
          <p:nvPr/>
        </p:nvGrpSpPr>
        <p:grpSpPr>
          <a:xfrm>
            <a:off x="1421296" y="2710966"/>
            <a:ext cx="6171740" cy="2066320"/>
            <a:chOff x="1421296" y="2710966"/>
            <a:chExt cx="6171740" cy="2066320"/>
          </a:xfrm>
        </p:grpSpPr>
        <p:sp>
          <p:nvSpPr>
            <p:cNvPr id="23" name="ZoneTexte 22"/>
            <p:cNvSpPr txBox="1"/>
            <p:nvPr/>
          </p:nvSpPr>
          <p:spPr>
            <a:xfrm>
              <a:off x="5459118" y="3029820"/>
              <a:ext cx="213391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dirty="0" smtClean="0"/>
                <a:t>Modèle dynamique</a:t>
              </a:r>
              <a:br>
                <a:rPr lang="fr-CH" dirty="0" smtClean="0"/>
              </a:br>
              <a:r>
                <a:rPr lang="fr-CH" dirty="0" smtClean="0"/>
                <a:t>«vision»</a:t>
              </a:r>
              <a:endParaRPr lang="fr-CH" dirty="0"/>
            </a:p>
          </p:txBody>
        </p:sp>
        <p:grpSp>
          <p:nvGrpSpPr>
            <p:cNvPr id="9" name="Groupe 14"/>
            <p:cNvGrpSpPr/>
            <p:nvPr/>
          </p:nvGrpSpPr>
          <p:grpSpPr>
            <a:xfrm>
              <a:off x="1421296" y="2710966"/>
              <a:ext cx="3600000" cy="2066320"/>
              <a:chOff x="1421296" y="2710966"/>
              <a:chExt cx="3600000" cy="2066320"/>
            </a:xfrm>
          </p:grpSpPr>
          <p:grpSp>
            <p:nvGrpSpPr>
              <p:cNvPr id="10" name="Groupe 7"/>
              <p:cNvGrpSpPr/>
              <p:nvPr/>
            </p:nvGrpSpPr>
            <p:grpSpPr>
              <a:xfrm>
                <a:off x="2886459" y="3451400"/>
                <a:ext cx="622670" cy="1325886"/>
                <a:chOff x="2365155" y="3377346"/>
                <a:chExt cx="622670" cy="1325886"/>
              </a:xfrm>
            </p:grpSpPr>
            <p:sp>
              <p:nvSpPr>
                <p:cNvPr id="27" name="Cylindre 26"/>
                <p:cNvSpPr/>
                <p:nvPr/>
              </p:nvSpPr>
              <p:spPr>
                <a:xfrm>
                  <a:off x="2365155" y="3377346"/>
                  <a:ext cx="622670" cy="1325886"/>
                </a:xfrm>
                <a:prstGeom prst="can">
                  <a:avLst>
                    <a:gd name="adj" fmla="val 40459"/>
                  </a:avLst>
                </a:prstGeom>
                <a:gradFill flip="none" rotWithShape="1">
                  <a:gsLst>
                    <a:gs pos="98000">
                      <a:srgbClr val="FF99FF"/>
                    </a:gs>
                    <a:gs pos="35000">
                      <a:srgbClr val="FFC5FF"/>
                    </a:gs>
                    <a:gs pos="0">
                      <a:schemeClr val="accent2">
                        <a:tint val="15000"/>
                        <a:satMod val="350000"/>
                      </a:schemeClr>
                    </a:gs>
                  </a:gsLst>
                  <a:lin ang="10800000" scaled="0"/>
                  <a:tileRect/>
                </a:gradFill>
                <a:ln>
                  <a:noFill/>
                </a:ln>
                <a:effectLst>
                  <a:innerShdw blurRad="63500" dist="50800" dir="13500000">
                    <a:prstClr val="black">
                      <a:alpha val="31000"/>
                    </a:prstClr>
                  </a:inn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fr-CH" sz="1400" dirty="0">
                    <a:solidFill>
                      <a:schemeClr val="dk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3" name="ZoneTexte 42"/>
                <p:cNvSpPr txBox="1"/>
                <p:nvPr/>
              </p:nvSpPr>
              <p:spPr>
                <a:xfrm rot="16200000">
                  <a:off x="2291343" y="4173174"/>
                  <a:ext cx="69262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fr-CH" sz="1200" dirty="0" smtClean="0"/>
                    <a:t>Valeurs</a:t>
                  </a:r>
                  <a:endParaRPr lang="fr-CH" sz="1200" dirty="0"/>
                </a:p>
              </p:txBody>
            </p:sp>
          </p:grpSp>
          <p:grpSp>
            <p:nvGrpSpPr>
              <p:cNvPr id="11" name="Groupe 11"/>
              <p:cNvGrpSpPr/>
              <p:nvPr/>
            </p:nvGrpSpPr>
            <p:grpSpPr>
              <a:xfrm>
                <a:off x="1421296" y="2710966"/>
                <a:ext cx="3600000" cy="1296000"/>
                <a:chOff x="899992" y="2636912"/>
                <a:chExt cx="3600000" cy="1296000"/>
              </a:xfrm>
            </p:grpSpPr>
            <p:pic>
              <p:nvPicPr>
                <p:cNvPr id="1027" name="Picture 3" descr="C:\G\Google Drive\SBM Concept\Images\canevas_stratégie_vide.png"/>
                <p:cNvPicPr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99992" y="2636912"/>
                  <a:ext cx="3600000" cy="1296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1" name="ZoneTexte 40"/>
                <p:cNvSpPr txBox="1"/>
                <p:nvPr/>
              </p:nvSpPr>
              <p:spPr>
                <a:xfrm>
                  <a:off x="1893839" y="3314984"/>
                  <a:ext cx="1598041" cy="5406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prstTxWarp prst="textArchDown">
                    <a:avLst/>
                  </a:prstTxWarp>
                  <a:spAutoFit/>
                </a:bodyPr>
                <a:lstStyle/>
                <a:p>
                  <a:pPr algn="ctr"/>
                  <a:r>
                    <a:rPr lang="fr-CH" sz="1400" dirty="0" smtClean="0"/>
                    <a:t>Stratégie</a:t>
                  </a:r>
                  <a:endParaRPr lang="fr-CH" sz="1400" dirty="0"/>
                </a:p>
              </p:txBody>
            </p:sp>
          </p:grpSp>
        </p:grpSp>
      </p:grpSp>
      <p:grpSp>
        <p:nvGrpSpPr>
          <p:cNvPr id="12" name="Groupe 34"/>
          <p:cNvGrpSpPr/>
          <p:nvPr/>
        </p:nvGrpSpPr>
        <p:grpSpPr>
          <a:xfrm>
            <a:off x="1420896" y="1414822"/>
            <a:ext cx="6319456" cy="2066320"/>
            <a:chOff x="1420896" y="1414822"/>
            <a:chExt cx="6319456" cy="2066320"/>
          </a:xfrm>
        </p:grpSpPr>
        <p:grpSp>
          <p:nvGrpSpPr>
            <p:cNvPr id="13" name="Groupe 15"/>
            <p:cNvGrpSpPr/>
            <p:nvPr/>
          </p:nvGrpSpPr>
          <p:grpSpPr>
            <a:xfrm>
              <a:off x="1420896" y="1414822"/>
              <a:ext cx="3600000" cy="2066320"/>
              <a:chOff x="1420896" y="1414822"/>
              <a:chExt cx="3600000" cy="2066320"/>
            </a:xfrm>
          </p:grpSpPr>
          <p:grpSp>
            <p:nvGrpSpPr>
              <p:cNvPr id="14" name="Groupe 10"/>
              <p:cNvGrpSpPr/>
              <p:nvPr/>
            </p:nvGrpSpPr>
            <p:grpSpPr>
              <a:xfrm>
                <a:off x="2909961" y="2155256"/>
                <a:ext cx="622670" cy="1325886"/>
                <a:chOff x="2388657" y="2081202"/>
                <a:chExt cx="622670" cy="1325886"/>
              </a:xfrm>
            </p:grpSpPr>
            <p:sp>
              <p:nvSpPr>
                <p:cNvPr id="30" name="Cylindre 29"/>
                <p:cNvSpPr/>
                <p:nvPr/>
              </p:nvSpPr>
              <p:spPr>
                <a:xfrm>
                  <a:off x="2388657" y="2081202"/>
                  <a:ext cx="622670" cy="1325886"/>
                </a:xfrm>
                <a:prstGeom prst="can">
                  <a:avLst>
                    <a:gd name="adj" fmla="val 40459"/>
                  </a:avLst>
                </a:prstGeom>
                <a:gradFill flip="none" rotWithShape="1">
                  <a:gsLst>
                    <a:gs pos="98000">
                      <a:srgbClr val="FF99FF"/>
                    </a:gs>
                    <a:gs pos="35000">
                      <a:srgbClr val="FFC5FF"/>
                    </a:gs>
                    <a:gs pos="0">
                      <a:schemeClr val="accent2">
                        <a:tint val="15000"/>
                        <a:satMod val="350000"/>
                      </a:schemeClr>
                    </a:gs>
                  </a:gsLst>
                  <a:lin ang="10800000" scaled="0"/>
                  <a:tileRect/>
                </a:gradFill>
                <a:ln>
                  <a:noFill/>
                </a:ln>
                <a:effectLst>
                  <a:innerShdw blurRad="63500" dist="50800" dir="13500000">
                    <a:prstClr val="black">
                      <a:alpha val="31000"/>
                    </a:prstClr>
                  </a:inn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fr-CH" sz="1400" dirty="0">
                    <a:solidFill>
                      <a:schemeClr val="dk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1" name="ZoneTexte 30"/>
                <p:cNvSpPr txBox="1"/>
                <p:nvPr/>
              </p:nvSpPr>
              <p:spPr>
                <a:xfrm rot="16200000">
                  <a:off x="2291343" y="2867015"/>
                  <a:ext cx="69262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fr-CH" sz="1200" dirty="0" smtClean="0"/>
                    <a:t>Valeurs</a:t>
                  </a:r>
                  <a:endParaRPr lang="fr-CH" sz="1200" dirty="0"/>
                </a:p>
              </p:txBody>
            </p:sp>
          </p:grpSp>
          <p:grpSp>
            <p:nvGrpSpPr>
              <p:cNvPr id="15" name="Groupe 12"/>
              <p:cNvGrpSpPr/>
              <p:nvPr/>
            </p:nvGrpSpPr>
            <p:grpSpPr>
              <a:xfrm>
                <a:off x="1420896" y="1414822"/>
                <a:ext cx="3600000" cy="1296000"/>
                <a:chOff x="899592" y="1340768"/>
                <a:chExt cx="3600000" cy="1296000"/>
              </a:xfrm>
            </p:grpSpPr>
            <p:pic>
              <p:nvPicPr>
                <p:cNvPr id="1028" name="Picture 4" descr="C:\G\Google Drive\SBM Concept\Images\canevas_rse_sans_texte.png"/>
                <p:cNvPicPr>
                  <a:picLocks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99592" y="1340768"/>
                  <a:ext cx="3600000" cy="1296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2" name="ZoneTexte 31"/>
                <p:cNvSpPr txBox="1"/>
                <p:nvPr/>
              </p:nvSpPr>
              <p:spPr>
                <a:xfrm>
                  <a:off x="1877469" y="1988696"/>
                  <a:ext cx="1598041" cy="5406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prstTxWarp prst="textArchDown">
                    <a:avLst/>
                  </a:prstTxWarp>
                  <a:spAutoFit/>
                </a:bodyPr>
                <a:lstStyle/>
                <a:p>
                  <a:pPr algn="ctr"/>
                  <a:r>
                    <a:rPr lang="fr-CH" sz="1400" dirty="0" smtClean="0"/>
                    <a:t>RSE</a:t>
                  </a:r>
                  <a:endParaRPr lang="fr-CH" sz="1400" dirty="0"/>
                </a:p>
              </p:txBody>
            </p:sp>
          </p:grpSp>
        </p:grpSp>
        <p:sp>
          <p:nvSpPr>
            <p:cNvPr id="38" name="ZoneTexte 37"/>
            <p:cNvSpPr txBox="1"/>
            <p:nvPr/>
          </p:nvSpPr>
          <p:spPr>
            <a:xfrm>
              <a:off x="5311481" y="1739656"/>
              <a:ext cx="242887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dirty="0" smtClean="0"/>
                <a:t>Modèle responsabilité</a:t>
              </a:r>
              <a:br>
                <a:rPr lang="fr-CH" dirty="0" smtClean="0"/>
              </a:br>
              <a:r>
                <a:rPr lang="fr-CH" dirty="0" smtClean="0"/>
                <a:t>«RSE»</a:t>
              </a:r>
              <a:endParaRPr lang="fr-CH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4085619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82594"/>
          </a:xfrm>
        </p:spPr>
        <p:txBody>
          <a:bodyPr>
            <a:normAutofit/>
          </a:bodyPr>
          <a:lstStyle/>
          <a:p>
            <a:r>
              <a:rPr lang="fr-CH" dirty="0" smtClean="0"/>
              <a:t>Servant d’épine dorsale pour les outils</a:t>
            </a:r>
            <a:endParaRPr lang="fr-CH" dirty="0"/>
          </a:p>
        </p:txBody>
      </p:sp>
      <p:grpSp>
        <p:nvGrpSpPr>
          <p:cNvPr id="121" name="Groupe 120"/>
          <p:cNvGrpSpPr/>
          <p:nvPr/>
        </p:nvGrpSpPr>
        <p:grpSpPr>
          <a:xfrm>
            <a:off x="395537" y="836712"/>
            <a:ext cx="7557958" cy="5760576"/>
            <a:chOff x="395537" y="836712"/>
            <a:chExt cx="7557958" cy="5760576"/>
          </a:xfrm>
        </p:grpSpPr>
        <p:cxnSp>
          <p:nvCxnSpPr>
            <p:cNvPr id="61" name="Connecteur droit 60"/>
            <p:cNvCxnSpPr>
              <a:stCxn id="42" idx="2"/>
            </p:cNvCxnSpPr>
            <p:nvPr/>
          </p:nvCxnSpPr>
          <p:spPr>
            <a:xfrm>
              <a:off x="3706464" y="1628736"/>
              <a:ext cx="865536" cy="2520344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eur droit 62"/>
            <p:cNvCxnSpPr>
              <a:stCxn id="39" idx="2"/>
            </p:cNvCxnSpPr>
            <p:nvPr/>
          </p:nvCxnSpPr>
          <p:spPr>
            <a:xfrm>
              <a:off x="2266304" y="1772752"/>
              <a:ext cx="2305696" cy="2376328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cteur droit 63"/>
            <p:cNvCxnSpPr>
              <a:stCxn id="59" idx="2"/>
            </p:cNvCxnSpPr>
            <p:nvPr/>
          </p:nvCxnSpPr>
          <p:spPr>
            <a:xfrm flipH="1">
              <a:off x="4556183" y="1412712"/>
              <a:ext cx="518433" cy="2737062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eur droit 65"/>
            <p:cNvCxnSpPr>
              <a:stCxn id="58" idx="2"/>
            </p:cNvCxnSpPr>
            <p:nvPr/>
          </p:nvCxnSpPr>
          <p:spPr>
            <a:xfrm flipH="1">
              <a:off x="4572003" y="2204800"/>
              <a:ext cx="1006669" cy="1945668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cteur droit 67"/>
            <p:cNvCxnSpPr>
              <a:stCxn id="57" idx="2"/>
            </p:cNvCxnSpPr>
            <p:nvPr/>
          </p:nvCxnSpPr>
          <p:spPr>
            <a:xfrm flipH="1">
              <a:off x="4572003" y="1628736"/>
              <a:ext cx="2446829" cy="2520344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eur droit 70"/>
            <p:cNvCxnSpPr>
              <a:stCxn id="56" idx="1"/>
            </p:cNvCxnSpPr>
            <p:nvPr/>
          </p:nvCxnSpPr>
          <p:spPr>
            <a:xfrm flipH="1">
              <a:off x="4572001" y="2420856"/>
              <a:ext cx="2520280" cy="1728224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cteur droit 73"/>
            <p:cNvCxnSpPr>
              <a:stCxn id="55" idx="1"/>
            </p:cNvCxnSpPr>
            <p:nvPr/>
          </p:nvCxnSpPr>
          <p:spPr>
            <a:xfrm flipH="1">
              <a:off x="4572000" y="3428968"/>
              <a:ext cx="1584176" cy="720112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cteur droit 78"/>
            <p:cNvCxnSpPr>
              <a:stCxn id="53" idx="1"/>
            </p:cNvCxnSpPr>
            <p:nvPr/>
          </p:nvCxnSpPr>
          <p:spPr>
            <a:xfrm flipH="1">
              <a:off x="4572001" y="3933024"/>
              <a:ext cx="2664296" cy="216056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cteur droit 81"/>
            <p:cNvCxnSpPr>
              <a:stCxn id="52" idx="1"/>
            </p:cNvCxnSpPr>
            <p:nvPr/>
          </p:nvCxnSpPr>
          <p:spPr>
            <a:xfrm flipH="1" flipV="1">
              <a:off x="4572001" y="4149082"/>
              <a:ext cx="1512168" cy="432014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cteur droit 84"/>
            <p:cNvCxnSpPr>
              <a:stCxn id="51" idx="1"/>
            </p:cNvCxnSpPr>
            <p:nvPr/>
          </p:nvCxnSpPr>
          <p:spPr>
            <a:xfrm flipH="1" flipV="1">
              <a:off x="4572001" y="4149082"/>
              <a:ext cx="2376264" cy="1224102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cteur droit 87"/>
            <p:cNvCxnSpPr>
              <a:stCxn id="50" idx="0"/>
            </p:cNvCxnSpPr>
            <p:nvPr/>
          </p:nvCxnSpPr>
          <p:spPr>
            <a:xfrm flipH="1" flipV="1">
              <a:off x="4572003" y="4149082"/>
              <a:ext cx="1582733" cy="1584174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necteur droit 90"/>
            <p:cNvCxnSpPr>
              <a:stCxn id="49" idx="0"/>
            </p:cNvCxnSpPr>
            <p:nvPr/>
          </p:nvCxnSpPr>
          <p:spPr>
            <a:xfrm flipH="1" flipV="1">
              <a:off x="4572003" y="4149082"/>
              <a:ext cx="142573" cy="1872206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necteur droit 93"/>
            <p:cNvCxnSpPr>
              <a:stCxn id="48" idx="0"/>
            </p:cNvCxnSpPr>
            <p:nvPr/>
          </p:nvCxnSpPr>
          <p:spPr>
            <a:xfrm flipV="1">
              <a:off x="3274416" y="4149082"/>
              <a:ext cx="1297584" cy="1800198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necteur droit 96"/>
            <p:cNvCxnSpPr>
              <a:stCxn id="47" idx="3"/>
            </p:cNvCxnSpPr>
            <p:nvPr/>
          </p:nvCxnSpPr>
          <p:spPr>
            <a:xfrm flipV="1">
              <a:off x="2480887" y="4149082"/>
              <a:ext cx="2091113" cy="1584142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necteur droit 99"/>
            <p:cNvCxnSpPr>
              <a:stCxn id="46" idx="3"/>
            </p:cNvCxnSpPr>
            <p:nvPr/>
          </p:nvCxnSpPr>
          <p:spPr>
            <a:xfrm flipV="1">
              <a:off x="1112735" y="4149082"/>
              <a:ext cx="3459265" cy="1440126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onnecteur droit 102"/>
            <p:cNvCxnSpPr>
              <a:stCxn id="45" idx="3"/>
            </p:cNvCxnSpPr>
            <p:nvPr/>
          </p:nvCxnSpPr>
          <p:spPr>
            <a:xfrm flipV="1">
              <a:off x="1184743" y="4149082"/>
              <a:ext cx="3387257" cy="360006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onnecteur droit 106"/>
            <p:cNvCxnSpPr>
              <a:stCxn id="54" idx="3"/>
            </p:cNvCxnSpPr>
            <p:nvPr/>
          </p:nvCxnSpPr>
          <p:spPr>
            <a:xfrm flipV="1">
              <a:off x="2696910" y="4149080"/>
              <a:ext cx="1875090" cy="432016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onnecteur droit 109"/>
            <p:cNvCxnSpPr>
              <a:stCxn id="37" idx="3"/>
            </p:cNvCxnSpPr>
            <p:nvPr/>
          </p:nvCxnSpPr>
          <p:spPr>
            <a:xfrm>
              <a:off x="1472775" y="3644992"/>
              <a:ext cx="3099225" cy="504088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necteur droit 112"/>
            <p:cNvCxnSpPr>
              <a:stCxn id="44" idx="3"/>
            </p:cNvCxnSpPr>
            <p:nvPr/>
          </p:nvCxnSpPr>
          <p:spPr>
            <a:xfrm>
              <a:off x="2984943" y="3068928"/>
              <a:ext cx="1587057" cy="1080152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necteur droit 115"/>
            <p:cNvCxnSpPr>
              <a:stCxn id="17" idx="2"/>
            </p:cNvCxnSpPr>
            <p:nvPr/>
          </p:nvCxnSpPr>
          <p:spPr>
            <a:xfrm>
              <a:off x="1292094" y="2852872"/>
              <a:ext cx="3279906" cy="1296208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4" descr="Dossier, Documents, Papier, Bureau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933495" y="2276872"/>
              <a:ext cx="717198" cy="576000"/>
            </a:xfrm>
            <a:prstGeom prst="rect">
              <a:avLst/>
            </a:prstGeom>
            <a:noFill/>
          </p:spPr>
        </p:pic>
        <p:pic>
          <p:nvPicPr>
            <p:cNvPr id="37" name="Picture 4" descr="Dossier, Documents, Papier, Bureau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5577" y="3356992"/>
              <a:ext cx="717198" cy="576000"/>
            </a:xfrm>
            <a:prstGeom prst="rect">
              <a:avLst/>
            </a:prstGeom>
            <a:noFill/>
          </p:spPr>
        </p:pic>
        <p:pic>
          <p:nvPicPr>
            <p:cNvPr id="39" name="Picture 4" descr="Dossier, Documents, Papier, Bureau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907705" y="1196752"/>
              <a:ext cx="717198" cy="576000"/>
            </a:xfrm>
            <a:prstGeom prst="rect">
              <a:avLst/>
            </a:prstGeom>
            <a:noFill/>
          </p:spPr>
        </p:pic>
        <p:pic>
          <p:nvPicPr>
            <p:cNvPr id="42" name="Picture 4" descr="Dossier, Documents, Papier, Bureau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3347865" y="1052736"/>
              <a:ext cx="717198" cy="576000"/>
            </a:xfrm>
            <a:prstGeom prst="rect">
              <a:avLst/>
            </a:prstGeom>
            <a:noFill/>
          </p:spPr>
        </p:pic>
        <p:pic>
          <p:nvPicPr>
            <p:cNvPr id="44" name="Picture 4" descr="Dossier, Documents, Papier, Bureau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267745" y="2780928"/>
              <a:ext cx="717198" cy="576000"/>
            </a:xfrm>
            <a:prstGeom prst="rect">
              <a:avLst/>
            </a:prstGeom>
            <a:noFill/>
          </p:spPr>
        </p:pic>
        <p:pic>
          <p:nvPicPr>
            <p:cNvPr id="45" name="Picture 4" descr="Dossier, Documents, Papier, Bureau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467545" y="4221088"/>
              <a:ext cx="717198" cy="576000"/>
            </a:xfrm>
            <a:prstGeom prst="rect">
              <a:avLst/>
            </a:prstGeom>
            <a:noFill/>
          </p:spPr>
        </p:pic>
        <p:pic>
          <p:nvPicPr>
            <p:cNvPr id="46" name="Picture 4" descr="Dossier, Documents, Papier, Bureau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395537" y="5301208"/>
              <a:ext cx="717198" cy="576000"/>
            </a:xfrm>
            <a:prstGeom prst="rect">
              <a:avLst/>
            </a:prstGeom>
            <a:noFill/>
          </p:spPr>
        </p:pic>
        <p:pic>
          <p:nvPicPr>
            <p:cNvPr id="47" name="Picture 4" descr="Dossier, Documents, Papier, Bureau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763689" y="5445224"/>
              <a:ext cx="717198" cy="576000"/>
            </a:xfrm>
            <a:prstGeom prst="rect">
              <a:avLst/>
            </a:prstGeom>
            <a:noFill/>
          </p:spPr>
        </p:pic>
        <p:pic>
          <p:nvPicPr>
            <p:cNvPr id="48" name="Picture 4" descr="Dossier, Documents, Papier, Bureau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915817" y="5949280"/>
              <a:ext cx="717198" cy="576000"/>
            </a:xfrm>
            <a:prstGeom prst="rect">
              <a:avLst/>
            </a:prstGeom>
            <a:noFill/>
          </p:spPr>
        </p:pic>
        <p:pic>
          <p:nvPicPr>
            <p:cNvPr id="49" name="Picture 4" descr="Dossier, Documents, Papier, Bureau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4355977" y="6021288"/>
              <a:ext cx="717198" cy="576000"/>
            </a:xfrm>
            <a:prstGeom prst="rect">
              <a:avLst/>
            </a:prstGeom>
            <a:noFill/>
          </p:spPr>
        </p:pic>
        <p:pic>
          <p:nvPicPr>
            <p:cNvPr id="50" name="Picture 4" descr="Dossier, Documents, Papier, Bureau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5796137" y="5733256"/>
              <a:ext cx="717198" cy="576000"/>
            </a:xfrm>
            <a:prstGeom prst="rect">
              <a:avLst/>
            </a:prstGeom>
            <a:noFill/>
          </p:spPr>
        </p:pic>
        <p:pic>
          <p:nvPicPr>
            <p:cNvPr id="51" name="Picture 4" descr="Dossier, Documents, Papier, Bureau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948265" y="5085184"/>
              <a:ext cx="717198" cy="576000"/>
            </a:xfrm>
            <a:prstGeom prst="rect">
              <a:avLst/>
            </a:prstGeom>
            <a:noFill/>
          </p:spPr>
        </p:pic>
        <p:pic>
          <p:nvPicPr>
            <p:cNvPr id="52" name="Picture 4" descr="Dossier, Documents, Papier, Bureau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6084169" y="4293096"/>
              <a:ext cx="717198" cy="576000"/>
            </a:xfrm>
            <a:prstGeom prst="rect">
              <a:avLst/>
            </a:prstGeom>
            <a:noFill/>
          </p:spPr>
        </p:pic>
        <p:pic>
          <p:nvPicPr>
            <p:cNvPr id="53" name="Picture 4" descr="Dossier, Documents, Papier, Bureau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7236297" y="3645024"/>
              <a:ext cx="717198" cy="576000"/>
            </a:xfrm>
            <a:prstGeom prst="rect">
              <a:avLst/>
            </a:prstGeom>
            <a:noFill/>
          </p:spPr>
        </p:pic>
        <p:pic>
          <p:nvPicPr>
            <p:cNvPr id="54" name="Picture 4" descr="Dossier, Documents, Papier, Bureau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979712" y="4293096"/>
              <a:ext cx="717198" cy="576000"/>
            </a:xfrm>
            <a:prstGeom prst="rect">
              <a:avLst/>
            </a:prstGeom>
            <a:noFill/>
          </p:spPr>
        </p:pic>
        <p:pic>
          <p:nvPicPr>
            <p:cNvPr id="55" name="Picture 4" descr="Dossier, Documents, Papier, Bureau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6156176" y="3140968"/>
              <a:ext cx="717198" cy="576000"/>
            </a:xfrm>
            <a:prstGeom prst="rect">
              <a:avLst/>
            </a:prstGeom>
            <a:noFill/>
          </p:spPr>
        </p:pic>
        <p:pic>
          <p:nvPicPr>
            <p:cNvPr id="56" name="Picture 4" descr="Dossier, Documents, Papier, Bureau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7092281" y="2132856"/>
              <a:ext cx="717198" cy="576000"/>
            </a:xfrm>
            <a:prstGeom prst="rect">
              <a:avLst/>
            </a:prstGeom>
            <a:noFill/>
          </p:spPr>
        </p:pic>
        <p:pic>
          <p:nvPicPr>
            <p:cNvPr id="57" name="Picture 4" descr="Dossier, Documents, Papier, Bureau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6660233" y="1052736"/>
              <a:ext cx="717198" cy="576000"/>
            </a:xfrm>
            <a:prstGeom prst="rect">
              <a:avLst/>
            </a:prstGeom>
            <a:noFill/>
          </p:spPr>
        </p:pic>
        <p:pic>
          <p:nvPicPr>
            <p:cNvPr id="58" name="Picture 4" descr="Dossier, Documents, Papier, Bureau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5220073" y="1628800"/>
              <a:ext cx="717198" cy="576000"/>
            </a:xfrm>
            <a:prstGeom prst="rect">
              <a:avLst/>
            </a:prstGeom>
            <a:noFill/>
          </p:spPr>
        </p:pic>
        <p:pic>
          <p:nvPicPr>
            <p:cNvPr id="59" name="Picture 4" descr="Dossier, Documents, Papier, Bureau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16017" y="836712"/>
              <a:ext cx="717198" cy="576000"/>
            </a:xfrm>
            <a:prstGeom prst="rect">
              <a:avLst/>
            </a:prstGeom>
            <a:noFill/>
          </p:spPr>
        </p:pic>
      </p:grpSp>
      <p:pic>
        <p:nvPicPr>
          <p:cNvPr id="12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852936"/>
            <a:ext cx="1606926" cy="2309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085619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82594"/>
          </a:xfrm>
        </p:spPr>
        <p:txBody>
          <a:bodyPr/>
          <a:lstStyle/>
          <a:p>
            <a:r>
              <a:rPr lang="fr-FR" dirty="0" smtClean="0"/>
              <a:t>Chaque canevas étant constitué de blocs</a:t>
            </a:r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801008"/>
            <a:ext cx="2712188" cy="27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8004" y="2636912"/>
            <a:ext cx="21600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6244" y="801008"/>
            <a:ext cx="2705674" cy="27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3861048"/>
            <a:ext cx="2693520" cy="27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11980" y="3861048"/>
            <a:ext cx="2709938" cy="27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12152</TotalTime>
  <Words>1916</Words>
  <Application>Microsoft Office PowerPoint</Application>
  <PresentationFormat>Affichage à l'écran (4:3)</PresentationFormat>
  <Paragraphs>486</Paragraphs>
  <Slides>55</Slides>
  <Notes>11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55</vt:i4>
      </vt:variant>
    </vt:vector>
  </HeadingPairs>
  <TitlesOfParts>
    <vt:vector size="56" baseType="lpstr">
      <vt:lpstr>Thème Office</vt:lpstr>
      <vt:lpstr>Thèmes de la présentation</vt:lpstr>
      <vt:lpstr>Méthodologie, outils et activités</vt:lpstr>
      <vt:lpstr>Approche méthodologique</vt:lpstr>
      <vt:lpstr>Une approche systémique et  une superposition de  4 canevas  + 1 central</vt:lpstr>
      <vt:lpstr>Une approche systémique et  une superposition de  4 canevas  + 1 central</vt:lpstr>
      <vt:lpstr>Une approche systémique et  une superposition de  4 canevas  + 1 central</vt:lpstr>
      <vt:lpstr>Une approche systémique et  une superposition de  4 canevas  + 1 central</vt:lpstr>
      <vt:lpstr>Servant d’épine dorsale pour les outils</vt:lpstr>
      <vt:lpstr>Chaque canevas étant constitué de blocs</vt:lpstr>
      <vt:lpstr>Les valeurs: carburant et cohérence</vt:lpstr>
      <vt:lpstr>Les valeurs: carburant et cohérence</vt:lpstr>
      <vt:lpstr>Les valeurs: carburant et cohérence</vt:lpstr>
      <vt:lpstr>Les valeurs: carburant et cohérence</vt:lpstr>
      <vt:lpstr>Les valeurs: carburant et cohérence</vt:lpstr>
      <vt:lpstr>Les questions du modèle d’affaires</vt:lpstr>
      <vt:lpstr>Les questions du modèle d’affaires</vt:lpstr>
      <vt:lpstr>Les questions du modèle d’affaires</vt:lpstr>
      <vt:lpstr>Les questions du modèle d’affaires</vt:lpstr>
      <vt:lpstr>Les questions du modèle d’affaires</vt:lpstr>
      <vt:lpstr>Les questions du modèle d’affaires</vt:lpstr>
      <vt:lpstr>Les questions du modèle d’affaires</vt:lpstr>
      <vt:lpstr>Les questions du modèle d’affaires</vt:lpstr>
      <vt:lpstr>La gouvernance projetée sur le modèle d’affaires</vt:lpstr>
      <vt:lpstr>La gouvernance projetée sur le modèle d’affaires</vt:lpstr>
      <vt:lpstr>La gouvernance projetée sur le modèle d’affaires</vt:lpstr>
      <vt:lpstr>La gouvernance projetée sur le modèle d’affaires</vt:lpstr>
      <vt:lpstr>La gouvernance projetée sur le modèle d’affaires</vt:lpstr>
      <vt:lpstr>Futur, stratégie et projets</vt:lpstr>
      <vt:lpstr>Futur, stratégie et projets</vt:lpstr>
      <vt:lpstr>Futur, stratégie et projets</vt:lpstr>
      <vt:lpstr>Futur, stratégie et projets</vt:lpstr>
      <vt:lpstr>Futur, stratégie et projets</vt:lpstr>
      <vt:lpstr>Avec un chapeau de RSE – responsabilité sociétale</vt:lpstr>
      <vt:lpstr>Avec un chapeau de RSE – responsabilité sociétale</vt:lpstr>
      <vt:lpstr>Avec un chapeau de RSE – responsabilité sociétale</vt:lpstr>
      <vt:lpstr>Et avec des « fils rouges » pour le cycle de vie des organisations!</vt:lpstr>
      <vt:lpstr>Phase d’avant-création - conception</vt:lpstr>
      <vt:lpstr>Phases d’avant-création - maturation</vt:lpstr>
      <vt:lpstr>Phases de création - implantation</vt:lpstr>
      <vt:lpstr>Les prestataires!</vt:lpstr>
      <vt:lpstr>La « fiche » de prestataire</vt:lpstr>
      <vt:lpstr>La recherche de prestataires</vt:lpstr>
      <vt:lpstr>La page d’un outil</vt:lpstr>
      <vt:lpstr>La page d’un outil</vt:lpstr>
      <vt:lpstr>La page d’un outil</vt:lpstr>
      <vt:lpstr>Les canevas ont aussi leur « fiche »…</vt:lpstr>
      <vt:lpstr>Quelques outils transversaux</vt:lpstr>
      <vt:lpstr>Outils liés aux valeurs de l’organisation</vt:lpstr>
      <vt:lpstr>Outils liés modèle d’affaires</vt:lpstr>
      <vt:lpstr>Outils liés modèle d’affaires</vt:lpstr>
      <vt:lpstr>Outils liés au modèle économique</vt:lpstr>
      <vt:lpstr>Outils liés au canevas de gouvernance</vt:lpstr>
      <vt:lpstr>Outils de stratégie</vt:lpstr>
      <vt:lpstr>Outils de projets</vt:lpstr>
      <vt:lpstr>Merci de votre attention!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Incubateur d’APRÈS-GE</dc:title>
  <dc:creator>Claude Michaud</dc:creator>
  <cp:lastModifiedBy>Claude Michaud</cp:lastModifiedBy>
  <cp:revision>527</cp:revision>
  <cp:lastPrinted>2012-05-24T09:48:25Z</cp:lastPrinted>
  <dcterms:created xsi:type="dcterms:W3CDTF">2009-09-18T12:39:11Z</dcterms:created>
  <dcterms:modified xsi:type="dcterms:W3CDTF">2016-01-18T18:23:25Z</dcterms:modified>
</cp:coreProperties>
</file>