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42"/>
  </p:notesMasterIdLst>
  <p:handoutMasterIdLst>
    <p:handoutMasterId r:id="rId143"/>
  </p:handoutMasterIdLst>
  <p:sldIdLst>
    <p:sldId id="317" r:id="rId2"/>
    <p:sldId id="484" r:id="rId3"/>
    <p:sldId id="565" r:id="rId4"/>
    <p:sldId id="570" r:id="rId5"/>
    <p:sldId id="311" r:id="rId6"/>
    <p:sldId id="454" r:id="rId7"/>
    <p:sldId id="566" r:id="rId8"/>
    <p:sldId id="341" r:id="rId9"/>
    <p:sldId id="342" r:id="rId10"/>
    <p:sldId id="318" r:id="rId11"/>
    <p:sldId id="319" r:id="rId12"/>
    <p:sldId id="346" r:id="rId13"/>
    <p:sldId id="347" r:id="rId14"/>
    <p:sldId id="482" r:id="rId15"/>
    <p:sldId id="512" r:id="rId16"/>
    <p:sldId id="513" r:id="rId17"/>
    <p:sldId id="514" r:id="rId18"/>
    <p:sldId id="515" r:id="rId19"/>
    <p:sldId id="517" r:id="rId20"/>
    <p:sldId id="518" r:id="rId21"/>
    <p:sldId id="577" r:id="rId22"/>
    <p:sldId id="522" r:id="rId23"/>
    <p:sldId id="525" r:id="rId24"/>
    <p:sldId id="526" r:id="rId25"/>
    <p:sldId id="527" r:id="rId26"/>
    <p:sldId id="578" r:id="rId27"/>
    <p:sldId id="588" r:id="rId28"/>
    <p:sldId id="589" r:id="rId29"/>
    <p:sldId id="590" r:id="rId30"/>
    <p:sldId id="591" r:id="rId31"/>
    <p:sldId id="592" r:id="rId32"/>
    <p:sldId id="593" r:id="rId33"/>
    <p:sldId id="594" r:id="rId34"/>
    <p:sldId id="595" r:id="rId35"/>
    <p:sldId id="596" r:id="rId36"/>
    <p:sldId id="597" r:id="rId37"/>
    <p:sldId id="598" r:id="rId38"/>
    <p:sldId id="599" r:id="rId39"/>
    <p:sldId id="600" r:id="rId40"/>
    <p:sldId id="530" r:id="rId41"/>
    <p:sldId id="529" r:id="rId42"/>
    <p:sldId id="534" r:id="rId43"/>
    <p:sldId id="572" r:id="rId44"/>
    <p:sldId id="573" r:id="rId45"/>
    <p:sldId id="571" r:id="rId46"/>
    <p:sldId id="574" r:id="rId47"/>
    <p:sldId id="575" r:id="rId48"/>
    <p:sldId id="536" r:id="rId49"/>
    <p:sldId id="537" r:id="rId50"/>
    <p:sldId id="579" r:id="rId51"/>
    <p:sldId id="354" r:id="rId52"/>
    <p:sldId id="358" r:id="rId53"/>
    <p:sldId id="359" r:id="rId54"/>
    <p:sldId id="357" r:id="rId55"/>
    <p:sldId id="580" r:id="rId56"/>
    <p:sldId id="316" r:id="rId57"/>
    <p:sldId id="497" r:id="rId58"/>
    <p:sldId id="498" r:id="rId59"/>
    <p:sldId id="361" r:id="rId60"/>
    <p:sldId id="539" r:id="rId61"/>
    <p:sldId id="503" r:id="rId62"/>
    <p:sldId id="520" r:id="rId63"/>
    <p:sldId id="547" r:id="rId64"/>
    <p:sldId id="548" r:id="rId65"/>
    <p:sldId id="549" r:id="rId66"/>
    <p:sldId id="550" r:id="rId67"/>
    <p:sldId id="363" r:id="rId68"/>
    <p:sldId id="540" r:id="rId69"/>
    <p:sldId id="544" r:id="rId70"/>
    <p:sldId id="541" r:id="rId71"/>
    <p:sldId id="542" r:id="rId72"/>
    <p:sldId id="581" r:id="rId73"/>
    <p:sldId id="555" r:id="rId74"/>
    <p:sldId id="543" r:id="rId75"/>
    <p:sldId id="535" r:id="rId76"/>
    <p:sldId id="545" r:id="rId77"/>
    <p:sldId id="480" r:id="rId78"/>
    <p:sldId id="557" r:id="rId79"/>
    <p:sldId id="558" r:id="rId80"/>
    <p:sldId id="559" r:id="rId81"/>
    <p:sldId id="560" r:id="rId82"/>
    <p:sldId id="481" r:id="rId83"/>
    <p:sldId id="508" r:id="rId84"/>
    <p:sldId id="569" r:id="rId85"/>
    <p:sldId id="473" r:id="rId86"/>
    <p:sldId id="474" r:id="rId87"/>
    <p:sldId id="476" r:id="rId88"/>
    <p:sldId id="507" r:id="rId89"/>
    <p:sldId id="582" r:id="rId90"/>
    <p:sldId id="553" r:id="rId91"/>
    <p:sldId id="554" r:id="rId92"/>
    <p:sldId id="556" r:id="rId93"/>
    <p:sldId id="568" r:id="rId94"/>
    <p:sldId id="456" r:id="rId95"/>
    <p:sldId id="584" r:id="rId96"/>
    <p:sldId id="489" r:id="rId97"/>
    <p:sldId id="490" r:id="rId98"/>
    <p:sldId id="491" r:id="rId99"/>
    <p:sldId id="493" r:id="rId100"/>
    <p:sldId id="583" r:id="rId101"/>
    <p:sldId id="494" r:id="rId102"/>
    <p:sldId id="563" r:id="rId103"/>
    <p:sldId id="561" r:id="rId104"/>
    <p:sldId id="585" r:id="rId105"/>
    <p:sldId id="586" r:id="rId106"/>
    <p:sldId id="562" r:id="rId107"/>
    <p:sldId id="564" r:id="rId108"/>
    <p:sldId id="426" r:id="rId109"/>
    <p:sldId id="427" r:id="rId110"/>
    <p:sldId id="428" r:id="rId111"/>
    <p:sldId id="429" r:id="rId112"/>
    <p:sldId id="430" r:id="rId113"/>
    <p:sldId id="431" r:id="rId114"/>
    <p:sldId id="432" r:id="rId115"/>
    <p:sldId id="433" r:id="rId116"/>
    <p:sldId id="434" r:id="rId117"/>
    <p:sldId id="435" r:id="rId118"/>
    <p:sldId id="436" r:id="rId119"/>
    <p:sldId id="437" r:id="rId120"/>
    <p:sldId id="438" r:id="rId121"/>
    <p:sldId id="439" r:id="rId122"/>
    <p:sldId id="440" r:id="rId123"/>
    <p:sldId id="441" r:id="rId124"/>
    <p:sldId id="442" r:id="rId125"/>
    <p:sldId id="443" r:id="rId126"/>
    <p:sldId id="444" r:id="rId127"/>
    <p:sldId id="445" r:id="rId128"/>
    <p:sldId id="446" r:id="rId129"/>
    <p:sldId id="447" r:id="rId130"/>
    <p:sldId id="448" r:id="rId131"/>
    <p:sldId id="449" r:id="rId132"/>
    <p:sldId id="450" r:id="rId133"/>
    <p:sldId id="451" r:id="rId134"/>
    <p:sldId id="452" r:id="rId135"/>
    <p:sldId id="495" r:id="rId136"/>
    <p:sldId id="420" r:id="rId137"/>
    <p:sldId id="421" r:id="rId138"/>
    <p:sldId id="422" r:id="rId139"/>
    <p:sldId id="337" r:id="rId140"/>
    <p:sldId id="587" r:id="rId141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DCD2B6"/>
    <a:srgbClr val="F7F4E9"/>
    <a:srgbClr val="E8E1CE"/>
    <a:srgbClr val="FFFEFB"/>
    <a:srgbClr val="FFFF99"/>
    <a:srgbClr val="F6FBFC"/>
    <a:srgbClr val="009900"/>
    <a:srgbClr val="FDE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8" autoAdjust="0"/>
    <p:restoredTop sz="95721" autoAdjust="0"/>
  </p:normalViewPr>
  <p:slideViewPr>
    <p:cSldViewPr>
      <p:cViewPr varScale="1">
        <p:scale>
          <a:sx n="49" d="100"/>
          <a:sy n="49" d="100"/>
        </p:scale>
        <p:origin x="504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72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8" y="3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/>
          <a:lstStyle>
            <a:lvl1pPr algn="r">
              <a:defRPr sz="1200"/>
            </a:lvl1pPr>
          </a:lstStyle>
          <a:p>
            <a:fld id="{D8CB2316-4C78-4F8A-9BC8-14039DD15C8A}" type="datetimeFigureOut">
              <a:rPr lang="fr-FR" smtClean="0"/>
              <a:pPr/>
              <a:t>06/02/2015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721109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8" y="9721109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 anchor="b"/>
          <a:lstStyle>
            <a:lvl1pPr algn="r">
              <a:defRPr sz="1200"/>
            </a:lvl1pPr>
          </a:lstStyle>
          <a:p>
            <a:fld id="{5CBD7519-2F29-48C1-AB28-D917CF0D417E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338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8" y="3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4537A6-1E5E-45B3-9699-0FE6BAC1A330}" type="datetimeFigureOut">
              <a:rPr lang="fr-FR"/>
              <a:pPr>
                <a:defRPr/>
              </a:pPr>
              <a:t>06/02/2015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4" tIns="47368" rIns="94734" bIns="47368" rtlCol="0" anchor="ctr"/>
          <a:lstStyle/>
          <a:p>
            <a:pPr lvl="0"/>
            <a:endParaRPr lang="fr-CH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34" tIns="47368" rIns="94734" bIns="47368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H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721109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8" y="9721109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D9A698-FDFB-4A67-9FBE-9DCFCBE290D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2102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H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01B740-8632-48D8-ABC2-DC6504A9E90C}" type="slidenum">
              <a:rPr lang="fr-CH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9686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753256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902985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4831054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265137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44123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171134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5DDB5-C0CD-410F-AB6B-653B1A891FDE}" type="slidenum">
              <a:rPr lang="en-US"/>
              <a:pPr/>
              <a:t>134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218" y="4862026"/>
            <a:ext cx="5202867" cy="460507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48174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10B90-F9AB-47AA-B676-718383B878A3}" type="slidenum">
              <a:rPr lang="en-US"/>
              <a:pPr>
                <a:defRPr/>
              </a:pPr>
              <a:t>135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4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4307039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909003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90488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6852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969104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1156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6771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6159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4857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852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94266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8610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6513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636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6059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H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7C33C-DBC7-4AFA-9F31-F45A2858C8F7}" type="slidenum">
              <a:rPr lang="fr-CH" smtClean="0"/>
              <a:pPr>
                <a:defRPr/>
              </a:pPr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4016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H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7C33C-DBC7-4AFA-9F31-F45A2858C8F7}" type="slidenum">
              <a:rPr lang="fr-CH" smtClean="0"/>
              <a:pPr>
                <a:defRPr/>
              </a:pPr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4016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8747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01923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3880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E2B919-A6F5-4154-A717-0D212AC893E5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4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65862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10B90-F9AB-47AA-B676-718383B878A3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4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23345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18:15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06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6090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18:12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122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61958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18:16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46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3245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Version au présent pour le diagnostic d’un modèle existant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4808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3">
              <a:defRPr/>
            </a:pPr>
            <a:r>
              <a:rPr lang="fr-CH" dirty="0" smtClean="0"/>
              <a:t>Version au présent pour le diagnostic d’un modèle existant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10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3">
              <a:defRPr/>
            </a:pPr>
            <a:endParaRPr lang="fr-CH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49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10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51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33456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52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93984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53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5636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54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26193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56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12331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59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372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17362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60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0717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62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7770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63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39517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64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79999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65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57549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66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87941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10B90-F9AB-47AA-B676-718383B878A3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4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416855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68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49179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Version au présent pour le diagnostic d’un modèle existant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69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39250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70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61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8088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71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25408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72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149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74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149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18:45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8BAB-4095-4798-A997-A4909029BF8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228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18:50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76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39250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77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84712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19:05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78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99566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Version au présent pour le diagnostic d’un modèle existant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79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66921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80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16831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81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219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96910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B3B03-B06A-4E60-B05D-3A45DBB1A4ED}" type="slidenum">
              <a:rPr lang="en-US"/>
              <a:pPr/>
              <a:t>82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0117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E2B919-A6F5-4154-A717-0D212AC893E5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4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741760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85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04909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86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07486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87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39334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E2B919-A6F5-4154-A717-0D212AC893E5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4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741760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90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66921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Version au présent pour le diagnostic d’un modèle existant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91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526840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E2B919-A6F5-4154-A717-0D212AC893E5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4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7417601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10B90-F9AB-47AA-B676-718383B878A3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4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67805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990528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95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049097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96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361435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97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047262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98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18215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99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45044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101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161878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E2B919-A6F5-4154-A717-0D212AC893E5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5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6586220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Version au présent pour le diagnostic d’un modèle existant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103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644780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Version au présent pour le diagnostic d’un modèle existant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106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669218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H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01B740-8632-48D8-ABC2-DC6504A9E90C}" type="slidenum">
              <a:rPr lang="fr-CH"/>
              <a:pPr fontAlgn="base">
                <a:spcBef>
                  <a:spcPct val="0"/>
                </a:spcBef>
                <a:spcAft>
                  <a:spcPct val="0"/>
                </a:spcAft>
              </a:pPr>
              <a:t>108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3389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905249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5DDB5-C0CD-410F-AB6B-653B1A891FDE}" type="slidenum">
              <a:rPr lang="en-US"/>
              <a:pPr/>
              <a:t>109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218" y="4862026"/>
            <a:ext cx="5202867" cy="460507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83828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625928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929709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661880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44819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5DDB5-C0CD-410F-AB6B-653B1A891FDE}" type="slidenum">
              <a:rPr lang="en-US"/>
              <a:pPr/>
              <a:t>114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218" y="4862026"/>
            <a:ext cx="5202867" cy="460507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86966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680843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5DDB5-C0CD-410F-AB6B-653B1A891FDE}" type="slidenum">
              <a:rPr lang="en-US"/>
              <a:pPr/>
              <a:t>116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218" y="4862026"/>
            <a:ext cx="5202867" cy="460507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88578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225925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8205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388435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601368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3121358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503594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153100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5DDB5-C0CD-410F-AB6B-653B1A891FDE}" type="slidenum">
              <a:rPr lang="en-US"/>
              <a:pPr/>
              <a:t>123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218" y="4862026"/>
            <a:ext cx="5202867" cy="460507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66863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406224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118971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83708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148029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5DDB5-C0CD-410F-AB6B-653B1A891FDE}" type="slidenum">
              <a:rPr lang="en-US"/>
              <a:pPr/>
              <a:t>128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218" y="4862026"/>
            <a:ext cx="5202867" cy="460507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25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69331-CB3C-4DC4-A5E4-AF60C8D7BEAD}" type="datetimeFigureOut">
              <a:rPr lang="fr-FR" smtClean="0"/>
              <a:pPr>
                <a:defRPr/>
              </a:pPr>
              <a:t>06/02/2015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C0262-3874-40F3-A035-B0ACF92F7112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744C1-1B9D-412F-811E-F313AE8E5632}" type="datetimeFigureOut">
              <a:rPr lang="fr-FR" smtClean="0"/>
              <a:pPr>
                <a:defRPr/>
              </a:pPr>
              <a:t>06/02/2015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87B22-4A0F-47E3-A784-D445EE5EDA85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460AA-DC29-4488-86B0-FC4573019629}" type="datetimeFigureOut">
              <a:rPr lang="fr-FR" smtClean="0"/>
              <a:pPr>
                <a:defRPr/>
              </a:pPr>
              <a:t>06/02/2015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F008E-F86C-4434-8242-6A9E6631D342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E874A-11A7-4DBA-89E1-E3B7A6473EA1}" type="datetimeFigureOut">
              <a:rPr lang="fr-FR" smtClean="0"/>
              <a:pPr>
                <a:defRPr/>
              </a:pPr>
              <a:t>06/02/2015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062C5-4008-43C6-AC95-DB5211A52064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3074" name="Picture 2" descr="C:\Users\Admin\Pictures\Bibliothèque multimédia Microsoft\mains_levees_web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6699240" cy="4501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>
            <a:lvl1pPr>
              <a:defRPr sz="3200" b="1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C688F-F83E-4E20-8FDD-A3CF76FD6D70}" type="datetimeFigureOut">
              <a:rPr lang="fr-FR" smtClean="0"/>
              <a:pPr>
                <a:defRPr/>
              </a:pPr>
              <a:t>06/02/2015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CC3F5-E163-4C8B-ABCC-9F59F0C163A6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D9867-F008-4A72-9839-11AB72435B87}" type="datetimeFigureOut">
              <a:rPr lang="fr-FR" smtClean="0"/>
              <a:pPr>
                <a:defRPr/>
              </a:pPr>
              <a:t>06/02/2015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D6B7-AD36-4EBF-A30B-D32F27AD2DAD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AF022C-F4E1-4907-9F50-574E826BD2BA}" type="datetimeFigureOut">
              <a:rPr lang="fr-FR" smtClean="0"/>
              <a:pPr>
                <a:defRPr/>
              </a:pPr>
              <a:t>06/02/2015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CD1B5-D295-4AFE-B653-AA23C94FE5A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A266E-B6E9-4C0B-BE5B-2CC87629A134}" type="datetimeFigureOut">
              <a:rPr lang="fr-FR" smtClean="0"/>
              <a:pPr>
                <a:defRPr/>
              </a:pPr>
              <a:t>06/02/2015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45069-1C0A-478D-81B2-15BF7F7F4915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A79DB-2332-43D5-9A5E-3C11F945D151}" type="datetimeFigureOut">
              <a:rPr lang="fr-FR" smtClean="0"/>
              <a:pPr>
                <a:defRPr/>
              </a:pPr>
              <a:t>06/02/2015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217CC-750B-43B6-BD69-9F5476510908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FC5C9-5D4C-4D44-970F-79B9F06E4525}" type="datetimeFigureOut">
              <a:rPr lang="fr-FR" smtClean="0"/>
              <a:pPr>
                <a:defRPr/>
              </a:pPr>
              <a:t>06/02/2015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184DA-DF66-464D-BBCD-5DF0FBDC6AD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F5F43-364A-433A-A4FB-E1C5BE0342DE}" type="datetimeFigureOut">
              <a:rPr lang="fr-FR" smtClean="0"/>
              <a:pPr>
                <a:defRPr/>
              </a:pPr>
              <a:t>06/02/2015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B0F0-9091-42AD-9D0C-C2073C4161C1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3B3AD6-7D7D-4F90-9121-A46A5E69A435}" type="datetimeFigureOut">
              <a:rPr lang="fr-FR" smtClean="0"/>
              <a:pPr>
                <a:defRPr/>
              </a:pPr>
              <a:t>06/02/2015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35745-F36A-416D-936F-00985C45AE0B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0E874A-11A7-4DBA-89E1-E3B7A6473EA1}" type="datetimeFigureOut">
              <a:rPr lang="fr-FR" smtClean="0"/>
              <a:pPr>
                <a:defRPr/>
              </a:pPr>
              <a:t>06/02/2015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D062C5-4008-43C6-AC95-DB5211A52064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7" name="Picture 2" descr="C:\G\Google Drive\SBM Suisse\SBM Logo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405364"/>
            <a:ext cx="792088" cy="4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fr-FR" sz="3200" b="1" kern="1200" cap="none" spc="0" dirty="0" smtClean="0">
          <a:ln w="1905"/>
          <a:solidFill>
            <a:srgbClr val="82C836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mailto:claude.michaud@socialbusinessmodels.c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microsoft.com/office/2007/relationships/hdphoto" Target="../media/hdphoto2.wdp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jpeg"/><Relationship Id="rId5" Type="http://schemas.openxmlformats.org/officeDocument/2006/relationships/image" Target="../media/image189.jpeg"/><Relationship Id="rId4" Type="http://schemas.openxmlformats.org/officeDocument/2006/relationships/image" Target="../media/image18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4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9.jpeg"/><Relationship Id="rId4" Type="http://schemas.openxmlformats.org/officeDocument/2006/relationships/image" Target="../media/image198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4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9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gif"/><Relationship Id="rId7" Type="http://schemas.openxmlformats.org/officeDocument/2006/relationships/image" Target="../media/image214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3.jpeg"/><Relationship Id="rId5" Type="http://schemas.openxmlformats.org/officeDocument/2006/relationships/image" Target="../media/image212.jpeg"/><Relationship Id="rId4" Type="http://schemas.openxmlformats.org/officeDocument/2006/relationships/image" Target="../media/image211.jpe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1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cialbusinessmodels.ch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gif"/><Relationship Id="rId10" Type="http://schemas.openxmlformats.org/officeDocument/2006/relationships/image" Target="../media/image73.jpeg"/><Relationship Id="rId4" Type="http://schemas.openxmlformats.org/officeDocument/2006/relationships/image" Target="../media/image67.png"/><Relationship Id="rId9" Type="http://schemas.openxmlformats.org/officeDocument/2006/relationships/image" Target="../media/image72.jpeg"/><Relationship Id="rId14" Type="http://schemas.openxmlformats.org/officeDocument/2006/relationships/image" Target="../media/image7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pn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eg"/><Relationship Id="rId4" Type="http://schemas.openxmlformats.org/officeDocument/2006/relationships/image" Target="../media/image10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jpeg"/><Relationship Id="rId4" Type="http://schemas.openxmlformats.org/officeDocument/2006/relationships/image" Target="../media/image12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7" Type="http://schemas.openxmlformats.org/officeDocument/2006/relationships/image" Target="../media/image14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jpeg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78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ous-titre 2"/>
          <p:cNvSpPr>
            <a:spLocks noGrp="1"/>
          </p:cNvSpPr>
          <p:nvPr>
            <p:ph type="subTitle" idx="1"/>
          </p:nvPr>
        </p:nvSpPr>
        <p:spPr>
          <a:xfrm>
            <a:off x="107504" y="6094059"/>
            <a:ext cx="2643708" cy="432048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ct val="0"/>
              </a:spcBef>
            </a:pPr>
            <a:r>
              <a:rPr lang="fr-CH" sz="2800" dirty="0" smtClean="0"/>
              <a:t>Claude Michaud</a:t>
            </a:r>
          </a:p>
        </p:txBody>
      </p:sp>
      <p:pic>
        <p:nvPicPr>
          <p:cNvPr id="1026" name="Picture 2" descr="C:\Users\Claude\Desktop\MP9004331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741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95536" y="2924944"/>
            <a:ext cx="4896544" cy="291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6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fr-CH" sz="6000" dirty="0" err="1" smtClean="0"/>
              <a:t>InnoPark</a:t>
            </a:r>
            <a:endParaRPr lang="fr-CH" sz="6000" dirty="0" smtClean="0"/>
          </a:p>
          <a:p>
            <a:pPr>
              <a:spcBef>
                <a:spcPts val="0"/>
              </a:spcBef>
              <a:defRPr/>
            </a:pPr>
            <a:r>
              <a:rPr lang="fr-CH" sz="2800" dirty="0" smtClean="0"/>
              <a:t>Février 2015</a:t>
            </a:r>
            <a:endParaRPr lang="fr-CH" sz="2800" dirty="0"/>
          </a:p>
        </p:txBody>
      </p:sp>
      <p:sp>
        <p:nvSpPr>
          <p:cNvPr id="8" name="Rectangle 7"/>
          <p:cNvSpPr/>
          <p:nvPr/>
        </p:nvSpPr>
        <p:spPr>
          <a:xfrm>
            <a:off x="90273" y="6505599"/>
            <a:ext cx="3741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dirty="0" smtClean="0">
                <a:hlinkClick r:id="rId4"/>
              </a:rPr>
              <a:t>claude.michaud@socialbusinessmodels.ch</a:t>
            </a:r>
            <a:endParaRPr lang="fr-CH" sz="1400" dirty="0"/>
          </a:p>
        </p:txBody>
      </p:sp>
      <p:pic>
        <p:nvPicPr>
          <p:cNvPr id="5122" name="Picture 2" descr="C:\G\Google Drive\SBM Suisse\SBM 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5840034"/>
            <a:ext cx="1862059" cy="9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rtes,enfants,études,étudier,fillettes,gamins,gens,géographie,globes terrestres,photographies,pull-overs,roux,taches de rousse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537520"/>
            <a:ext cx="3275856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4387415" y="692696"/>
            <a:ext cx="4756585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fr-CH" sz="4800" dirty="0">
                <a:latin typeface="+mj-lt"/>
                <a:ea typeface="+mj-ea"/>
                <a:cs typeface="+mj-cs"/>
              </a:rPr>
              <a:t>Création de modèles d’affaires</a:t>
            </a:r>
          </a:p>
        </p:txBody>
      </p:sp>
    </p:spTree>
    <p:extLst>
      <p:ext uri="{BB962C8B-B14F-4D97-AF65-F5344CB8AC3E}">
        <p14:creationId xmlns:p14="http://schemas.microsoft.com/office/powerpoint/2010/main" val="97695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dirty="0">
                <a:ln/>
                <a:solidFill>
                  <a:schemeClr val="accent3"/>
                </a:solidFill>
                <a:effectLst/>
              </a:rPr>
              <a:t>L’approche de </a:t>
            </a:r>
            <a:r>
              <a:rPr lang="fr-CH" u="sng" dirty="0">
                <a:ln/>
                <a:solidFill>
                  <a:schemeClr val="accent3"/>
                </a:solidFill>
                <a:effectLst/>
              </a:rPr>
              <a:t>l’entrepreneur</a:t>
            </a:r>
            <a:r>
              <a:rPr lang="fr-CH" dirty="0">
                <a:ln/>
                <a:solidFill>
                  <a:schemeClr val="accent3"/>
                </a:solidFill>
                <a:effectLst/>
              </a:rPr>
              <a:t> social</a:t>
            </a:r>
          </a:p>
        </p:txBody>
      </p:sp>
      <p:pic>
        <p:nvPicPr>
          <p:cNvPr id="4104" name="Picture 8" descr="yunu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216127" cy="36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imb.ernet.in/microfinance/images/Grameen2007_0516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60" y="2924944"/>
            <a:ext cx="4499992" cy="337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6589037" cy="448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Un outil plus corsé…</a:t>
            </a:r>
            <a:endParaRPr lang="fr-CH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07504" y="1024250"/>
            <a:ext cx="4806680" cy="2260734"/>
            <a:chOff x="2938129" y="2738737"/>
            <a:chExt cx="4806680" cy="2260734"/>
          </a:xfrm>
        </p:grpSpPr>
        <p:sp>
          <p:nvSpPr>
            <p:cNvPr id="13" name="Rectangle 12"/>
            <p:cNvSpPr/>
            <p:nvPr/>
          </p:nvSpPr>
          <p:spPr>
            <a:xfrm>
              <a:off x="2938129" y="2738737"/>
              <a:ext cx="4786802" cy="226073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780928"/>
              <a:ext cx="4756985" cy="21887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432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 votre avis, le projet est-il viable 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661248"/>
            <a:ext cx="4618856" cy="464915"/>
          </a:xfrm>
        </p:spPr>
        <p:txBody>
          <a:bodyPr/>
          <a:lstStyle/>
          <a:p>
            <a:r>
              <a:rPr lang="fr-CH" dirty="0" smtClean="0"/>
              <a:t>Temps à disposition: 10 minutes</a:t>
            </a:r>
            <a:endParaRPr lang="fr-CH" dirty="0"/>
          </a:p>
        </p:txBody>
      </p:sp>
      <p:pic>
        <p:nvPicPr>
          <p:cNvPr id="11266" name="Picture 2" descr="http://api.ning.com/files/Cr*mNN-mhgbukkQeCxSxAWrOQykmtN8zDNTCCkc7LyUKlBaX5V3*EUorU2zlKAFFwWeU5q-oBa9NLh5LWYktWkswDyI3u3B1/3756976jeunesdiseusedebonneaventuredansunfoulardrougetravailleravecellebouledecrist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218" y="1268921"/>
            <a:ext cx="6196358" cy="412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6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WordArt 2"/>
          <p:cNvSpPr>
            <a:spLocks noChangeArrowheads="1" noChangeShapeType="1" noTextEdit="1"/>
          </p:cNvSpPr>
          <p:nvPr/>
        </p:nvSpPr>
        <p:spPr bwMode="auto">
          <a:xfrm>
            <a:off x="180976" y="152400"/>
            <a:ext cx="1247752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fr-CH" sz="3200" b="1" dirty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ea typeface="Verdana" pitchFamily="34" charset="0"/>
                <a:cs typeface="Verdana" pitchFamily="34" charset="0"/>
              </a:rPr>
              <a:t>!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63688" y="5292267"/>
            <a:ext cx="6294484" cy="9003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4400" dirty="0" smtClean="0"/>
              <a:t>Oyez, oyez braves gens !</a:t>
            </a:r>
            <a:endParaRPr lang="fr-CH" sz="4400" dirty="0"/>
          </a:p>
        </p:txBody>
      </p:sp>
      <p:pic>
        <p:nvPicPr>
          <p:cNvPr id="5122" name="Picture 2" descr="http://www.topsante.com/var/topsante/storage/images/import-initial/audition-le-premier-appareil-auditif-jetable/85218-2-fre-FR/Audition-le-premier-appareil-auditif-jetable!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565733"/>
            <a:ext cx="6222476" cy="372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H" dirty="0" smtClean="0"/>
              <a:t>Canaux: distribution, communication</a:t>
            </a:r>
            <a:endParaRPr lang="fr-CH" dirty="0"/>
          </a:p>
        </p:txBody>
      </p:sp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Secteurs 5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Secteurs 7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Secteurs 8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2" name="Secteurs 11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pic>
        <p:nvPicPr>
          <p:cNvPr id="13" name="Picture 2" descr="C:\G\Google Drive\Leonardo SBM\Social Business Models Canvas and Red thread\French\Images\Bridge.png"/>
          <p:cNvPicPr>
            <a:picLocks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142838"/>
            <a:ext cx="721115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262601" y="3630547"/>
            <a:ext cx="100059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fr-CH" sz="1400" dirty="0" smtClean="0"/>
              <a:t>Par quoi ?</a:t>
            </a:r>
            <a:endParaRPr lang="fr-CH" sz="1400" dirty="0"/>
          </a:p>
        </p:txBody>
      </p:sp>
      <p:sp>
        <p:nvSpPr>
          <p:cNvPr id="15" name="Ellipse 14"/>
          <p:cNvSpPr/>
          <p:nvPr/>
        </p:nvSpPr>
        <p:spPr>
          <a:xfrm>
            <a:off x="1691680" y="1268372"/>
            <a:ext cx="72008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/>
              <a:t>7</a:t>
            </a:r>
          </a:p>
        </p:txBody>
      </p:sp>
      <p:sp>
        <p:nvSpPr>
          <p:cNvPr id="16" name="Ellipse 15"/>
          <p:cNvSpPr/>
          <p:nvPr/>
        </p:nvSpPr>
        <p:spPr>
          <a:xfrm>
            <a:off x="4102290" y="2956361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5013176"/>
            <a:ext cx="3312368" cy="1512168"/>
          </a:xfrm>
          <a:prstGeom prst="wedgeRectCallout">
            <a:avLst>
              <a:gd name="adj1" fmla="val 106468"/>
              <a:gd name="adj2" fmla="val -139097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fr-CH" sz="1600" dirty="0" smtClean="0"/>
              <a:t>La communication, l’information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1600" dirty="0" smtClean="0"/>
              <a:t>La distribution des prestations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relations avec </a:t>
            </a:r>
            <a:r>
              <a:rPr lang="fr-FR" sz="1600" dirty="0"/>
              <a:t>les </a:t>
            </a:r>
            <a:r>
              <a:rPr lang="fr-FR" sz="1600" dirty="0" smtClean="0"/>
              <a:t>usagers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 service post-distribution</a:t>
            </a:r>
            <a:endParaRPr lang="fr-CH" sz="1600" i="1" dirty="0">
              <a:solidFill>
                <a:srgbClr val="FF0000"/>
              </a:solidFill>
            </a:endParaRPr>
          </a:p>
        </p:txBody>
      </p:sp>
      <p:sp>
        <p:nvSpPr>
          <p:cNvPr id="18" name="Flèche courbée vers le bas 17"/>
          <p:cNvSpPr/>
          <p:nvPr/>
        </p:nvSpPr>
        <p:spPr>
          <a:xfrm rot="5400000" flipH="1">
            <a:off x="4510733" y="2972681"/>
            <a:ext cx="2448272" cy="1056653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pic>
        <p:nvPicPr>
          <p:cNvPr id="19" name="Picture 3" descr="C:\Users\Claude\Desktop\1338054188_kdmconfi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516" y="2348880"/>
            <a:ext cx="375970" cy="37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G\Essaim\Services\Outils\Fil rouge\Images du Canevas\BP-Box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437112"/>
            <a:ext cx="370785" cy="3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5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photos-a.xx.fbcdn.net/hphotos-frc1/p480x480/75708_176967765662231_1607641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026" y="2348880"/>
            <a:ext cx="3316158" cy="21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Par quel canal ?</a:t>
            </a:r>
            <a:endParaRPr lang="fr-CH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6527808" y="4869160"/>
            <a:ext cx="2375949" cy="1512168"/>
          </a:xfrm>
          <a:prstGeom prst="wedgeRoundRectCallout">
            <a:avLst>
              <a:gd name="adj1" fmla="val -83669"/>
              <a:gd name="adj2" fmla="val -122230"/>
              <a:gd name="adj3" fmla="val 16667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sz="1600" b="1" dirty="0"/>
              <a:t>Hors médias WEB</a:t>
            </a:r>
            <a:endParaRPr lang="fr-CH" sz="1600" dirty="0"/>
          </a:p>
          <a:p>
            <a:pPr marL="180975" lvl="1" indent="-180975">
              <a:buFont typeface="Arial" pitchFamily="34" charset="0"/>
              <a:buChar char="•"/>
            </a:pPr>
            <a:r>
              <a:rPr lang="fr-CH" sz="1400" dirty="0" smtClean="0"/>
              <a:t>Site </a:t>
            </a:r>
            <a:r>
              <a:rPr lang="fr-CH" sz="1400" dirty="0"/>
              <a:t>Internet, </a:t>
            </a:r>
            <a:r>
              <a:rPr lang="fr-CH" sz="1400" dirty="0" smtClean="0"/>
              <a:t>Intranet</a:t>
            </a:r>
            <a:endParaRPr lang="fr-CH" sz="1400" dirty="0"/>
          </a:p>
          <a:p>
            <a:pPr marL="180975" lvl="1" indent="-180975">
              <a:buFont typeface="Arial" pitchFamily="34" charset="0"/>
              <a:buChar char="•"/>
            </a:pPr>
            <a:r>
              <a:rPr lang="fr-CH" sz="1400" dirty="0" smtClean="0"/>
              <a:t>Mailing</a:t>
            </a:r>
            <a:r>
              <a:rPr lang="fr-CH" sz="1400" dirty="0"/>
              <a:t>, </a:t>
            </a:r>
            <a:r>
              <a:rPr lang="fr-CH" sz="1400" dirty="0" smtClean="0"/>
              <a:t>newsletter</a:t>
            </a:r>
            <a:endParaRPr lang="fr-CH" sz="1400" dirty="0"/>
          </a:p>
          <a:p>
            <a:pPr marL="180975" lvl="1" indent="-180975">
              <a:buFont typeface="Arial" pitchFamily="34" charset="0"/>
              <a:buChar char="•"/>
            </a:pPr>
            <a:r>
              <a:rPr lang="fr-CH" sz="1400" dirty="0" smtClean="0"/>
              <a:t>Chat</a:t>
            </a:r>
            <a:r>
              <a:rPr lang="fr-CH" sz="1400" dirty="0"/>
              <a:t>, </a:t>
            </a:r>
            <a:r>
              <a:rPr lang="fr-CH" sz="1400" dirty="0" smtClean="0"/>
              <a:t>visio-conférence</a:t>
            </a:r>
            <a:endParaRPr lang="fr-CH" sz="1400" dirty="0"/>
          </a:p>
          <a:p>
            <a:pPr marL="180975" lvl="1" indent="-180975">
              <a:buFont typeface="Arial" pitchFamily="34" charset="0"/>
              <a:buChar char="•"/>
            </a:pPr>
            <a:r>
              <a:rPr lang="fr-CH" sz="1400" dirty="0"/>
              <a:t>Applications </a:t>
            </a:r>
            <a:r>
              <a:rPr lang="fr-CH" sz="1400" dirty="0" smtClean="0"/>
              <a:t>mobiles…</a:t>
            </a:r>
            <a:endParaRPr lang="fr-CH" sz="1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372200" y="980728"/>
            <a:ext cx="2664296" cy="1656184"/>
          </a:xfrm>
          <a:prstGeom prst="wedgeRoundRectCallout">
            <a:avLst>
              <a:gd name="adj1" fmla="val -64262"/>
              <a:gd name="adj2" fmla="val 50894"/>
              <a:gd name="adj3" fmla="val 16667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sz="1600" b="1" dirty="0"/>
              <a:t>Hors médias traditionnel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fr-CH" sz="1400" dirty="0"/>
              <a:t>Contact direct </a:t>
            </a:r>
            <a:endParaRPr lang="fr-CH" sz="1400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fr-CH" sz="1400" dirty="0" smtClean="0"/>
              <a:t>Courrier </a:t>
            </a:r>
            <a:r>
              <a:rPr lang="fr-CH" sz="1400" dirty="0"/>
              <a:t>postal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fr-CH" sz="1400" dirty="0" smtClean="0"/>
              <a:t>Evènements traditionnels</a:t>
            </a:r>
            <a:endParaRPr lang="fr-CH" sz="1400" dirty="0"/>
          </a:p>
          <a:p>
            <a:pPr marL="180975" indent="-180975">
              <a:buFont typeface="Arial" pitchFamily="34" charset="0"/>
              <a:buChar char="•"/>
            </a:pPr>
            <a:r>
              <a:rPr lang="fr-CH" sz="1400" dirty="0"/>
              <a:t>Evènements </a:t>
            </a:r>
            <a:r>
              <a:rPr lang="fr-CH" sz="1400" dirty="0" smtClean="0"/>
              <a:t>alternatifs</a:t>
            </a:r>
            <a:endParaRPr lang="fr-CH" sz="1400" dirty="0"/>
          </a:p>
          <a:p>
            <a:pPr marL="180975" indent="-180975">
              <a:buFont typeface="Arial" pitchFamily="34" charset="0"/>
              <a:buChar char="•"/>
            </a:pPr>
            <a:r>
              <a:rPr lang="fr-CH" sz="1400" dirty="0"/>
              <a:t>Relations </a:t>
            </a:r>
            <a:r>
              <a:rPr lang="fr-CH" sz="1400" dirty="0" smtClean="0"/>
              <a:t>publiques…</a:t>
            </a:r>
            <a:endParaRPr lang="fr-CH" sz="1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9512" y="1628800"/>
            <a:ext cx="2160240" cy="1656184"/>
          </a:xfrm>
          <a:prstGeom prst="wedgeRoundRectCallout">
            <a:avLst>
              <a:gd name="adj1" fmla="val 86416"/>
              <a:gd name="adj2" fmla="val 36770"/>
              <a:gd name="adj3" fmla="val 16667"/>
            </a:avLst>
          </a:prstGeom>
          <a:solidFill>
            <a:srgbClr val="FFFFCD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sz="1600" b="1" dirty="0" smtClean="0"/>
              <a:t>Médias traditionnels</a:t>
            </a:r>
            <a:endParaRPr lang="fr-CH" sz="1600" dirty="0"/>
          </a:p>
          <a:p>
            <a:pPr marL="180975" lvl="1" indent="-180975">
              <a:buFont typeface="Arial" pitchFamily="34" charset="0"/>
              <a:buChar char="•"/>
            </a:pPr>
            <a:r>
              <a:rPr lang="fr-CH" sz="1400" dirty="0"/>
              <a:t>Presse </a:t>
            </a:r>
            <a:r>
              <a:rPr lang="fr-CH" sz="1400" dirty="0" smtClean="0"/>
              <a:t>écrite</a:t>
            </a:r>
            <a:endParaRPr lang="fr-CH" sz="1400" dirty="0"/>
          </a:p>
          <a:p>
            <a:pPr marL="180975" lvl="1" indent="-180975">
              <a:buFont typeface="Arial" pitchFamily="34" charset="0"/>
              <a:buChar char="•"/>
            </a:pPr>
            <a:r>
              <a:rPr lang="fr-CH" sz="1400" dirty="0"/>
              <a:t>Radio </a:t>
            </a:r>
            <a:endParaRPr lang="fr-CH" sz="1400" dirty="0" smtClean="0"/>
          </a:p>
          <a:p>
            <a:pPr marL="180975" lvl="1" indent="-180975">
              <a:buFont typeface="Arial" pitchFamily="34" charset="0"/>
              <a:buChar char="•"/>
            </a:pPr>
            <a:r>
              <a:rPr lang="fr-CH" sz="1400" dirty="0" smtClean="0"/>
              <a:t>Télévision 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fr-CH" sz="1400" dirty="0" smtClean="0"/>
              <a:t>Cinéma</a:t>
            </a:r>
            <a:endParaRPr lang="fr-CH" sz="1400" dirty="0"/>
          </a:p>
          <a:p>
            <a:pPr marL="180975" lvl="1" indent="-180975">
              <a:buFont typeface="Arial" pitchFamily="34" charset="0"/>
              <a:buChar char="•"/>
            </a:pPr>
            <a:r>
              <a:rPr lang="fr-CH" sz="1400" dirty="0" smtClean="0"/>
              <a:t>Affichage…</a:t>
            </a:r>
            <a:endParaRPr lang="fr-CH" sz="14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259632" y="5013176"/>
            <a:ext cx="2160240" cy="1512168"/>
          </a:xfrm>
          <a:prstGeom prst="wedgeRoundRectCallout">
            <a:avLst>
              <a:gd name="adj1" fmla="val 61315"/>
              <a:gd name="adj2" fmla="val -101839"/>
              <a:gd name="adj3" fmla="val 16667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sz="1600" b="1" dirty="0" smtClean="0"/>
              <a:t>Médias WEB</a:t>
            </a:r>
            <a:endParaRPr lang="fr-CH" sz="1600" dirty="0"/>
          </a:p>
          <a:p>
            <a:pPr marL="180975" lvl="1" indent="-180975">
              <a:buFont typeface="Arial" pitchFamily="34" charset="0"/>
              <a:buChar char="•"/>
            </a:pPr>
            <a:r>
              <a:rPr lang="fr-CH" sz="1400" dirty="0"/>
              <a:t>Presse en </a:t>
            </a:r>
            <a:r>
              <a:rPr lang="fr-CH" sz="1400" dirty="0" smtClean="0"/>
              <a:t>ligne</a:t>
            </a:r>
            <a:endParaRPr lang="fr-CH" sz="1400" dirty="0"/>
          </a:p>
          <a:p>
            <a:pPr marL="180975" lvl="1" indent="-180975">
              <a:buFont typeface="Arial" pitchFamily="34" charset="0"/>
              <a:buChar char="•"/>
            </a:pPr>
            <a:r>
              <a:rPr lang="fr-CH" sz="1400" dirty="0"/>
              <a:t>Publicité en </a:t>
            </a:r>
            <a:r>
              <a:rPr lang="fr-CH" sz="1400" dirty="0" smtClean="0"/>
              <a:t>ligne</a:t>
            </a:r>
            <a:endParaRPr lang="fr-CH" sz="1400" dirty="0"/>
          </a:p>
          <a:p>
            <a:pPr marL="180975" lvl="1" indent="-180975">
              <a:buFont typeface="Arial" pitchFamily="34" charset="0"/>
              <a:buChar char="•"/>
            </a:pPr>
            <a:r>
              <a:rPr lang="fr-CH" sz="1400" dirty="0" smtClean="0"/>
              <a:t>Réseaux sociaux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fr-CH" sz="1400" dirty="0" smtClean="0"/>
              <a:t>Blogs, forums…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277529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Sous quelle forme ?</a:t>
            </a:r>
            <a:endParaRPr lang="fr-CH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474176"/>
              </p:ext>
            </p:extLst>
          </p:nvPr>
        </p:nvGraphicFramePr>
        <p:xfrm>
          <a:off x="251519" y="1268758"/>
          <a:ext cx="8712969" cy="479323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904323"/>
                <a:gridCol w="2904323"/>
                <a:gridCol w="2904323"/>
              </a:tblGrid>
              <a:tr h="38968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 smtClean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A</a:t>
                      </a:r>
                      <a:r>
                        <a:rPr lang="fr-CH" sz="1600" dirty="0" smtClean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ffiches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Annonces</a:t>
                      </a:r>
                      <a:endParaRPr lang="fr-CH" sz="16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Appels téléphoniques</a:t>
                      </a:r>
                      <a:endParaRPr lang="fr-CH" sz="16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</a:tr>
              <a:tr h="38968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Articles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Ateliers</a:t>
                      </a:r>
                      <a:endParaRPr lang="fr-CH" sz="16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B</a:t>
                      </a: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illets de blog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</a:tr>
              <a:tr h="38968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Brochure</a:t>
                      </a:r>
                      <a:endParaRPr lang="fr-CH" sz="16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C</a:t>
                      </a: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arte de visite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Communiqués de presse</a:t>
                      </a:r>
                      <a:endParaRPr lang="fr-CH" sz="16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</a:tr>
              <a:tr h="38968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Conférences</a:t>
                      </a:r>
                      <a:endParaRPr lang="fr-CH" sz="16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Cours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D</a:t>
                      </a: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ébats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</a:tr>
              <a:tr h="38968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Dépliant</a:t>
                      </a:r>
                      <a:endParaRPr lang="fr-CH" sz="16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Diaporamas partagés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Discussions ouvertes</a:t>
                      </a:r>
                      <a:endParaRPr lang="fr-CH" sz="16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</a:tr>
              <a:tr h="38968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Documents partagés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E</a:t>
                      </a: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vènements participatifs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F</a:t>
                      </a: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lyer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</a:tr>
              <a:tr h="38968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Forums</a:t>
                      </a:r>
                      <a:endParaRPr lang="fr-CH" sz="16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G</a:t>
                      </a: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roupes de discussion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I</a:t>
                      </a: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mages partagées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</a:tr>
              <a:tr h="38968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Interviews</a:t>
                      </a:r>
                      <a:endParaRPr lang="fr-CH" sz="16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 smtClean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M</a:t>
                      </a:r>
                      <a:r>
                        <a:rPr lang="fr-CH" sz="1600" dirty="0" smtClean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ails, newsletters, forum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Micro-</a:t>
                      </a:r>
                      <a:r>
                        <a:rPr lang="fr-CH" sz="1600" dirty="0" err="1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blogging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</a:tr>
              <a:tr h="482946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P</a:t>
                      </a: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ages web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PLV - Publicité sur le lieu </a:t>
                      </a:r>
                      <a:r>
                        <a:rPr lang="fr-CH" sz="1600" dirty="0" smtClean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vente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Présentations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</a:tr>
              <a:tr h="38968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R</a:t>
                      </a: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éférencement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R</a:t>
                      </a: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éunions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S</a:t>
                      </a: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MS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</a:tr>
              <a:tr h="38968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Stands promotionnels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Street marketing</a:t>
                      </a:r>
                      <a:endParaRPr lang="fr-CH" sz="16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 smtClean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V</a:t>
                      </a:r>
                      <a:r>
                        <a:rPr lang="fr-CH" sz="1600" dirty="0" smtClean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idéos </a:t>
                      </a: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partagées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</a:tr>
              <a:tr h="38968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Visio conférence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 </a:t>
                      </a:r>
                      <a:r>
                        <a:rPr lang="fr-CH" sz="1600" dirty="0" smtClean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…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itchFamily="34" charset="0"/>
                        <a:buNone/>
                      </a:pPr>
                      <a:r>
                        <a:rPr lang="fr-CH" sz="1600" dirty="0">
                          <a:effectLst/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 </a:t>
                      </a:r>
                      <a:endParaRPr lang="fr-CH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38100" marR="9525" marT="9525" marB="9525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196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H" dirty="0" smtClean="0"/>
              <a:t>Indicateurs: la mesure du succès</a:t>
            </a:r>
            <a:endParaRPr lang="fr-CH" dirty="0"/>
          </a:p>
        </p:txBody>
      </p:sp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Secteurs 5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Secteurs 7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Secteurs 8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2" name="Secteurs 11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43183" y="3630547"/>
            <a:ext cx="108074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fr-CH" sz="1400" dirty="0" smtClean="0"/>
              <a:t>Vérifiable ?</a:t>
            </a:r>
            <a:endParaRPr lang="fr-CH" sz="1400" dirty="0"/>
          </a:p>
        </p:txBody>
      </p:sp>
      <p:pic>
        <p:nvPicPr>
          <p:cNvPr id="14" name="Picture 15" descr="C:\G\Essaim\Services\Outils\Fil rouge\Images du Canevas\Evalu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634" y="3110300"/>
            <a:ext cx="612001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1691680" y="1268775"/>
            <a:ext cx="72008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/>
              <a:t>8</a:t>
            </a:r>
          </a:p>
        </p:txBody>
      </p:sp>
      <p:sp>
        <p:nvSpPr>
          <p:cNvPr id="16" name="Ellipse 15"/>
          <p:cNvSpPr/>
          <p:nvPr/>
        </p:nvSpPr>
        <p:spPr>
          <a:xfrm>
            <a:off x="4102290" y="2956361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6136" y="4725144"/>
            <a:ext cx="3168352" cy="1416717"/>
          </a:xfrm>
          <a:prstGeom prst="wedgeRectCallout">
            <a:avLst>
              <a:gd name="adj1" fmla="val -114398"/>
              <a:gd name="adj2" fmla="val -12865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600" dirty="0"/>
              <a:t>Les sources d'information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La mesure des résultats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La fréquence des mesures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La vérification de l'impact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11255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:\G\Google Drive\Leonardo SBM\Social Business Models Canvas and Red thread\French\Outils\Canevas\Social Business Model Canvas A0 - N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47251" cy="647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gner un rectangle à un seul coin 10"/>
          <p:cNvSpPr/>
          <p:nvPr/>
        </p:nvSpPr>
        <p:spPr>
          <a:xfrm>
            <a:off x="6198472" y="2595523"/>
            <a:ext cx="625376" cy="397798"/>
          </a:xfrm>
          <a:prstGeom prst="snip1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Site WEB</a:t>
            </a:r>
          </a:p>
        </p:txBody>
      </p:sp>
      <p:sp>
        <p:nvSpPr>
          <p:cNvPr id="12" name="Rogner un rectangle à un seul coin 11"/>
          <p:cNvSpPr/>
          <p:nvPr/>
        </p:nvSpPr>
        <p:spPr>
          <a:xfrm>
            <a:off x="5650990" y="1128301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Startups</a:t>
            </a:r>
          </a:p>
        </p:txBody>
      </p:sp>
      <p:sp>
        <p:nvSpPr>
          <p:cNvPr id="13" name="Rogner un rectangle à un seul coin 12"/>
          <p:cNvSpPr/>
          <p:nvPr/>
        </p:nvSpPr>
        <p:spPr>
          <a:xfrm>
            <a:off x="5388198" y="4358379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Sondages</a:t>
            </a:r>
          </a:p>
        </p:txBody>
      </p:sp>
      <p:sp>
        <p:nvSpPr>
          <p:cNvPr id="14" name="Rogner un rectangle à un seul coin 13"/>
          <p:cNvSpPr/>
          <p:nvPr/>
        </p:nvSpPr>
        <p:spPr>
          <a:xfrm>
            <a:off x="4698372" y="120494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Demandeurs d’emploi</a:t>
            </a:r>
          </a:p>
        </p:txBody>
      </p:sp>
      <p:sp>
        <p:nvSpPr>
          <p:cNvPr id="15" name="Rogner un rectangle à un seul coin 14"/>
          <p:cNvSpPr/>
          <p:nvPr/>
        </p:nvSpPr>
        <p:spPr>
          <a:xfrm>
            <a:off x="8267954" y="44943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Vaud</a:t>
            </a:r>
          </a:p>
        </p:txBody>
      </p:sp>
      <p:sp>
        <p:nvSpPr>
          <p:cNvPr id="16" name="Rogner un rectangle à un seul coin 15"/>
          <p:cNvSpPr/>
          <p:nvPr/>
        </p:nvSpPr>
        <p:spPr>
          <a:xfrm>
            <a:off x="181054" y="28136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Chômage 45+</a:t>
            </a: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4687422" y="2267041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SDE / OCE</a:t>
            </a:r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6067076" y="1631975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Entreprises</a:t>
            </a:r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5245853" y="1774317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ONG’s</a:t>
            </a:r>
          </a:p>
        </p:txBody>
      </p:sp>
      <p:sp>
        <p:nvSpPr>
          <p:cNvPr id="20" name="Rogner un rectangle à un seul coin 19"/>
          <p:cNvSpPr/>
          <p:nvPr/>
        </p:nvSpPr>
        <p:spPr>
          <a:xfrm>
            <a:off x="3767652" y="44943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Etre actif, bouger</a:t>
            </a:r>
          </a:p>
        </p:txBody>
      </p:sp>
      <p:sp>
        <p:nvSpPr>
          <p:cNvPr id="21" name="Rogner un rectangle à un seul coin 20"/>
          <p:cNvSpPr/>
          <p:nvPr/>
        </p:nvSpPr>
        <p:spPr>
          <a:xfrm>
            <a:off x="2981976" y="777765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Etre connu et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reconnu</a:t>
            </a:r>
          </a:p>
        </p:txBody>
      </p:sp>
      <p:sp>
        <p:nvSpPr>
          <p:cNvPr id="22" name="Rogner un rectangle à un seul coin 21"/>
          <p:cNvSpPr/>
          <p:nvPr/>
        </p:nvSpPr>
        <p:spPr>
          <a:xfrm>
            <a:off x="2521936" y="1215897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Echanger</a:t>
            </a:r>
          </a:p>
        </p:txBody>
      </p:sp>
      <p:sp>
        <p:nvSpPr>
          <p:cNvPr id="23" name="Rogner un rectangle à un seul coin 22"/>
          <p:cNvSpPr/>
          <p:nvPr/>
        </p:nvSpPr>
        <p:spPr>
          <a:xfrm>
            <a:off x="2628890" y="1719570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Avoir des informations</a:t>
            </a:r>
          </a:p>
        </p:txBody>
      </p:sp>
      <p:sp>
        <p:nvSpPr>
          <p:cNvPr id="24" name="Rogner un rectangle à un seul coin 23"/>
          <p:cNvSpPr/>
          <p:nvPr/>
        </p:nvSpPr>
        <p:spPr>
          <a:xfrm>
            <a:off x="3132573" y="2190395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Regagner de la confiance</a:t>
            </a:r>
          </a:p>
        </p:txBody>
      </p:sp>
      <p:sp>
        <p:nvSpPr>
          <p:cNvPr id="25" name="Rogner un rectangle à un seul coin 24"/>
          <p:cNvSpPr/>
          <p:nvPr/>
        </p:nvSpPr>
        <p:spPr>
          <a:xfrm>
            <a:off x="3701954" y="953111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Obtenir des informations</a:t>
            </a:r>
          </a:p>
        </p:txBody>
      </p:sp>
      <p:sp>
        <p:nvSpPr>
          <p:cNvPr id="26" name="Rogner un rectangle à un seul coin 25"/>
          <p:cNvSpPr/>
          <p:nvPr/>
        </p:nvSpPr>
        <p:spPr>
          <a:xfrm>
            <a:off x="3340616" y="1402037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Valider des hypothèses</a:t>
            </a:r>
          </a:p>
        </p:txBody>
      </p:sp>
      <p:sp>
        <p:nvSpPr>
          <p:cNvPr id="27" name="Rogner un rectangle à un seul coin 26"/>
          <p:cNvSpPr/>
          <p:nvPr/>
        </p:nvSpPr>
        <p:spPr>
          <a:xfrm>
            <a:off x="3789551" y="1850963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Se rassurer</a:t>
            </a:r>
          </a:p>
        </p:txBody>
      </p:sp>
      <p:sp>
        <p:nvSpPr>
          <p:cNvPr id="28" name="Rogner un rectangle à un seul coin 27"/>
          <p:cNvSpPr/>
          <p:nvPr/>
        </p:nvSpPr>
        <p:spPr>
          <a:xfrm>
            <a:off x="3844299" y="2584574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Etre alerté</a:t>
            </a:r>
          </a:p>
        </p:txBody>
      </p:sp>
      <p:sp>
        <p:nvSpPr>
          <p:cNvPr id="29" name="Rogner un rectangle à un seul coin 28"/>
          <p:cNvSpPr/>
          <p:nvPr/>
        </p:nvSpPr>
        <p:spPr>
          <a:xfrm>
            <a:off x="4692506" y="4281733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Accompagnement, évaluations</a:t>
            </a:r>
          </a:p>
        </p:txBody>
      </p:sp>
      <p:sp>
        <p:nvSpPr>
          <p:cNvPr id="30" name="Rogner un rectangle à un seul coin 29"/>
          <p:cNvSpPr/>
          <p:nvPr/>
        </p:nvSpPr>
        <p:spPr>
          <a:xfrm>
            <a:off x="4709321" y="4851102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Formations :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look, pitch,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recherche…</a:t>
            </a:r>
          </a:p>
        </p:txBody>
      </p:sp>
      <p:sp>
        <p:nvSpPr>
          <p:cNvPr id="31" name="Rogner un rectangle à un seul coin 30"/>
          <p:cNvSpPr/>
          <p:nvPr/>
        </p:nvSpPr>
        <p:spPr>
          <a:xfrm>
            <a:off x="4610774" y="5354775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Opportunités de recherche et de veille</a:t>
            </a:r>
          </a:p>
        </p:txBody>
      </p:sp>
      <p:sp>
        <p:nvSpPr>
          <p:cNvPr id="32" name="Rogner un rectangle à un seul coin 31"/>
          <p:cNvSpPr/>
          <p:nvPr/>
        </p:nvSpPr>
        <p:spPr>
          <a:xfrm>
            <a:off x="4764069" y="585844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Opportunités de sondage de terrain</a:t>
            </a:r>
          </a:p>
        </p:txBody>
      </p:sp>
      <p:sp>
        <p:nvSpPr>
          <p:cNvPr id="33" name="Rogner un rectangle à un seul coin 32"/>
          <p:cNvSpPr/>
          <p:nvPr/>
        </p:nvSpPr>
        <p:spPr>
          <a:xfrm>
            <a:off x="5694789" y="4927748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Recherches d’information</a:t>
            </a:r>
          </a:p>
        </p:txBody>
      </p:sp>
      <p:sp>
        <p:nvSpPr>
          <p:cNvPr id="34" name="Rogner un rectangle à un seul coin 33"/>
          <p:cNvSpPr/>
          <p:nvPr/>
        </p:nvSpPr>
        <p:spPr>
          <a:xfrm>
            <a:off x="5530544" y="5464269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Service de veille</a:t>
            </a:r>
          </a:p>
        </p:txBody>
      </p:sp>
      <p:sp>
        <p:nvSpPr>
          <p:cNvPr id="35" name="Rogner un rectangle à un seul coin 34"/>
          <p:cNvSpPr/>
          <p:nvPr/>
        </p:nvSpPr>
        <p:spPr>
          <a:xfrm>
            <a:off x="7534328" y="5015344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SDE / OCE</a:t>
            </a:r>
          </a:p>
        </p:txBody>
      </p:sp>
      <p:sp>
        <p:nvSpPr>
          <p:cNvPr id="36" name="Rogner un rectangle à un seul coin 35"/>
          <p:cNvSpPr/>
          <p:nvPr/>
        </p:nvSpPr>
        <p:spPr>
          <a:xfrm>
            <a:off x="4588875" y="3810908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MMT ?</a:t>
            </a:r>
          </a:p>
        </p:txBody>
      </p:sp>
      <p:sp>
        <p:nvSpPr>
          <p:cNvPr id="37" name="Rogner un rectangle à un seul coin 36"/>
          <p:cNvSpPr/>
          <p:nvPr/>
        </p:nvSpPr>
        <p:spPr>
          <a:xfrm>
            <a:off x="5530544" y="2924005"/>
            <a:ext cx="625376" cy="397798"/>
          </a:xfrm>
          <a:prstGeom prst="snip1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Réseaux sociaux</a:t>
            </a:r>
          </a:p>
        </p:txBody>
      </p:sp>
      <p:sp>
        <p:nvSpPr>
          <p:cNvPr id="38" name="Rogner un rectangle à un seul coin 37"/>
          <p:cNvSpPr/>
          <p:nvPr/>
        </p:nvSpPr>
        <p:spPr>
          <a:xfrm>
            <a:off x="6981449" y="2891158"/>
            <a:ext cx="625376" cy="397798"/>
          </a:xfrm>
          <a:prstGeom prst="snip1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Articles, reportages radio/TV</a:t>
            </a:r>
          </a:p>
        </p:txBody>
      </p:sp>
      <p:sp>
        <p:nvSpPr>
          <p:cNvPr id="39" name="Rogner un rectangle à un seul coin 38"/>
          <p:cNvSpPr/>
          <p:nvPr/>
        </p:nvSpPr>
        <p:spPr>
          <a:xfrm>
            <a:off x="6275119" y="3164893"/>
            <a:ext cx="625376" cy="397798"/>
          </a:xfrm>
          <a:prstGeom prst="snip1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Prospection directe</a:t>
            </a:r>
          </a:p>
        </p:txBody>
      </p:sp>
      <p:sp>
        <p:nvSpPr>
          <p:cNvPr id="40" name="Rogner un rectangle à un seul coin 39"/>
          <p:cNvSpPr/>
          <p:nvPr/>
        </p:nvSpPr>
        <p:spPr>
          <a:xfrm>
            <a:off x="8267954" y="5453320"/>
            <a:ext cx="768542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 dirty="0">
                <a:effectLst/>
                <a:latin typeface="Arial"/>
                <a:ea typeface="Calibri"/>
              </a:rPr>
              <a:t>Promotions économiques</a:t>
            </a:r>
          </a:p>
        </p:txBody>
      </p:sp>
      <p:sp>
        <p:nvSpPr>
          <p:cNvPr id="41" name="Rogner un rectangle à un seul coin 40"/>
          <p:cNvSpPr/>
          <p:nvPr/>
        </p:nvSpPr>
        <p:spPr>
          <a:xfrm>
            <a:off x="7008745" y="5519017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Autres MMT’s</a:t>
            </a:r>
          </a:p>
        </p:txBody>
      </p:sp>
      <p:sp>
        <p:nvSpPr>
          <p:cNvPr id="42" name="Rogner un rectangle à un seul coin 41"/>
          <p:cNvSpPr/>
          <p:nvPr/>
        </p:nvSpPr>
        <p:spPr>
          <a:xfrm>
            <a:off x="6384616" y="6055538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CVCI, CCIG, FER…</a:t>
            </a:r>
          </a:p>
        </p:txBody>
      </p:sp>
      <p:sp>
        <p:nvSpPr>
          <p:cNvPr id="43" name="Rogner un rectangle à un seul coin 42"/>
          <p:cNvSpPr/>
          <p:nvPr/>
        </p:nvSpPr>
        <p:spPr>
          <a:xfrm>
            <a:off x="7183939" y="5989841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GENILEM, CTI…</a:t>
            </a:r>
          </a:p>
        </p:txBody>
      </p:sp>
      <p:sp>
        <p:nvSpPr>
          <p:cNvPr id="44" name="Rogner un rectangle à un seul coin 43"/>
          <p:cNvSpPr/>
          <p:nvPr/>
        </p:nvSpPr>
        <p:spPr>
          <a:xfrm>
            <a:off x="5574342" y="3580970"/>
            <a:ext cx="625376" cy="397798"/>
          </a:xfrm>
          <a:prstGeom prst="snip1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Transports publics</a:t>
            </a:r>
          </a:p>
        </p:txBody>
      </p:sp>
      <p:sp>
        <p:nvSpPr>
          <p:cNvPr id="45" name="Rogner un rectangle à un seul coin 44"/>
          <p:cNvSpPr/>
          <p:nvPr/>
        </p:nvSpPr>
        <p:spPr>
          <a:xfrm>
            <a:off x="6299873" y="3975149"/>
            <a:ext cx="625376" cy="397798"/>
          </a:xfrm>
          <a:prstGeom prst="snip1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Contact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direct</a:t>
            </a:r>
          </a:p>
        </p:txBody>
      </p:sp>
      <p:sp>
        <p:nvSpPr>
          <p:cNvPr id="46" name="Rogner un rectangle à un seul coin 45"/>
          <p:cNvSpPr/>
          <p:nvPr/>
        </p:nvSpPr>
        <p:spPr>
          <a:xfrm>
            <a:off x="6975896" y="3679515"/>
            <a:ext cx="625376" cy="397798"/>
          </a:xfrm>
          <a:prstGeom prst="snip1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Mailing</a:t>
            </a:r>
          </a:p>
        </p:txBody>
      </p:sp>
      <p:sp>
        <p:nvSpPr>
          <p:cNvPr id="47" name="Rogner un rectangle à un seul coin 46"/>
          <p:cNvSpPr/>
          <p:nvPr/>
        </p:nvSpPr>
        <p:spPr>
          <a:xfrm>
            <a:off x="3658155" y="3975149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Salle de formation, bureaux</a:t>
            </a:r>
          </a:p>
        </p:txBody>
      </p:sp>
      <p:sp>
        <p:nvSpPr>
          <p:cNvPr id="48" name="Rogner un rectangle à un seul coin 47"/>
          <p:cNvSpPr/>
          <p:nvPr/>
        </p:nvSpPr>
        <p:spPr>
          <a:xfrm>
            <a:off x="3833350" y="4456924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Equipements informatique et comm.</a:t>
            </a:r>
          </a:p>
        </p:txBody>
      </p:sp>
      <p:sp>
        <p:nvSpPr>
          <p:cNvPr id="49" name="Rogner un rectangle à un seul coin 48"/>
          <p:cNvSpPr/>
          <p:nvPr/>
        </p:nvSpPr>
        <p:spPr>
          <a:xfrm>
            <a:off x="2968328" y="4435025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Base de données de gestion</a:t>
            </a:r>
          </a:p>
        </p:txBody>
      </p:sp>
      <p:sp>
        <p:nvSpPr>
          <p:cNvPr id="50" name="Rogner un rectangle à un seul coin 49"/>
          <p:cNvSpPr/>
          <p:nvPr/>
        </p:nvSpPr>
        <p:spPr>
          <a:xfrm>
            <a:off x="3537710" y="4938697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Staff admin et marketing</a:t>
            </a:r>
          </a:p>
        </p:txBody>
      </p:sp>
      <p:sp>
        <p:nvSpPr>
          <p:cNvPr id="51" name="Rogner un rectangle à un seul coin 50"/>
          <p:cNvSpPr/>
          <p:nvPr/>
        </p:nvSpPr>
        <p:spPr>
          <a:xfrm>
            <a:off x="2272948" y="4834446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Formateurs et coaches externes</a:t>
            </a:r>
          </a:p>
        </p:txBody>
      </p:sp>
      <p:sp>
        <p:nvSpPr>
          <p:cNvPr id="52" name="Rogner un rectangle à un seul coin 51"/>
          <p:cNvSpPr/>
          <p:nvPr/>
        </p:nvSpPr>
        <p:spPr>
          <a:xfrm>
            <a:off x="2434456" y="5310978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Soutien financier initial</a:t>
            </a:r>
          </a:p>
        </p:txBody>
      </p:sp>
      <p:sp>
        <p:nvSpPr>
          <p:cNvPr id="53" name="Rogner un rectangle à un seul coin 52"/>
          <p:cNvSpPr/>
          <p:nvPr/>
        </p:nvSpPr>
        <p:spPr>
          <a:xfrm>
            <a:off x="3154472" y="5453320"/>
            <a:ext cx="625376" cy="397798"/>
          </a:xfrm>
          <a:prstGeom prst="snip1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Abonnements entreprises</a:t>
            </a:r>
          </a:p>
        </p:txBody>
      </p:sp>
      <p:sp>
        <p:nvSpPr>
          <p:cNvPr id="54" name="Rogner un rectangle à un seul coin 53"/>
          <p:cNvSpPr/>
          <p:nvPr/>
        </p:nvSpPr>
        <p:spPr>
          <a:xfrm>
            <a:off x="3844299" y="5453320"/>
            <a:ext cx="625376" cy="397798"/>
          </a:xfrm>
          <a:prstGeom prst="snip1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Commandes ponctuelles</a:t>
            </a:r>
          </a:p>
        </p:txBody>
      </p:sp>
      <p:sp>
        <p:nvSpPr>
          <p:cNvPr id="55" name="Rogner un rectangle à un seul coin 54"/>
          <p:cNvSpPr/>
          <p:nvPr/>
        </p:nvSpPr>
        <p:spPr>
          <a:xfrm>
            <a:off x="756500" y="5310978"/>
            <a:ext cx="689827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MCSS, LORO, Fonds chômage</a:t>
            </a:r>
          </a:p>
        </p:txBody>
      </p:sp>
      <p:sp>
        <p:nvSpPr>
          <p:cNvPr id="56" name="Rogner un rectangle à un seul coin 55"/>
          <p:cNvSpPr/>
          <p:nvPr/>
        </p:nvSpPr>
        <p:spPr>
          <a:xfrm>
            <a:off x="2869781" y="2924005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Indicateurs financiers</a:t>
            </a:r>
          </a:p>
        </p:txBody>
      </p:sp>
      <p:sp>
        <p:nvSpPr>
          <p:cNvPr id="57" name="Rogner un rectangle à un seul coin 56"/>
          <p:cNvSpPr/>
          <p:nvPr/>
        </p:nvSpPr>
        <p:spPr>
          <a:xfrm>
            <a:off x="3220170" y="3372931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Indices de satisfaction</a:t>
            </a:r>
          </a:p>
        </p:txBody>
      </p:sp>
      <p:sp>
        <p:nvSpPr>
          <p:cNvPr id="58" name="Rogner un rectangle à un seul coin 57"/>
          <p:cNvSpPr/>
          <p:nvPr/>
        </p:nvSpPr>
        <p:spPr>
          <a:xfrm>
            <a:off x="2497494" y="3679515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Mesures de comportement des DE</a:t>
            </a:r>
          </a:p>
        </p:txBody>
      </p:sp>
      <p:sp>
        <p:nvSpPr>
          <p:cNvPr id="59" name="Rogner un rectangle à un seul coin 58"/>
          <p:cNvSpPr/>
          <p:nvPr/>
        </p:nvSpPr>
        <p:spPr>
          <a:xfrm>
            <a:off x="2070458" y="2496978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Nombre d’enquêtes / recherches</a:t>
            </a:r>
          </a:p>
        </p:txBody>
      </p:sp>
      <p:sp>
        <p:nvSpPr>
          <p:cNvPr id="60" name="Rogner un rectangle à un seul coin 59"/>
          <p:cNvSpPr/>
          <p:nvPr/>
        </p:nvSpPr>
        <p:spPr>
          <a:xfrm>
            <a:off x="1500920" y="2989702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Retours en emploi</a:t>
            </a:r>
          </a:p>
        </p:txBody>
      </p:sp>
      <p:sp>
        <p:nvSpPr>
          <p:cNvPr id="61" name="Rogner un rectangle à un seul coin 60"/>
          <p:cNvSpPr/>
          <p:nvPr/>
        </p:nvSpPr>
        <p:spPr>
          <a:xfrm>
            <a:off x="1555825" y="3668565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Nombre de contrats de veille</a:t>
            </a:r>
          </a:p>
        </p:txBody>
      </p:sp>
      <p:sp>
        <p:nvSpPr>
          <p:cNvPr id="62" name="Rogner un rectangle à un seul coin 61"/>
          <p:cNvSpPr/>
          <p:nvPr/>
        </p:nvSpPr>
        <p:spPr>
          <a:xfrm>
            <a:off x="7326285" y="219501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Genève</a:t>
            </a:r>
          </a:p>
        </p:txBody>
      </p:sp>
      <p:sp>
        <p:nvSpPr>
          <p:cNvPr id="63" name="Rogner un rectangle à un seul coin 62"/>
          <p:cNvSpPr/>
          <p:nvPr/>
        </p:nvSpPr>
        <p:spPr>
          <a:xfrm>
            <a:off x="980377" y="171873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Décalages intergénérationnels</a:t>
            </a:r>
          </a:p>
        </p:txBody>
      </p:sp>
      <p:sp>
        <p:nvSpPr>
          <p:cNvPr id="64" name="Rogner un rectangle à un seul coin 63"/>
          <p:cNvSpPr/>
          <p:nvPr/>
        </p:nvSpPr>
        <p:spPr>
          <a:xfrm>
            <a:off x="1210320" y="675546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Plateformes et outils de sondage</a:t>
            </a:r>
          </a:p>
        </p:txBody>
      </p:sp>
      <p:sp>
        <p:nvSpPr>
          <p:cNvPr id="65" name="Rogner un rectangle à un seul coin 64"/>
          <p:cNvSpPr/>
          <p:nvPr/>
        </p:nvSpPr>
        <p:spPr>
          <a:xfrm>
            <a:off x="476694" y="101497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Préoccupations 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du SECO</a:t>
            </a:r>
          </a:p>
        </p:txBody>
      </p:sp>
      <p:sp>
        <p:nvSpPr>
          <p:cNvPr id="66" name="Rogner un rectangle à un seul coin 65"/>
          <p:cNvSpPr/>
          <p:nvPr/>
        </p:nvSpPr>
        <p:spPr>
          <a:xfrm>
            <a:off x="7183939" y="843617"/>
            <a:ext cx="758080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Surabondance d’informations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8944" y="5803790"/>
            <a:ext cx="2637834" cy="1076271"/>
          </a:xfrm>
        </p:spPr>
        <p:txBody>
          <a:bodyPr>
            <a:normAutofit/>
          </a:bodyPr>
          <a:lstStyle/>
          <a:p>
            <a:r>
              <a:rPr lang="fr-CH" dirty="0" smtClean="0"/>
              <a:t>Les chasseurs d’infos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313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Downloads\MP9003859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2699791" cy="417646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41094" y="2033590"/>
            <a:ext cx="6783434" cy="1470025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5400" dirty="0" smtClean="0"/>
              <a:t>« </a:t>
            </a:r>
            <a:r>
              <a:rPr lang="fr-CH" sz="5400" dirty="0" err="1" smtClean="0"/>
              <a:t>Elevator</a:t>
            </a:r>
            <a:r>
              <a:rPr lang="fr-CH" sz="5400" dirty="0" smtClean="0"/>
              <a:t> pitch »</a:t>
            </a:r>
            <a:endParaRPr lang="fr-CH" sz="2800" dirty="0"/>
          </a:p>
        </p:txBody>
      </p:sp>
      <p:sp>
        <p:nvSpPr>
          <p:cNvPr id="3075" name="Sous-titre 2"/>
          <p:cNvSpPr>
            <a:spLocks noGrp="1"/>
          </p:cNvSpPr>
          <p:nvPr>
            <p:ph type="subTitle" idx="1"/>
          </p:nvPr>
        </p:nvSpPr>
        <p:spPr>
          <a:xfrm>
            <a:off x="2783956" y="3533788"/>
            <a:ext cx="6380242" cy="1752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fr-CH" sz="3600" dirty="0" smtClean="0"/>
              <a:t>Ou l’art de convaincre le temps d’une montée d’ascenseur</a:t>
            </a:r>
          </a:p>
        </p:txBody>
      </p:sp>
    </p:spTree>
    <p:extLst>
      <p:ext uri="{BB962C8B-B14F-4D97-AF65-F5344CB8AC3E}">
        <p14:creationId xmlns:p14="http://schemas.microsoft.com/office/powerpoint/2010/main" val="26545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WordArt 2"/>
          <p:cNvSpPr>
            <a:spLocks noChangeArrowheads="1" noChangeShapeType="1" noTextEdit="1"/>
          </p:cNvSpPr>
          <p:nvPr/>
        </p:nvSpPr>
        <p:spPr bwMode="auto">
          <a:xfrm>
            <a:off x="171436" y="152400"/>
            <a:ext cx="24003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CH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?</a:t>
            </a:r>
            <a:endParaRPr lang="fr-CH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DDD197"/>
                  </a:gs>
                  <a:gs pos="100000">
                    <a:srgbClr val="FFFF99"/>
                  </a:gs>
                </a:gsLst>
                <a:lin ang="5400000" scaled="1"/>
              </a:gradFill>
              <a:effectLst>
                <a:outerShdw dist="45791" dir="3378596" algn="ctr" rotWithShape="0">
                  <a:schemeClr val="folHlink"/>
                </a:outerShdw>
              </a:effectLst>
              <a:latin typeface="Arial Black"/>
            </a:endParaRP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title"/>
          </p:nvPr>
        </p:nvSpPr>
        <p:spPr>
          <a:xfrm rot="19656933">
            <a:off x="152400" y="2133600"/>
            <a:ext cx="8915400" cy="2514600"/>
          </a:xfrm>
        </p:spPr>
        <p:txBody>
          <a:bodyPr lIns="18000" rIns="18000" anchor="ctr">
            <a:normAutofit/>
          </a:bodyPr>
          <a:lstStyle/>
          <a:p>
            <a:pPr algn="ctr"/>
            <a:r>
              <a:rPr lang="fr-FR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Que vous faut-il pour réaliser</a:t>
            </a:r>
            <a:br>
              <a:rPr lang="fr-FR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FR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votre « </a:t>
            </a:r>
            <a:r>
              <a:rPr lang="fr-FR" sz="4800" dirty="0" err="1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elevator</a:t>
            </a:r>
            <a:r>
              <a:rPr lang="fr-FR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pitch » ?</a:t>
            </a:r>
            <a:endParaRPr lang="fr-FR" sz="4800" dirty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C:\Users\Admin\Downloads\MP90043851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508375" cy="2633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6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dirty="0" smtClean="0">
                <a:ln/>
                <a:solidFill>
                  <a:schemeClr val="accent3"/>
                </a:solidFill>
                <a:effectLst/>
              </a:rPr>
              <a:t>L’approche </a:t>
            </a:r>
            <a:r>
              <a:rPr lang="fr-CH" dirty="0">
                <a:ln/>
                <a:solidFill>
                  <a:schemeClr val="accent3"/>
                </a:solidFill>
                <a:effectLst/>
              </a:rPr>
              <a:t>de </a:t>
            </a:r>
            <a:r>
              <a:rPr lang="fr-CH" dirty="0" smtClean="0">
                <a:ln/>
                <a:solidFill>
                  <a:schemeClr val="accent3"/>
                </a:solidFill>
                <a:effectLst/>
              </a:rPr>
              <a:t>l’entrepreneur social</a:t>
            </a:r>
            <a:endParaRPr lang="fr-CH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535789" y="1268760"/>
            <a:ext cx="3296587" cy="3206800"/>
          </a:xfrm>
          <a:prstGeom prst="ellipse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CH" sz="2800">
                <a:effectLst/>
                <a:latin typeface="Arial"/>
                <a:ea typeface="Calibri"/>
              </a:rPr>
              <a:t>Savoirs</a:t>
            </a:r>
          </a:p>
          <a:p>
            <a:pPr algn="ctr">
              <a:spcAft>
                <a:spcPts val="600"/>
              </a:spcAft>
            </a:pPr>
            <a:r>
              <a:rPr lang="fr-CH" sz="2800">
                <a:effectLst/>
                <a:latin typeface="Arial"/>
                <a:ea typeface="Calibri"/>
              </a:rPr>
              <a:t>Savoir-faire</a:t>
            </a:r>
          </a:p>
        </p:txBody>
      </p:sp>
      <p:sp>
        <p:nvSpPr>
          <p:cNvPr id="5" name="Ellipse 4"/>
          <p:cNvSpPr/>
          <p:nvPr/>
        </p:nvSpPr>
        <p:spPr>
          <a:xfrm>
            <a:off x="4293493" y="1268760"/>
            <a:ext cx="3296587" cy="3206800"/>
          </a:xfrm>
          <a:prstGeom prst="ellipse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81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CH" sz="2800" dirty="0" smtClean="0">
                <a:effectLst/>
                <a:latin typeface="Arial"/>
                <a:ea typeface="Calibri"/>
              </a:rPr>
              <a:t>Passion</a:t>
            </a:r>
          </a:p>
          <a:p>
            <a:pPr algn="ctr">
              <a:spcAft>
                <a:spcPts val="600"/>
              </a:spcAft>
            </a:pPr>
            <a:r>
              <a:rPr lang="fr-CH" sz="2800" dirty="0" smtClean="0">
                <a:effectLst/>
                <a:latin typeface="Arial"/>
                <a:ea typeface="Calibri"/>
              </a:rPr>
              <a:t>Savoir-être</a:t>
            </a:r>
          </a:p>
          <a:p>
            <a:pPr algn="ctr">
              <a:spcAft>
                <a:spcPts val="600"/>
              </a:spcAft>
            </a:pPr>
            <a:r>
              <a:rPr lang="fr-CH" sz="2800" dirty="0" smtClean="0">
                <a:latin typeface="Arial"/>
                <a:ea typeface="Calibri"/>
              </a:rPr>
              <a:t>Vision</a:t>
            </a:r>
            <a:endParaRPr lang="fr-CH" sz="2800" dirty="0">
              <a:effectLst/>
              <a:latin typeface="Arial"/>
              <a:ea typeface="Calibri"/>
            </a:endParaRPr>
          </a:p>
        </p:txBody>
      </p:sp>
      <p:sp>
        <p:nvSpPr>
          <p:cNvPr id="9" name="Double flèche horizontale 8"/>
          <p:cNvSpPr/>
          <p:nvPr/>
        </p:nvSpPr>
        <p:spPr>
          <a:xfrm>
            <a:off x="4034018" y="2661980"/>
            <a:ext cx="979087" cy="445777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H" sz="2800"/>
          </a:p>
        </p:txBody>
      </p:sp>
      <p:sp>
        <p:nvSpPr>
          <p:cNvPr id="6" name="Ellipse 5"/>
          <p:cNvSpPr/>
          <p:nvPr/>
        </p:nvSpPr>
        <p:spPr>
          <a:xfrm>
            <a:off x="2920764" y="3299293"/>
            <a:ext cx="3294783" cy="3205210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  <a:alpha val="4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CH" sz="2800">
                <a:effectLst/>
                <a:latin typeface="Arial"/>
                <a:ea typeface="Calibri"/>
              </a:rPr>
              <a:t> </a:t>
            </a:r>
          </a:p>
          <a:p>
            <a:pPr algn="ctr">
              <a:spcAft>
                <a:spcPts val="600"/>
              </a:spcAft>
            </a:pPr>
            <a:r>
              <a:rPr lang="fr-CH" sz="2800">
                <a:effectLst/>
                <a:latin typeface="Arial"/>
                <a:ea typeface="Calibri"/>
              </a:rPr>
              <a:t>Société</a:t>
            </a:r>
          </a:p>
          <a:p>
            <a:pPr algn="ctr">
              <a:spcAft>
                <a:spcPts val="600"/>
              </a:spcAft>
            </a:pPr>
            <a:r>
              <a:rPr lang="fr-CH" sz="2800" i="1">
                <a:effectLst/>
                <a:latin typeface="Arial"/>
                <a:ea typeface="Calibri"/>
              </a:rPr>
              <a:t>(marché)</a:t>
            </a:r>
            <a:endParaRPr lang="fr-CH" sz="2800">
              <a:effectLst/>
              <a:latin typeface="Arial"/>
              <a:ea typeface="Calibri"/>
            </a:endParaRPr>
          </a:p>
        </p:txBody>
      </p:sp>
      <p:sp>
        <p:nvSpPr>
          <p:cNvPr id="12" name="Flèche vers le haut 11"/>
          <p:cNvSpPr/>
          <p:nvPr/>
        </p:nvSpPr>
        <p:spPr>
          <a:xfrm>
            <a:off x="4302828" y="3385184"/>
            <a:ext cx="510248" cy="1198331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H" sz="2800"/>
          </a:p>
        </p:txBody>
      </p:sp>
      <p:sp>
        <p:nvSpPr>
          <p:cNvPr id="8" name="Flèche vers le haut 7"/>
          <p:cNvSpPr/>
          <p:nvPr/>
        </p:nvSpPr>
        <p:spPr>
          <a:xfrm rot="10800000">
            <a:off x="2928958" y="3703567"/>
            <a:ext cx="510248" cy="1198331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H" sz="2800"/>
          </a:p>
        </p:txBody>
      </p:sp>
    </p:spTree>
    <p:extLst>
      <p:ext uri="{BB962C8B-B14F-4D97-AF65-F5344CB8AC3E}">
        <p14:creationId xmlns:p14="http://schemas.microsoft.com/office/powerpoint/2010/main" val="3825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2" grpId="0" animBg="1"/>
      <p:bldP spid="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kabia.fr/images/stories/id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6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Votre idée :</a:t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Absolument géniale!</a:t>
            </a:r>
            <a:endParaRPr lang="fr-CH" sz="2800" b="0" dirty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769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456384" cy="6106690"/>
          </a:xfrm>
        </p:spPr>
        <p:txBody>
          <a:bodyPr>
            <a:normAutofit/>
          </a:bodyPr>
          <a:lstStyle/>
          <a:p>
            <a:pPr algn="l"/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Un instant</a:t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très court :</a:t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Le temps de monter du rez-de-chaussée au dixième étage…</a:t>
            </a:r>
            <a:endParaRPr lang="fr-CH" sz="2400" b="0" dirty="0" smtClean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Image 4" descr="MP9001777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488" y="0"/>
            <a:ext cx="4608512" cy="68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0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384376" cy="5746650"/>
          </a:xfrm>
        </p:spPr>
        <p:txBody>
          <a:bodyPr>
            <a:normAutofit/>
          </a:bodyPr>
          <a:lstStyle/>
          <a:p>
            <a:pPr algn="l"/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Un public cible :</a:t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Qui  pourra vous aider à mener votre projet au succès…</a:t>
            </a:r>
            <a:endParaRPr lang="fr-CH" sz="2400" b="0" dirty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5" name="Picture 3" descr="C:\Users\Admin\Downloads\MP900285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5144385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01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P9004317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04048" y="3356992"/>
            <a:ext cx="3384376" cy="33843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0" y="562670"/>
            <a:ext cx="4114800" cy="3802434"/>
          </a:xfrm>
        </p:spPr>
        <p:txBody>
          <a:bodyPr>
            <a:noAutofit/>
          </a:bodyPr>
          <a:lstStyle/>
          <a:p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Un objectif :</a:t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Créer l’opportunité d’une nouvelle rencontre pour lui en dire plus !</a:t>
            </a:r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endParaRPr lang="fr-CH" sz="4800" dirty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Image 4" descr="MP90044332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672"/>
            <a:ext cx="374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ccords,communications,personnes,photographies,poignées de mains,symboles gestuel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791" y="4293096"/>
            <a:ext cx="3815705" cy="2448272"/>
          </a:xfrm>
          <a:prstGeom prst="rect">
            <a:avLst/>
          </a:prstGeom>
          <a:noFill/>
        </p:spPr>
      </p:pic>
      <p:sp>
        <p:nvSpPr>
          <p:cNvPr id="1195010" name="WordArt 2"/>
          <p:cNvSpPr>
            <a:spLocks noChangeArrowheads="1" noChangeShapeType="1" noTextEdit="1"/>
          </p:cNvSpPr>
          <p:nvPr/>
        </p:nvSpPr>
        <p:spPr bwMode="auto">
          <a:xfrm>
            <a:off x="171436" y="152400"/>
            <a:ext cx="24003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CH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?</a:t>
            </a:r>
            <a:endParaRPr lang="fr-CH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DDD197"/>
                  </a:gs>
                  <a:gs pos="100000">
                    <a:srgbClr val="FFFF99"/>
                  </a:gs>
                </a:gsLst>
                <a:lin ang="5400000" scaled="1"/>
              </a:gradFill>
              <a:effectLst>
                <a:outerShdw dist="45791" dir="3378596" algn="ctr" rotWithShape="0">
                  <a:schemeClr val="folHlink"/>
                </a:outerShdw>
              </a:effectLst>
              <a:latin typeface="Arial Black"/>
            </a:endParaRP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title"/>
          </p:nvPr>
        </p:nvSpPr>
        <p:spPr>
          <a:xfrm rot="19656933">
            <a:off x="152400" y="2133600"/>
            <a:ext cx="8915400" cy="2514600"/>
          </a:xfrm>
        </p:spPr>
        <p:txBody>
          <a:bodyPr lIns="18000" rIns="18000" anchor="ctr">
            <a:normAutofit/>
          </a:bodyPr>
          <a:lstStyle/>
          <a:p>
            <a:pPr algn="ctr"/>
            <a:r>
              <a:rPr lang="fr-FR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Où et quand utiliser votre</a:t>
            </a:r>
            <a:br>
              <a:rPr lang="fr-FR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FR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« </a:t>
            </a:r>
            <a:r>
              <a:rPr lang="fr-FR" sz="4800" dirty="0" err="1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elevator</a:t>
            </a:r>
            <a:r>
              <a:rPr lang="fr-FR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pitch » ?</a:t>
            </a:r>
            <a:endParaRPr lang="fr-FR" sz="4800" dirty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6021288"/>
            <a:ext cx="4783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Lors d’une brève rencontre …</a:t>
            </a:r>
          </a:p>
        </p:txBody>
      </p:sp>
    </p:spTree>
    <p:extLst>
      <p:ext uri="{BB962C8B-B14F-4D97-AF65-F5344CB8AC3E}">
        <p14:creationId xmlns:p14="http://schemas.microsoft.com/office/powerpoint/2010/main" val="19783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23928" y="490662"/>
            <a:ext cx="4824536" cy="1066130"/>
          </a:xfrm>
        </p:spPr>
        <p:txBody>
          <a:bodyPr>
            <a:normAutofit/>
          </a:bodyPr>
          <a:lstStyle/>
          <a:p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Mais aussi pour :</a:t>
            </a:r>
          </a:p>
        </p:txBody>
      </p:sp>
      <p:pic>
        <p:nvPicPr>
          <p:cNvPr id="7" name="Image 6" descr="MP9004118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64704"/>
            <a:ext cx="3456384" cy="23222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079726" cy="350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arcinfo.ch/uploads/tx_snparticles/2011-09-12/conseil_nationale_ke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112" y="2348880"/>
            <a:ext cx="4461776" cy="2948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Image 8" descr="MP90039982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005064"/>
            <a:ext cx="3787135" cy="2523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395536" y="6093296"/>
            <a:ext cx="2939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Votre home page…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96136" y="5903893"/>
            <a:ext cx="27410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Pour décrocher</a:t>
            </a:r>
          </a:p>
          <a:p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un rendez-vous…</a:t>
            </a:r>
          </a:p>
        </p:txBody>
      </p:sp>
      <p:sp>
        <p:nvSpPr>
          <p:cNvPr id="16" name="Rectangle 15"/>
          <p:cNvSpPr/>
          <p:nvPr/>
        </p:nvSpPr>
        <p:spPr>
          <a:xfrm rot="120000">
            <a:off x="5446597" y="1819065"/>
            <a:ext cx="2733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Une conférence…</a:t>
            </a:r>
          </a:p>
        </p:txBody>
      </p:sp>
      <p:sp>
        <p:nvSpPr>
          <p:cNvPr id="17" name="Rectangle 16"/>
          <p:cNvSpPr/>
          <p:nvPr/>
        </p:nvSpPr>
        <p:spPr>
          <a:xfrm rot="156695">
            <a:off x="405914" y="256018"/>
            <a:ext cx="2969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Une présentation…</a:t>
            </a:r>
          </a:p>
        </p:txBody>
      </p:sp>
    </p:spTree>
    <p:extLst>
      <p:ext uri="{BB962C8B-B14F-4D97-AF65-F5344CB8AC3E}">
        <p14:creationId xmlns:p14="http://schemas.microsoft.com/office/powerpoint/2010/main" val="6063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WordArt 2"/>
          <p:cNvSpPr>
            <a:spLocks noChangeArrowheads="1" noChangeShapeType="1" noTextEdit="1"/>
          </p:cNvSpPr>
          <p:nvPr/>
        </p:nvSpPr>
        <p:spPr bwMode="auto">
          <a:xfrm>
            <a:off x="171436" y="152400"/>
            <a:ext cx="24003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CH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?</a:t>
            </a:r>
            <a:endParaRPr lang="fr-CH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DDD197"/>
                  </a:gs>
                  <a:gs pos="100000">
                    <a:srgbClr val="FFFF99"/>
                  </a:gs>
                </a:gsLst>
                <a:lin ang="5400000" scaled="1"/>
              </a:gradFill>
              <a:effectLst>
                <a:outerShdw dist="45791" dir="3378596" algn="ctr" rotWithShape="0">
                  <a:schemeClr val="folHlink"/>
                </a:outerShdw>
              </a:effectLst>
              <a:latin typeface="Arial Black"/>
            </a:endParaRP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title"/>
          </p:nvPr>
        </p:nvSpPr>
        <p:spPr>
          <a:xfrm rot="19656933">
            <a:off x="152400" y="2133600"/>
            <a:ext cx="8915400" cy="2514600"/>
          </a:xfrm>
        </p:spPr>
        <p:txBody>
          <a:bodyPr lIns="18000" rIns="18000" anchor="ctr">
            <a:normAutofit/>
          </a:bodyPr>
          <a:lstStyle/>
          <a:p>
            <a:pPr algn="ctr"/>
            <a:r>
              <a:rPr lang="fr-FR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Comment pouvez-vous</a:t>
            </a:r>
            <a:br>
              <a:rPr lang="fr-FR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FR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le structurer ?</a:t>
            </a:r>
            <a:endParaRPr lang="fr-FR" sz="4800" dirty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62" name="Picture 2" descr="http://lewebpedagogique.com/classece2cm1stb/files/2011/03/puzzl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8575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8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16016" y="1556792"/>
            <a:ext cx="3898776" cy="3168352"/>
          </a:xfrm>
        </p:spPr>
        <p:txBody>
          <a:bodyPr>
            <a:normAutofit/>
          </a:bodyPr>
          <a:lstStyle/>
          <a:p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1. L’accroche</a:t>
            </a:r>
            <a:r>
              <a:rPr lang="fr-CH" sz="40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r-CH" sz="40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40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r-CH" sz="40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Créez la surprise,</a:t>
            </a:r>
            <a:b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attirez l’attention,</a:t>
            </a:r>
            <a:b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mais sans trop</a:t>
            </a:r>
            <a:b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d’exagération !</a:t>
            </a:r>
            <a:endParaRPr lang="fr-CH" sz="4000" dirty="0" smtClean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Image 4" descr="MP9004140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4230795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778694"/>
            <a:ext cx="4572000" cy="4882554"/>
          </a:xfrm>
        </p:spPr>
        <p:txBody>
          <a:bodyPr>
            <a:normAutofit/>
          </a:bodyPr>
          <a:lstStyle/>
          <a:p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2. Une situation</a:t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problématique</a:t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ou</a:t>
            </a:r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Un besoin non satisfait pour votre clientèle niche…</a:t>
            </a:r>
            <a:endParaRPr lang="fr-CH" sz="4800" dirty="0" smtClean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 descr="http://nerdok.com/wp-content/uploads/2011/04/041311_1252_MURPHYKANUN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7410" name="Picture 2" descr="http://detecteurdefumee.me/files/2011/01/fire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8544" y="0"/>
            <a:ext cx="457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310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5.cherchons.com/marchand/assets1.shopix.fr/img/caisse_a_outil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5112568" cy="3672408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83968" y="2060848"/>
            <a:ext cx="4788024" cy="1858218"/>
          </a:xfrm>
        </p:spPr>
        <p:txBody>
          <a:bodyPr>
            <a:normAutofit/>
          </a:bodyPr>
          <a:lstStyle/>
          <a:p>
            <a:pPr algn="l"/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3. Votre solution !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476672"/>
            <a:ext cx="37401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Les solutions des autres,</a:t>
            </a:r>
            <a:b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 vos concurrents, et…</a:t>
            </a:r>
          </a:p>
        </p:txBody>
      </p:sp>
      <p:pic>
        <p:nvPicPr>
          <p:cNvPr id="43012" name="Picture 4" descr="http://www.car-id.fr/238-379-large/module-de-6-tournevis-a-frapper-aut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2857500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94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tx2">
                <a:lumMod val="5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tronoo.com/images/galaxies/galaxie-m8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C0B10"/>
              </a:clrFrom>
              <a:clrTo>
                <a:srgbClr val="0C0B1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2095">
            <a:off x="230985" y="2791306"/>
            <a:ext cx="8913016" cy="42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8259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dirty="0" smtClean="0">
                <a:ln/>
                <a:solidFill>
                  <a:schemeClr val="accent3"/>
                </a:solidFill>
                <a:effectLst/>
              </a:rPr>
              <a:t>Et entre les extrêmes de la galaxie entrepreneuriale ?</a:t>
            </a:r>
            <a:endParaRPr lang="fr-CH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3059832" y="1988840"/>
            <a:ext cx="2881420" cy="367240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  <p:pic>
        <p:nvPicPr>
          <p:cNvPr id="2051" name="Picture 3" descr="C:\G\CmProj\Dinamica\IDDEA\IDDEA Nespresso-what-els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" y="1556792"/>
            <a:ext cx="2115984" cy="23076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iimb.ernet.in/microfinance/images/Grameen2007_0516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700700"/>
            <a:ext cx="2693167" cy="20198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899592" y="1509341"/>
            <a:ext cx="7479191" cy="5232027"/>
            <a:chOff x="2483766" y="1340768"/>
            <a:chExt cx="7479191" cy="5232027"/>
          </a:xfrm>
        </p:grpSpPr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6" y="1340768"/>
              <a:ext cx="7479191" cy="523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916832"/>
              <a:ext cx="2993285" cy="2378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8" descr="http://www.milleetunetasses.com/images/imagecache/110x104_paquet_cadeau_7_130493222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2294383"/>
              <a:ext cx="1276237" cy="1206625"/>
            </a:xfrm>
            <a:prstGeom prst="rect">
              <a:avLst/>
            </a:prstGeom>
            <a:noFill/>
          </p:spPr>
        </p:pic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4402832" cy="2348880"/>
          </a:xfrm>
        </p:spPr>
        <p:txBody>
          <a:bodyPr>
            <a:normAutofit/>
          </a:bodyPr>
          <a:lstStyle/>
          <a:p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4. Vos avantages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92280" y="4029621"/>
            <a:ext cx="16562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Les autres</a:t>
            </a:r>
            <a:b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solutions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640" y="4029621"/>
            <a:ext cx="13660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Votre</a:t>
            </a:r>
            <a:b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9152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medias.pearl.fr/images/produits/zoom/H/HZ1/HZ1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330796"/>
            <a:ext cx="3810000" cy="4762500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79912" y="908720"/>
            <a:ext cx="5122912" cy="5328592"/>
          </a:xfrm>
        </p:spPr>
        <p:txBody>
          <a:bodyPr>
            <a:normAutofit/>
          </a:bodyPr>
          <a:lstStyle/>
          <a:p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5. Conclusion</a:t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36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(votre appel à l’action)</a:t>
            </a:r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Obtenir une opportunité d’approfondir le sujet, un</a:t>
            </a:r>
            <a:b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rendez-vous pour une réunion, une discussion téléphonique, une conférence, une démonstration…</a:t>
            </a:r>
            <a:endParaRPr lang="fr-CH" sz="4800" dirty="0" smtClean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361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l_fi" descr="p_01spr_metron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4323" y="1988840"/>
            <a:ext cx="3238197" cy="4248472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850702"/>
            <a:ext cx="6768752" cy="5314602"/>
          </a:xfrm>
        </p:spPr>
        <p:txBody>
          <a:bodyPr>
            <a:normAutofit/>
          </a:bodyPr>
          <a:lstStyle/>
          <a:p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Attention à votre timing !</a:t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Introduction, accroche		</a:t>
            </a:r>
            <a:r>
              <a:rPr lang="fr-CH" sz="2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15</a:t>
            </a: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secondes </a:t>
            </a:r>
            <a:b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Situation problématique		</a:t>
            </a:r>
            <a:r>
              <a:rPr lang="fr-CH" sz="2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30</a:t>
            </a: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	""	</a:t>
            </a:r>
            <a:b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Solution(s) existante(s) 		</a:t>
            </a:r>
            <a:r>
              <a:rPr lang="fr-CH" sz="2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15</a:t>
            </a: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 	""	</a:t>
            </a:r>
            <a:b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Votre solution			</a:t>
            </a:r>
            <a:r>
              <a:rPr lang="fr-CH" sz="2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15</a:t>
            </a: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 	""	</a:t>
            </a:r>
            <a:b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Ses avantages			</a:t>
            </a:r>
            <a:r>
              <a:rPr lang="fr-CH" sz="2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15</a:t>
            </a: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 	""	</a:t>
            </a:r>
            <a:b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Conclusion, appel à l’action	</a:t>
            </a:r>
            <a:r>
              <a:rPr lang="fr-CH" sz="2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15</a:t>
            </a: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 	""	</a:t>
            </a:r>
            <a:b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endParaRPr lang="fr-CH" sz="4800" dirty="0" smtClean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218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WordArt 2"/>
          <p:cNvSpPr>
            <a:spLocks noChangeArrowheads="1" noChangeShapeType="1" noTextEdit="1"/>
          </p:cNvSpPr>
          <p:nvPr/>
        </p:nvSpPr>
        <p:spPr bwMode="auto">
          <a:xfrm>
            <a:off x="180976" y="152400"/>
            <a:ext cx="1247752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CH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Verdana" pitchFamily="34" charset="0"/>
                <a:cs typeface="Verdana" pitchFamily="34" charset="0"/>
              </a:rPr>
              <a:t>!</a:t>
            </a:r>
            <a:endParaRPr lang="fr-CH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title"/>
          </p:nvPr>
        </p:nvSpPr>
        <p:spPr>
          <a:xfrm rot="19656933">
            <a:off x="152400" y="2133600"/>
            <a:ext cx="8915400" cy="2514600"/>
          </a:xfrm>
        </p:spPr>
        <p:txBody>
          <a:bodyPr lIns="18000" rIns="1800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Quelques pièges à éviter !</a:t>
            </a:r>
            <a:endParaRPr lang="fr-FR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9394" name="Picture 2" descr="http://direct-signaletique.com/images_produit/PhotosDirect/SignalisationExterne/SignalisationRoutierePermanente/PanneauxDangerPanneauxPanonceauxTypeA/PanneauDeDangerA2/Z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752850"/>
            <a:ext cx="3105150" cy="310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74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chine-informations.com/images/upload/Gebetsmuhlen_1_jpeg_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464767"/>
            <a:ext cx="5143500" cy="3276601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137720" y="274638"/>
            <a:ext cx="3970784" cy="3010346"/>
          </a:xfrm>
        </p:spPr>
        <p:txBody>
          <a:bodyPr>
            <a:normAutofit/>
          </a:bodyPr>
          <a:lstStyle/>
          <a:p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Le sprint !</a:t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Vouloir trop en dire…</a:t>
            </a:r>
            <a:endParaRPr lang="fr-CH" sz="4800" dirty="0" smtClean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 descr="http://1.bp.blogspot.com/_xRluSKvYzS0/TP0Wfor9sGI/AAAAAAAAAB0/pOdciXLqodk/s1600/starting-bloc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968552" cy="324036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9512" y="4348261"/>
            <a:ext cx="352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Et faire de votre</a:t>
            </a:r>
            <a:b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« </a:t>
            </a:r>
            <a:r>
              <a:rPr lang="fr-CH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elevator</a:t>
            </a:r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pitch »</a:t>
            </a:r>
            <a:b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un moulin à prières…</a:t>
            </a:r>
          </a:p>
        </p:txBody>
      </p:sp>
    </p:spTree>
    <p:extLst>
      <p:ext uri="{BB962C8B-B14F-4D97-AF65-F5344CB8AC3E}">
        <p14:creationId xmlns:p14="http://schemas.microsoft.com/office/powerpoint/2010/main" val="19891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570186"/>
          </a:xfrm>
        </p:spPr>
        <p:txBody>
          <a:bodyPr>
            <a:normAutofit/>
          </a:bodyPr>
          <a:lstStyle/>
          <a:p>
            <a:pPr algn="l"/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Trop parler de votre produit…</a:t>
            </a:r>
          </a:p>
        </p:txBody>
      </p:sp>
      <p:pic>
        <p:nvPicPr>
          <p:cNvPr id="57348" name="Picture 4" descr="http://www.mvdiagnosticsolutions.co.uk/communities/6/004/008/982/726/images/45446941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6507334" cy="3312368"/>
          </a:xfrm>
          <a:prstGeom prst="rect">
            <a:avLst/>
          </a:prstGeom>
          <a:noFill/>
        </p:spPr>
      </p:pic>
      <p:pic>
        <p:nvPicPr>
          <p:cNvPr id="57350" name="Picture 6" descr="http://www.specialist-auto.fr/wp-content/files_uploads/2010/06/vettel-victoire-f1-grand-prix-valence-competition-course-auto-blog-auto-specialist-auto-374x2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03092"/>
            <a:ext cx="4189848" cy="26662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3568" y="5517232"/>
            <a:ext cx="40983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Et oublier d’en mentionner</a:t>
            </a:r>
            <a:b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les résultats escomptés…</a:t>
            </a:r>
          </a:p>
        </p:txBody>
      </p:sp>
    </p:spTree>
    <p:extLst>
      <p:ext uri="{BB962C8B-B14F-4D97-AF65-F5344CB8AC3E}">
        <p14:creationId xmlns:p14="http://schemas.microsoft.com/office/powerpoint/2010/main" val="256769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aamulehti.fi/cs/Satellite?blobcol=urldata&amp;blobkey=id&amp;blobtable=MungoBlobs&amp;blobwhere=1195601998772&amp;ssbinary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438650" cy="40900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29608" y="490662"/>
            <a:ext cx="4690864" cy="5818658"/>
          </a:xfrm>
        </p:spPr>
        <p:txBody>
          <a:bodyPr>
            <a:normAutofit/>
          </a:bodyPr>
          <a:lstStyle/>
          <a:p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Vos abréviations et votre jargon :</a:t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Parlez de profitabilité, de rendement et de processus d’optimisation à une personne du domaine de l’éducation de la petite enfance…</a:t>
            </a:r>
            <a:b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Vous verrez… </a:t>
            </a:r>
            <a:b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fr-CH" sz="2800" b="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le résultat n’est pas garanti !</a:t>
            </a:r>
            <a:endParaRPr lang="fr-CH" sz="4800" dirty="0" smtClean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221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L’optimisme exagéré :</a:t>
            </a:r>
            <a:br>
              <a:rPr lang="fr-CH" sz="48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endParaRPr lang="fr-CH" sz="4800" dirty="0" smtClean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3250" name="Picture 2" descr="http://5d.img.v4.skyrock.net/5d1/fishesandfranck/pics/2985744013_1_3_6nbnmQ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5715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3252" name="AutoShape 4" descr="http://img.over-blog.com/300x225/0/56/97/02/25-cm-27.05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3254" name="AutoShape 6" descr="http://img.over-blog.com/300x225/0/56/97/02/25-cm-27.05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3256" name="AutoShape 8" descr="http://img.over-blog.com/300x225/0/56/97/02/25-cm-27.05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2733" y="2348880"/>
            <a:ext cx="2411115" cy="147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7504" y="2060848"/>
            <a:ext cx="25128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Ne transformez </a:t>
            </a:r>
          </a:p>
          <a:p>
            <a:r>
              <a:rPr lang="fr-CH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pas ceci…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5936" y="5517232"/>
            <a:ext cx="3116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 cela !</a:t>
            </a:r>
          </a:p>
        </p:txBody>
      </p:sp>
    </p:spTree>
    <p:extLst>
      <p:ext uri="{BB962C8B-B14F-4D97-AF65-F5344CB8AC3E}">
        <p14:creationId xmlns:p14="http://schemas.microsoft.com/office/powerpoint/2010/main" val="29449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http://www.hellopro.fr/images/produit-2/1/1/2/panneau-de-signalisation-c113-129921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564904"/>
            <a:ext cx="1728192" cy="1728192"/>
          </a:xfrm>
          <a:prstGeom prst="rect">
            <a:avLst/>
          </a:prstGeom>
          <a:noFill/>
        </p:spPr>
      </p:pic>
      <p:sp>
        <p:nvSpPr>
          <p:cNvPr id="1195010" name="WordArt 2"/>
          <p:cNvSpPr>
            <a:spLocks noChangeArrowheads="1" noChangeShapeType="1" noTextEdit="1"/>
          </p:cNvSpPr>
          <p:nvPr/>
        </p:nvSpPr>
        <p:spPr bwMode="auto">
          <a:xfrm>
            <a:off x="180976" y="152400"/>
            <a:ext cx="1247752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CH" sz="3200" b="1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ea typeface="Verdana" pitchFamily="34" charset="0"/>
                <a:cs typeface="Verdana" pitchFamily="34" charset="0"/>
              </a:rPr>
              <a:t>!</a:t>
            </a:r>
            <a:endParaRPr lang="fr-CH" sz="3200" b="1" dirty="0">
              <a:ln w="1905"/>
              <a:solidFill>
                <a:srgbClr val="82C8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title"/>
          </p:nvPr>
        </p:nvSpPr>
        <p:spPr>
          <a:xfrm rot="19656933">
            <a:off x="-272420" y="1732558"/>
            <a:ext cx="8915400" cy="2514600"/>
          </a:xfrm>
        </p:spPr>
        <p:txBody>
          <a:bodyPr lIns="18000" rIns="18000" anchor="ctr">
            <a:normAutofit/>
          </a:bodyPr>
          <a:lstStyle/>
          <a:p>
            <a:pPr algn="ctr"/>
            <a:r>
              <a:rPr lang="fr-FR" sz="5400" dirty="0" smtClean="0"/>
              <a:t>Suivez plutôt</a:t>
            </a:r>
            <a:br>
              <a:rPr lang="fr-FR" sz="5400" dirty="0" smtClean="0"/>
            </a:br>
            <a:r>
              <a:rPr lang="fr-FR" sz="5400" dirty="0" smtClean="0"/>
              <a:t>ces quelques pistes!</a:t>
            </a:r>
            <a:endParaRPr lang="fr-FR" sz="5400" dirty="0"/>
          </a:p>
        </p:txBody>
      </p:sp>
      <p:pic>
        <p:nvPicPr>
          <p:cNvPr id="17410" name="Picture 2" descr="http://www.rambit.qc.ca/contester-contravention/blog/wp-content/uploads/2010/12/contravention-virage-interd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260304"/>
            <a:ext cx="1905000" cy="1905000"/>
          </a:xfrm>
          <a:prstGeom prst="rect">
            <a:avLst/>
          </a:prstGeom>
          <a:noFill/>
        </p:spPr>
      </p:pic>
      <p:pic>
        <p:nvPicPr>
          <p:cNvPr id="17412" name="Picture 4" descr="http://www.maxicours.com/img/2/5/7/7/25772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1478657" cy="1265732"/>
          </a:xfrm>
          <a:prstGeom prst="rect">
            <a:avLst/>
          </a:prstGeom>
          <a:noFill/>
        </p:spPr>
      </p:pic>
      <p:pic>
        <p:nvPicPr>
          <p:cNvPr id="17414" name="Picture 6" descr="http://s2.e-monsite.com/2009/11/29/38207227port-du-casque-jp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645024"/>
            <a:ext cx="1564659" cy="2057425"/>
          </a:xfrm>
          <a:prstGeom prst="rect">
            <a:avLst/>
          </a:prstGeom>
          <a:noFill/>
        </p:spPr>
      </p:pic>
      <p:pic>
        <p:nvPicPr>
          <p:cNvPr id="17416" name="Picture 8" descr="http://direct-signaletique.com/images_produit/PhotosDirect/SignalisationExterne/SignalisationRoutierePermanente/PanneauxIndicationPanneauxPanonceauxTypeCE/PanneauxIndicationCe6b/Zoom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1556792" cy="1556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7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4114800" cy="1676703"/>
          </a:xfrm>
        </p:spPr>
        <p:txBody>
          <a:bodyPr>
            <a:noAutofit/>
          </a:bodyPr>
          <a:lstStyle/>
          <a:p>
            <a:r>
              <a:rPr lang="fr-CH" sz="4800" dirty="0" smtClean="0"/>
              <a:t>Utilisez votre bon sens !</a:t>
            </a:r>
            <a:endParaRPr lang="fr-CH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67690"/>
            <a:ext cx="4762872" cy="3581590"/>
          </a:xfrm>
        </p:spPr>
        <p:txBody>
          <a:bodyPr>
            <a:normAutofit/>
          </a:bodyPr>
          <a:lstStyle/>
          <a:p>
            <a:r>
              <a:rPr lang="fr-CH" sz="280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Préparez la structure</a:t>
            </a:r>
          </a:p>
          <a:p>
            <a:r>
              <a:rPr lang="fr-CH" sz="280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Une information par point</a:t>
            </a:r>
          </a:p>
          <a:p>
            <a:r>
              <a:rPr lang="fr-CH" sz="280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Rédigez le texte</a:t>
            </a:r>
          </a:p>
          <a:p>
            <a:r>
              <a:rPr lang="fr-CH" sz="280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Lisez-le à voix haute</a:t>
            </a:r>
          </a:p>
          <a:p>
            <a:r>
              <a:rPr lang="fr-CH" sz="280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Chronométrez votre temps</a:t>
            </a:r>
          </a:p>
          <a:p>
            <a:r>
              <a:rPr lang="fr-CH" sz="280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Corrigez et adaptez votre pitch</a:t>
            </a:r>
          </a:p>
        </p:txBody>
      </p:sp>
      <p:pic>
        <p:nvPicPr>
          <p:cNvPr id="71682" name="Picture 2" descr="http://www.wikinoticia.com/images/depsicologia/depsicologia.com.wp-content.uploads.mirror-mirror2_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886200" cy="4933950"/>
          </a:xfrm>
          <a:prstGeom prst="rect">
            <a:avLst/>
          </a:prstGeom>
          <a:noFill/>
        </p:spPr>
      </p:pic>
      <p:pic>
        <p:nvPicPr>
          <p:cNvPr id="71684" name="Picture 4" descr="http://images.ados.fr/divers/photo/hd/7607320760/images-tiree-net/chat-lion-1913456d8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3822" y="476672"/>
            <a:ext cx="4667250" cy="596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tx2">
                <a:lumMod val="5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dirty="0" smtClean="0">
                <a:ln/>
                <a:solidFill>
                  <a:schemeClr val="accent3"/>
                </a:solidFill>
                <a:effectLst/>
              </a:rPr>
              <a:t>Un univers de saveurs et démarches différentes</a:t>
            </a:r>
            <a:endParaRPr lang="fr-CH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075" name="Picture 3" descr="C:\G\CmProj\Dinamica\IDDEA\Epices 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511297"/>
            <a:ext cx="4320480" cy="27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928" y="2132856"/>
            <a:ext cx="1879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Petites et</a:t>
            </a:r>
            <a:br>
              <a:rPr lang="fr-CH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fr-CH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Moyennes</a:t>
            </a:r>
            <a:br>
              <a:rPr lang="fr-CH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fr-CH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Entreprises</a:t>
            </a:r>
            <a:endParaRPr lang="fr-CH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07409" y="980728"/>
            <a:ext cx="3656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2400" b="1">
                <a:ln/>
                <a:solidFill>
                  <a:schemeClr val="accent3"/>
                </a:solidFill>
              </a:defRPr>
            </a:lvl1pPr>
          </a:lstStyle>
          <a:p>
            <a:r>
              <a:rPr lang="fr-CH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Responsabilité</a:t>
            </a:r>
            <a:br>
              <a:rPr lang="fr-CH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fr-CH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Sociale des Entreprises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68929" y="5461773"/>
            <a:ext cx="2476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2400" b="1">
                <a:ln/>
                <a:solidFill>
                  <a:schemeClr val="accent3"/>
                </a:solidFill>
              </a:defRPr>
            </a:lvl1pPr>
          </a:lstStyle>
          <a:p>
            <a:r>
              <a:rPr lang="fr-CH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Développement</a:t>
            </a:r>
            <a:br>
              <a:rPr lang="fr-CH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fr-CH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Durable</a:t>
            </a:r>
            <a:endParaRPr lang="fr-CH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00192" y="1396226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2400" b="1">
                <a:ln/>
                <a:solidFill>
                  <a:schemeClr val="accent3"/>
                </a:solidFill>
              </a:defRPr>
            </a:lvl1pPr>
          </a:lstStyle>
          <a:p>
            <a:r>
              <a:rPr lang="fr-CH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Economie</a:t>
            </a:r>
            <a:br>
              <a:rPr lang="fr-CH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fr-CH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collaborative</a:t>
            </a:r>
            <a:endParaRPr lang="fr-CH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946241" y="3044321"/>
            <a:ext cx="1654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2400" b="1">
                <a:ln/>
                <a:solidFill>
                  <a:schemeClr val="accent3"/>
                </a:solidFill>
              </a:defRPr>
            </a:lvl1pPr>
          </a:lstStyle>
          <a:p>
            <a:r>
              <a:rPr lang="fr-CH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Economie</a:t>
            </a:r>
            <a:br>
              <a:rPr lang="fr-CH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fr-CH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sociale et</a:t>
            </a:r>
            <a:br>
              <a:rPr lang="fr-CH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fr-CH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solidaire</a:t>
            </a:r>
            <a:endParaRPr lang="fr-CH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80953" y="6207695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2400" b="1">
                <a:ln/>
                <a:solidFill>
                  <a:schemeClr val="accent3"/>
                </a:solidFill>
              </a:defRPr>
            </a:lvl1pPr>
          </a:lstStyle>
          <a:p>
            <a:r>
              <a:rPr lang="fr-CH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Lean Startup</a:t>
            </a:r>
            <a:endParaRPr lang="fr-CH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79837" y="4676943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2400" b="1">
                <a:ln/>
                <a:solidFill>
                  <a:schemeClr val="accent3"/>
                </a:solidFill>
              </a:defRPr>
            </a:lvl1pPr>
          </a:lstStyle>
          <a:p>
            <a:r>
              <a:rPr lang="fr-CH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Makers</a:t>
            </a:r>
            <a:endParaRPr lang="fr-CH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70672" y="5685864"/>
            <a:ext cx="2476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2400" b="1">
                <a:ln/>
                <a:solidFill>
                  <a:schemeClr val="accent3"/>
                </a:solidFill>
              </a:defRPr>
            </a:lvl1pPr>
          </a:lstStyle>
          <a:p>
            <a:r>
              <a:rPr lang="fr-CH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Entrepreneuriat</a:t>
            </a:r>
            <a:br>
              <a:rPr lang="fr-CH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fr-CH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social</a:t>
            </a:r>
            <a:endParaRPr lang="fr-CH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053" y="3956863"/>
            <a:ext cx="2199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Economie de</a:t>
            </a:r>
            <a:br>
              <a:rPr lang="fr-CH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fr-CH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fonctionnalité</a:t>
            </a:r>
            <a:endParaRPr lang="fr-CH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61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4008" y="1210742"/>
            <a:ext cx="4248472" cy="5026570"/>
          </a:xfrm>
        </p:spPr>
        <p:txBody>
          <a:bodyPr>
            <a:normAutofit/>
          </a:bodyPr>
          <a:lstStyle/>
          <a:p>
            <a:r>
              <a:rPr lang="fr-CH" sz="4800" dirty="0" smtClean="0"/>
              <a:t>Faites-le lire</a:t>
            </a:r>
            <a:br>
              <a:rPr lang="fr-CH" sz="4800" dirty="0" smtClean="0"/>
            </a:br>
            <a:r>
              <a:rPr lang="fr-CH" sz="4800" dirty="0" smtClean="0"/>
              <a:t>par quelqu’un</a:t>
            </a:r>
            <a:br>
              <a:rPr lang="fr-CH" sz="4800" dirty="0" smtClean="0"/>
            </a:br>
            <a:r>
              <a:rPr lang="fr-CH" sz="4800" dirty="0"/>
              <a:t/>
            </a:r>
            <a:br>
              <a:rPr lang="fr-CH" sz="4800" dirty="0"/>
            </a:br>
            <a:r>
              <a:rPr lang="fr-CH" sz="2800" b="0" dirty="0" smtClean="0"/>
              <a:t>Votre  neveu de 12 ans</a:t>
            </a:r>
            <a:br>
              <a:rPr lang="fr-CH" sz="2800" b="0" dirty="0" smtClean="0"/>
            </a:br>
            <a:r>
              <a:rPr lang="fr-CH" sz="2800" b="0" dirty="0" smtClean="0"/>
              <a:t>ou votre grand-mère devraient pouvoir le comprendre !</a:t>
            </a:r>
            <a:endParaRPr lang="fr-CH" sz="4800" dirty="0"/>
          </a:p>
        </p:txBody>
      </p:sp>
      <p:pic>
        <p:nvPicPr>
          <p:cNvPr id="69634" name="Picture 2" descr="C:\Users\Admin\Downloads\MP9004097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083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depsicologia.com/wp-content/uploads/nervous-wo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729" y="79499"/>
            <a:ext cx="4551271" cy="658986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" y="1268760"/>
            <a:ext cx="5050904" cy="3744416"/>
          </a:xfrm>
        </p:spPr>
        <p:txBody>
          <a:bodyPr>
            <a:normAutofit/>
          </a:bodyPr>
          <a:lstStyle/>
          <a:p>
            <a:r>
              <a:rPr lang="fr-CH" sz="4800" dirty="0" smtClean="0"/>
              <a:t>Vous avez le trac ?</a:t>
            </a:r>
            <a:br>
              <a:rPr lang="fr-CH" sz="4800" dirty="0" smtClean="0"/>
            </a:br>
            <a:r>
              <a:rPr lang="fr-CH" sz="4800" dirty="0"/>
              <a:t/>
            </a:r>
            <a:br>
              <a:rPr lang="fr-CH" sz="4800" dirty="0"/>
            </a:br>
            <a:r>
              <a:rPr lang="fr-CH" sz="4800" dirty="0" smtClean="0"/>
              <a:t>Entraînez-vous !</a:t>
            </a:r>
            <a:endParaRPr lang="fr-CH" sz="4800" dirty="0"/>
          </a:p>
        </p:txBody>
      </p:sp>
    </p:spTree>
    <p:extLst>
      <p:ext uri="{BB962C8B-B14F-4D97-AF65-F5344CB8AC3E}">
        <p14:creationId xmlns:p14="http://schemas.microsoft.com/office/powerpoint/2010/main" val="1365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4800" dirty="0" smtClean="0"/>
              <a:t/>
            </a:r>
            <a:br>
              <a:rPr lang="fr-CH" sz="4800" dirty="0" smtClean="0"/>
            </a:br>
            <a:r>
              <a:rPr lang="fr-CH" sz="4800" dirty="0"/>
              <a:t/>
            </a:r>
            <a:br>
              <a:rPr lang="fr-CH" sz="4800" dirty="0"/>
            </a:br>
            <a:r>
              <a:rPr lang="fr-CH" sz="2800" b="0" dirty="0" smtClean="0"/>
              <a:t>Une</a:t>
            </a:r>
            <a:endParaRPr lang="fr-CH" sz="2800" b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504" y="1071546"/>
            <a:ext cx="6419056" cy="505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4800" b="1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Mettez-y votre</a:t>
            </a:r>
            <a:br>
              <a:rPr lang="fr-CH" sz="4800" b="1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fr-CH" sz="4800" b="1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touche finale !</a:t>
            </a:r>
          </a:p>
          <a:p>
            <a:pPr marL="0" indent="0">
              <a:buNone/>
            </a:pPr>
            <a:endParaRPr lang="fr-CH" sz="4800" b="1" dirty="0" smtClean="0">
              <a:ln w="1905"/>
              <a:solidFill>
                <a:srgbClr val="82C8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r>
              <a:rPr lang="fr-CH" sz="280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Une dose d’écoute </a:t>
            </a:r>
            <a:br>
              <a:rPr lang="fr-CH" sz="280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fr-CH" sz="280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du contexte</a:t>
            </a:r>
          </a:p>
          <a:p>
            <a:r>
              <a:rPr lang="fr-CH" sz="280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Une pointe de précision</a:t>
            </a:r>
          </a:p>
          <a:p>
            <a:r>
              <a:rPr lang="fr-CH" sz="280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Une pincée de clarté</a:t>
            </a:r>
          </a:p>
          <a:p>
            <a:r>
              <a:rPr lang="fr-CH" sz="280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Et…</a:t>
            </a:r>
          </a:p>
        </p:txBody>
      </p:sp>
      <p:pic>
        <p:nvPicPr>
          <p:cNvPr id="63489" name="Picture 1" descr="C:\Users\Admin\Downloads\MP9002161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752528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4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0" y="1196752"/>
            <a:ext cx="4572000" cy="4738538"/>
          </a:xfrm>
        </p:spPr>
        <p:txBody>
          <a:bodyPr>
            <a:normAutofit/>
          </a:bodyPr>
          <a:lstStyle/>
          <a:p>
            <a:r>
              <a:rPr lang="fr-CH" sz="4800" dirty="0" smtClean="0"/>
              <a:t>UN ZESTE</a:t>
            </a:r>
            <a:br>
              <a:rPr lang="fr-CH" sz="4800" dirty="0" smtClean="0"/>
            </a:br>
            <a:r>
              <a:rPr lang="fr-CH" sz="4800" dirty="0" smtClean="0"/>
              <a:t>DE PASSION</a:t>
            </a:r>
            <a:br>
              <a:rPr lang="fr-CH" sz="4800" dirty="0" smtClean="0"/>
            </a:br>
            <a:r>
              <a:rPr lang="fr-CH" sz="4800" dirty="0" smtClean="0"/>
              <a:t>ET D’AUDACE</a:t>
            </a:r>
            <a:br>
              <a:rPr lang="fr-CH" sz="4800" dirty="0" smtClean="0"/>
            </a:br>
            <a:endParaRPr lang="fr-CH" sz="4800" dirty="0"/>
          </a:p>
        </p:txBody>
      </p:sp>
      <p:pic>
        <p:nvPicPr>
          <p:cNvPr id="65537" name="Picture 1" descr="C:\Users\Admin\Downloads\MP9004384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9241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27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1" name="Rectangle 3"/>
          <p:cNvSpPr>
            <a:spLocks noGrp="1" noChangeArrowheads="1"/>
          </p:cNvSpPr>
          <p:nvPr>
            <p:ph type="title"/>
          </p:nvPr>
        </p:nvSpPr>
        <p:spPr>
          <a:xfrm rot="19656933">
            <a:off x="152400" y="2133600"/>
            <a:ext cx="8915400" cy="2514600"/>
          </a:xfrm>
        </p:spPr>
        <p:txBody>
          <a:bodyPr lIns="18000" rIns="18000" anchor="ctr">
            <a:normAutofit/>
          </a:bodyPr>
          <a:lstStyle/>
          <a:p>
            <a:pPr algn="ctr"/>
            <a:r>
              <a:rPr lang="fr-FR" sz="5400" dirty="0" smtClean="0"/>
              <a:t>* </a:t>
            </a:r>
            <a:r>
              <a:rPr lang="fr-FR" sz="5400" dirty="0" err="1" smtClean="0"/>
              <a:t>Pitchum</a:t>
            </a:r>
            <a:r>
              <a:rPr lang="fr-FR" sz="5400" dirty="0" smtClean="0"/>
              <a:t>, ergo </a:t>
            </a:r>
            <a:r>
              <a:rPr lang="fr-FR" sz="5400" dirty="0" err="1" smtClean="0"/>
              <a:t>sum</a:t>
            </a:r>
            <a:r>
              <a:rPr lang="fr-FR" sz="5400" dirty="0" smtClean="0"/>
              <a:t> !</a:t>
            </a:r>
            <a:br>
              <a:rPr lang="fr-FR" sz="5400" dirty="0" smtClean="0"/>
            </a:br>
            <a:r>
              <a:rPr lang="fr-FR" sz="4400" dirty="0" smtClean="0"/>
              <a:t>(à vous de jouer…)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617615" y="6054387"/>
            <a:ext cx="5526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* « Je </a:t>
            </a:r>
            <a:r>
              <a:rPr lang="fr-CH" sz="2400" dirty="0" err="1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pitche</a:t>
            </a:r>
            <a:r>
              <a:rPr lang="fr-CH" sz="240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donc je suis », </a:t>
            </a:r>
          </a:p>
          <a:p>
            <a:r>
              <a:rPr lang="fr-CH" sz="240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adapté de René Descartes et Guy Kawasaki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51520" y="296416"/>
            <a:ext cx="1247752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766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WordArt 2"/>
          <p:cNvSpPr>
            <a:spLocks noChangeArrowheads="1" noChangeShapeType="1" noTextEdit="1"/>
          </p:cNvSpPr>
          <p:nvPr/>
        </p:nvSpPr>
        <p:spPr bwMode="auto">
          <a:xfrm>
            <a:off x="7380312" y="188640"/>
            <a:ext cx="1247752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!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fr-CH" sz="4400" dirty="0" smtClean="0"/>
              <a:t>Préparation: 10 minutes!</a:t>
            </a:r>
            <a:endParaRPr lang="fr-CH" sz="4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2015337" y="5849888"/>
            <a:ext cx="1008112" cy="1008112"/>
            <a:chOff x="4067944" y="2204864"/>
            <a:chExt cx="1008112" cy="1008112"/>
          </a:xfrm>
        </p:grpSpPr>
        <p:sp>
          <p:nvSpPr>
            <p:cNvPr id="7" name="Rectangle 6"/>
            <p:cNvSpPr/>
            <p:nvPr/>
          </p:nvSpPr>
          <p:spPr>
            <a:xfrm>
              <a:off x="4067944" y="2204864"/>
              <a:ext cx="1008112" cy="100811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Ellipse 7"/>
            <p:cNvSpPr>
              <a:spLocks noChangeAspect="1"/>
            </p:cNvSpPr>
            <p:nvPr/>
          </p:nvSpPr>
          <p:spPr>
            <a:xfrm>
              <a:off x="4174238" y="2313592"/>
              <a:ext cx="792804" cy="792804"/>
            </a:xfrm>
            <a:prstGeom prst="ellipse">
              <a:avLst/>
            </a:prstGeom>
            <a:gradFill flip="none" rotWithShape="1">
              <a:gsLst>
                <a:gs pos="17000">
                  <a:srgbClr val="FFFF00"/>
                </a:gs>
                <a:gs pos="100000">
                  <a:srgbClr val="009900">
                    <a:lumMod val="92000"/>
                    <a:lumOff val="8000"/>
                  </a:srgbClr>
                </a:gs>
                <a:gs pos="63000">
                  <a:srgbClr val="92D05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CH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fr-CH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-887" y="5849888"/>
            <a:ext cx="1008112" cy="1008112"/>
            <a:chOff x="4067944" y="2204864"/>
            <a:chExt cx="1008112" cy="1008112"/>
          </a:xfrm>
        </p:grpSpPr>
        <p:sp>
          <p:nvSpPr>
            <p:cNvPr id="10" name="Rectangle 9"/>
            <p:cNvSpPr/>
            <p:nvPr/>
          </p:nvSpPr>
          <p:spPr>
            <a:xfrm>
              <a:off x="4067944" y="2204864"/>
              <a:ext cx="1008112" cy="100811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4174238" y="2313592"/>
              <a:ext cx="792804" cy="79280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CH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10</a:t>
              </a:r>
              <a:endParaRPr lang="fr-CH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007225" y="5849888"/>
            <a:ext cx="1008112" cy="1008112"/>
            <a:chOff x="4067944" y="2204864"/>
            <a:chExt cx="1008112" cy="1008112"/>
          </a:xfrm>
        </p:grpSpPr>
        <p:sp>
          <p:nvSpPr>
            <p:cNvPr id="13" name="Rectangle 12"/>
            <p:cNvSpPr/>
            <p:nvPr/>
          </p:nvSpPr>
          <p:spPr>
            <a:xfrm>
              <a:off x="4067944" y="2204864"/>
              <a:ext cx="1008112" cy="100811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4174238" y="2313592"/>
              <a:ext cx="792804" cy="79280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CH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fr-CH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5" name="Ellipse 14"/>
          <p:cNvSpPr>
            <a:spLocks noChangeAspect="1"/>
          </p:cNvSpPr>
          <p:nvPr/>
        </p:nvSpPr>
        <p:spPr>
          <a:xfrm>
            <a:off x="394637" y="6250294"/>
            <a:ext cx="217067" cy="21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358458" y="6214294"/>
            <a:ext cx="289424" cy="28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322280" y="6182002"/>
            <a:ext cx="361780" cy="36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286102" y="6142294"/>
            <a:ext cx="434136" cy="43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249925" y="6110002"/>
            <a:ext cx="506492" cy="504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213746" y="6070117"/>
            <a:ext cx="578847" cy="57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177567" y="6029944"/>
            <a:ext cx="651204" cy="64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431171" y="6290002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141391" y="5993944"/>
            <a:ext cx="723560" cy="72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105211" y="5961343"/>
            <a:ext cx="795916" cy="79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1402749" y="6250294"/>
            <a:ext cx="217067" cy="21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1366570" y="6214294"/>
            <a:ext cx="289424" cy="28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1330392" y="6182002"/>
            <a:ext cx="361780" cy="36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1294214" y="6142294"/>
            <a:ext cx="434136" cy="43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1258037" y="6110002"/>
            <a:ext cx="506492" cy="504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1221858" y="6070117"/>
            <a:ext cx="578847" cy="57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1185679" y="6029944"/>
            <a:ext cx="651204" cy="64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1439283" y="6290002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1149503" y="5993944"/>
            <a:ext cx="723560" cy="72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1113323" y="5961343"/>
            <a:ext cx="795916" cy="79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>
            <a:off x="2410861" y="6250294"/>
            <a:ext cx="217067" cy="21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2374682" y="6214294"/>
            <a:ext cx="289424" cy="28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Ellipse 36"/>
          <p:cNvSpPr>
            <a:spLocks noChangeAspect="1"/>
          </p:cNvSpPr>
          <p:nvPr/>
        </p:nvSpPr>
        <p:spPr>
          <a:xfrm>
            <a:off x="2338504" y="6182002"/>
            <a:ext cx="361780" cy="36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>
            <a:off x="2302326" y="6142294"/>
            <a:ext cx="434136" cy="43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2266149" y="6110002"/>
            <a:ext cx="506492" cy="504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Ellipse 39"/>
          <p:cNvSpPr>
            <a:spLocks noChangeAspect="1"/>
          </p:cNvSpPr>
          <p:nvPr/>
        </p:nvSpPr>
        <p:spPr>
          <a:xfrm>
            <a:off x="2229970" y="6070117"/>
            <a:ext cx="578847" cy="57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>
            <a:off x="2193791" y="6029944"/>
            <a:ext cx="651204" cy="64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2447395" y="6290002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3" name="Ellipse 42"/>
          <p:cNvSpPr>
            <a:spLocks noChangeAspect="1"/>
          </p:cNvSpPr>
          <p:nvPr/>
        </p:nvSpPr>
        <p:spPr>
          <a:xfrm>
            <a:off x="2157615" y="5993944"/>
            <a:ext cx="723560" cy="72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2121435" y="5961343"/>
            <a:ext cx="795916" cy="79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5" name="Picture 8" descr="https://fbcdn-sphotos-h-a.akamaihd.net/hphotos-ak-frc3/969818_10151657591874021_1017881677_n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0"/>
          <a:stretch/>
        </p:blipFill>
        <p:spPr bwMode="auto">
          <a:xfrm>
            <a:off x="528107" y="1484784"/>
            <a:ext cx="3838575" cy="348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3779912" y="5129807"/>
            <a:ext cx="5123013" cy="1440161"/>
          </a:xfrm>
          <a:prstGeom prst="wedgeRoundRectCallout">
            <a:avLst>
              <a:gd name="adj1" fmla="val -42174"/>
              <a:gd name="adj2" fmla="val -18319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/>
              <a:t>3 </a:t>
            </a:r>
            <a:r>
              <a:rPr lang="fr-CH" sz="3200" dirty="0" err="1" smtClean="0"/>
              <a:t>Pitchs</a:t>
            </a:r>
            <a:r>
              <a:rPr lang="fr-CH" sz="3200" dirty="0" smtClean="0"/>
              <a:t> pour le soutien de</a:t>
            </a:r>
            <a:br>
              <a:rPr lang="fr-CH" sz="3200" dirty="0" smtClean="0"/>
            </a:br>
            <a:r>
              <a:rPr lang="fr-CH" sz="3200" dirty="0" smtClean="0"/>
              <a:t>la Maison de Charlotte</a:t>
            </a:r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27019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3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3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3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3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3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0"/>
                            </p:stCondLst>
                            <p:childTnLst>
                              <p:par>
                                <p:cTn id="4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3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0"/>
                            </p:stCondLst>
                            <p:childTnLst>
                              <p:par>
                                <p:cTn id="5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3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0"/>
                            </p:stCondLst>
                            <p:childTnLst>
                              <p:par>
                                <p:cTn id="5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0"/>
                            </p:stCondLst>
                            <p:childTnLst>
                              <p:par>
                                <p:cTn id="6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3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00"/>
                            </p:stCondLst>
                            <p:childTnLst>
                              <p:par>
                                <p:cTn id="6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6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3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00"/>
                            </p:stCondLst>
                            <p:childTnLst>
                              <p:par>
                                <p:cTn id="7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3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00"/>
                            </p:stCondLst>
                            <p:childTnLst>
                              <p:par>
                                <p:cTn id="7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3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00"/>
                            </p:stCondLst>
                            <p:childTnLst>
                              <p:par>
                                <p:cTn id="8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2" dur="3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3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00"/>
                            </p:stCondLst>
                            <p:childTnLst>
                              <p:par>
                                <p:cTn id="8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3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00"/>
                            </p:stCondLst>
                            <p:childTnLst>
                              <p:par>
                                <p:cTn id="9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4" dur="3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00"/>
                            </p:stCondLst>
                            <p:childTnLst>
                              <p:par>
                                <p:cTn id="9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3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00"/>
                            </p:stCondLst>
                            <p:childTnLst>
                              <p:par>
                                <p:cTn id="10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00"/>
                            </p:stCondLst>
                            <p:childTnLst>
                              <p:par>
                                <p:cTn id="10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6" dur="3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80000"/>
                            </p:stCondLst>
                            <p:childTnLst>
                              <p:par>
                                <p:cTn id="10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3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10000"/>
                            </p:stCondLst>
                            <p:childTnLst>
                              <p:par>
                                <p:cTn id="1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3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40000"/>
                            </p:stCondLst>
                            <p:childTnLst>
                              <p:par>
                                <p:cTn id="1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3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70000"/>
                            </p:stCondLst>
                            <p:childTnLst>
                              <p:par>
                                <p:cTn id="1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3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ydreamdressup.files.wordpress.com/2013/03/fear-of-public-speaking-imag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4"/>
            <a:ext cx="9156004" cy="68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97352"/>
            <a:ext cx="9143999" cy="9154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CH" sz="5400" dirty="0" smtClean="0">
                <a:solidFill>
                  <a:srgbClr val="B3F2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C’est l’heure d’y aller,</a:t>
            </a:r>
            <a:endParaRPr lang="fr-CH" sz="5400" dirty="0">
              <a:solidFill>
                <a:srgbClr val="B3F2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71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0465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898525" indent="-815975"/>
            <a:r>
              <a:rPr lang="fr-CH" sz="5400" dirty="0">
                <a:solidFill>
                  <a:srgbClr val="B3F2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Vous avez à </a:t>
            </a:r>
            <a:r>
              <a:rPr lang="fr-CH" sz="5400" dirty="0" smtClean="0">
                <a:solidFill>
                  <a:srgbClr val="B3F2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peine…</a:t>
            </a:r>
            <a:endParaRPr lang="fr-CH" sz="5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627784" y="1556792"/>
            <a:ext cx="3801696" cy="3801696"/>
            <a:chOff x="5201130" y="131360"/>
            <a:chExt cx="3801696" cy="3801696"/>
          </a:xfrm>
        </p:grpSpPr>
        <p:sp>
          <p:nvSpPr>
            <p:cNvPr id="5" name="Ellipse 4"/>
            <p:cNvSpPr/>
            <p:nvPr/>
          </p:nvSpPr>
          <p:spPr>
            <a:xfrm>
              <a:off x="5201130" y="131360"/>
              <a:ext cx="3801696" cy="3801696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Ellipse 5"/>
            <p:cNvSpPr/>
            <p:nvPr/>
          </p:nvSpPr>
          <p:spPr>
            <a:xfrm>
              <a:off x="5830188" y="708753"/>
              <a:ext cx="2596623" cy="2590959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CH" sz="117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90</a:t>
              </a:r>
              <a:endParaRPr lang="fr-CH" sz="117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804315" y="1743775"/>
            <a:ext cx="3450984" cy="3421650"/>
            <a:chOff x="4345759" y="1432683"/>
            <a:chExt cx="4314100" cy="4342239"/>
          </a:xfrm>
        </p:grpSpPr>
        <p:sp>
          <p:nvSpPr>
            <p:cNvPr id="8" name="Rectangle 7"/>
            <p:cNvSpPr/>
            <p:nvPr/>
          </p:nvSpPr>
          <p:spPr>
            <a:xfrm>
              <a:off x="6436794" y="1432683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9" name="Rectangle 8"/>
            <p:cNvSpPr/>
            <p:nvPr/>
          </p:nvSpPr>
          <p:spPr>
            <a:xfrm rot="360000">
              <a:off x="6643884" y="1441648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" name="Rectangle 9"/>
            <p:cNvSpPr/>
            <p:nvPr/>
          </p:nvSpPr>
          <p:spPr>
            <a:xfrm rot="720000">
              <a:off x="6848878" y="1467902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" name="Rectangle 10"/>
            <p:cNvSpPr/>
            <p:nvPr/>
          </p:nvSpPr>
          <p:spPr>
            <a:xfrm rot="1080000">
              <a:off x="7049557" y="1519721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2" name="Rectangle 11"/>
            <p:cNvSpPr/>
            <p:nvPr/>
          </p:nvSpPr>
          <p:spPr>
            <a:xfrm rot="1440000">
              <a:off x="7243690" y="1596539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" name="Rectangle 12"/>
            <p:cNvSpPr/>
            <p:nvPr/>
          </p:nvSpPr>
          <p:spPr>
            <a:xfrm rot="1800000">
              <a:off x="7429235" y="1688949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4" name="Rectangle 13"/>
            <p:cNvSpPr/>
            <p:nvPr/>
          </p:nvSpPr>
          <p:spPr>
            <a:xfrm rot="2160000">
              <a:off x="7604049" y="1800245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5" name="Rectangle 14"/>
            <p:cNvSpPr/>
            <p:nvPr/>
          </p:nvSpPr>
          <p:spPr>
            <a:xfrm rot="2520000">
              <a:off x="7766326" y="1929208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Rectangle 15"/>
            <p:cNvSpPr/>
            <p:nvPr/>
          </p:nvSpPr>
          <p:spPr>
            <a:xfrm rot="2880000">
              <a:off x="7917069" y="2074422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7" name="Rectangle 16"/>
            <p:cNvSpPr/>
            <p:nvPr/>
          </p:nvSpPr>
          <p:spPr>
            <a:xfrm rot="3240000">
              <a:off x="8046071" y="2234300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8" name="Rectangle 17"/>
            <p:cNvSpPr/>
            <p:nvPr/>
          </p:nvSpPr>
          <p:spPr>
            <a:xfrm rot="3600000">
              <a:off x="8163417" y="2391578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Rectangle 18"/>
            <p:cNvSpPr/>
            <p:nvPr/>
          </p:nvSpPr>
          <p:spPr>
            <a:xfrm rot="3960000">
              <a:off x="8259188" y="2590894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0" name="Rectangle 19"/>
            <p:cNvSpPr/>
            <p:nvPr/>
          </p:nvSpPr>
          <p:spPr>
            <a:xfrm rot="4320000">
              <a:off x="8335221" y="2783703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1" name="Rectangle 20"/>
            <p:cNvSpPr/>
            <p:nvPr/>
          </p:nvSpPr>
          <p:spPr>
            <a:xfrm rot="4680000">
              <a:off x="8387790" y="2983404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2" name="Rectangle 21"/>
            <p:cNvSpPr/>
            <p:nvPr/>
          </p:nvSpPr>
          <p:spPr>
            <a:xfrm rot="5040000">
              <a:off x="8424963" y="3183501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8425859" y="3414837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4" name="Rectangle 23"/>
            <p:cNvSpPr/>
            <p:nvPr/>
          </p:nvSpPr>
          <p:spPr>
            <a:xfrm rot="5760000">
              <a:off x="8416894" y="3621927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5" name="Rectangle 24"/>
            <p:cNvSpPr/>
            <p:nvPr/>
          </p:nvSpPr>
          <p:spPr>
            <a:xfrm rot="6120000">
              <a:off x="8390640" y="3826921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6" name="Rectangle 25"/>
            <p:cNvSpPr/>
            <p:nvPr/>
          </p:nvSpPr>
          <p:spPr>
            <a:xfrm rot="6480000">
              <a:off x="8338821" y="4027600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7" name="Rectangle 26"/>
            <p:cNvSpPr/>
            <p:nvPr/>
          </p:nvSpPr>
          <p:spPr>
            <a:xfrm rot="6840000">
              <a:off x="8262003" y="4221733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8" name="Rectangle 27"/>
            <p:cNvSpPr/>
            <p:nvPr/>
          </p:nvSpPr>
          <p:spPr>
            <a:xfrm rot="7200000">
              <a:off x="8169593" y="4407278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9" name="Rectangle 28"/>
            <p:cNvSpPr/>
            <p:nvPr/>
          </p:nvSpPr>
          <p:spPr>
            <a:xfrm rot="7560000">
              <a:off x="8058297" y="4582092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Rectangle 29"/>
            <p:cNvSpPr/>
            <p:nvPr/>
          </p:nvSpPr>
          <p:spPr>
            <a:xfrm rot="7920000">
              <a:off x="7929334" y="4744369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1" name="Rectangle 30"/>
            <p:cNvSpPr/>
            <p:nvPr/>
          </p:nvSpPr>
          <p:spPr>
            <a:xfrm rot="8280000">
              <a:off x="7784120" y="4895112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2" name="Rectangle 31"/>
            <p:cNvSpPr/>
            <p:nvPr/>
          </p:nvSpPr>
          <p:spPr>
            <a:xfrm rot="8640000">
              <a:off x="7624242" y="5024114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3" name="Rectangle 32"/>
            <p:cNvSpPr/>
            <p:nvPr/>
          </p:nvSpPr>
          <p:spPr>
            <a:xfrm rot="9000000">
              <a:off x="7466964" y="5141460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4" name="Rectangle 33"/>
            <p:cNvSpPr/>
            <p:nvPr/>
          </p:nvSpPr>
          <p:spPr>
            <a:xfrm rot="9360000">
              <a:off x="7267648" y="5237231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5" name="Rectangle 34"/>
            <p:cNvSpPr/>
            <p:nvPr/>
          </p:nvSpPr>
          <p:spPr>
            <a:xfrm rot="9720000">
              <a:off x="7074839" y="5313264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6" name="Rectangle 35"/>
            <p:cNvSpPr/>
            <p:nvPr/>
          </p:nvSpPr>
          <p:spPr>
            <a:xfrm rot="10080000">
              <a:off x="6875138" y="5365833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7" name="Rectangle 36"/>
            <p:cNvSpPr/>
            <p:nvPr/>
          </p:nvSpPr>
          <p:spPr>
            <a:xfrm rot="10440000">
              <a:off x="6675041" y="5403006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8" name="Rectangle 37"/>
            <p:cNvSpPr/>
            <p:nvPr/>
          </p:nvSpPr>
          <p:spPr>
            <a:xfrm rot="10800000">
              <a:off x="6459928" y="5414922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9" name="Rectangle 38"/>
            <p:cNvSpPr/>
            <p:nvPr/>
          </p:nvSpPr>
          <p:spPr>
            <a:xfrm rot="11160000">
              <a:off x="6252838" y="5405957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Rectangle 39"/>
            <p:cNvSpPr/>
            <p:nvPr/>
          </p:nvSpPr>
          <p:spPr>
            <a:xfrm rot="11520000">
              <a:off x="6047844" y="5379703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1" name="Rectangle 40"/>
            <p:cNvSpPr/>
            <p:nvPr/>
          </p:nvSpPr>
          <p:spPr>
            <a:xfrm rot="11880000">
              <a:off x="5847165" y="5327884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2" name="Rectangle 41"/>
            <p:cNvSpPr/>
            <p:nvPr/>
          </p:nvSpPr>
          <p:spPr>
            <a:xfrm rot="12240000">
              <a:off x="5653032" y="5251066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3" name="Rectangle 42"/>
            <p:cNvSpPr/>
            <p:nvPr/>
          </p:nvSpPr>
          <p:spPr>
            <a:xfrm rot="12600000">
              <a:off x="5467487" y="5158656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4" name="Rectangle 43"/>
            <p:cNvSpPr/>
            <p:nvPr/>
          </p:nvSpPr>
          <p:spPr>
            <a:xfrm rot="12960000">
              <a:off x="5292673" y="5047360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5" name="Rectangle 44"/>
            <p:cNvSpPr/>
            <p:nvPr/>
          </p:nvSpPr>
          <p:spPr>
            <a:xfrm rot="13320000">
              <a:off x="5130396" y="4918397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6" name="Rectangle 45"/>
            <p:cNvSpPr/>
            <p:nvPr/>
          </p:nvSpPr>
          <p:spPr>
            <a:xfrm rot="13680000">
              <a:off x="4979653" y="4773183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7" name="Rectangle 46"/>
            <p:cNvSpPr/>
            <p:nvPr/>
          </p:nvSpPr>
          <p:spPr>
            <a:xfrm rot="14040000">
              <a:off x="4850651" y="4613305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8" name="Rectangle 47"/>
            <p:cNvSpPr/>
            <p:nvPr/>
          </p:nvSpPr>
          <p:spPr>
            <a:xfrm rot="14400000">
              <a:off x="4733305" y="4456027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9" name="Rectangle 48"/>
            <p:cNvSpPr/>
            <p:nvPr/>
          </p:nvSpPr>
          <p:spPr>
            <a:xfrm rot="14760000">
              <a:off x="4637534" y="4256711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0" name="Rectangle 49"/>
            <p:cNvSpPr/>
            <p:nvPr/>
          </p:nvSpPr>
          <p:spPr>
            <a:xfrm rot="15120000">
              <a:off x="4561501" y="4063902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1" name="Rectangle 50"/>
            <p:cNvSpPr/>
            <p:nvPr/>
          </p:nvSpPr>
          <p:spPr>
            <a:xfrm rot="15480000">
              <a:off x="4508932" y="3864201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2" name="Rectangle 51"/>
            <p:cNvSpPr/>
            <p:nvPr/>
          </p:nvSpPr>
          <p:spPr>
            <a:xfrm rot="15840000">
              <a:off x="4471759" y="3664104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3" name="Rectangle 52"/>
            <p:cNvSpPr/>
            <p:nvPr/>
          </p:nvSpPr>
          <p:spPr>
            <a:xfrm rot="16200000">
              <a:off x="4473349" y="3431486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4" name="Rectangle 53"/>
            <p:cNvSpPr/>
            <p:nvPr/>
          </p:nvSpPr>
          <p:spPr>
            <a:xfrm rot="16560000">
              <a:off x="4482314" y="3224396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5" name="Rectangle 54"/>
            <p:cNvSpPr/>
            <p:nvPr/>
          </p:nvSpPr>
          <p:spPr>
            <a:xfrm rot="16920000">
              <a:off x="4508568" y="3019402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6" name="Rectangle 55"/>
            <p:cNvSpPr/>
            <p:nvPr/>
          </p:nvSpPr>
          <p:spPr>
            <a:xfrm rot="17280000">
              <a:off x="4560387" y="2818723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7" name="Rectangle 56"/>
            <p:cNvSpPr/>
            <p:nvPr/>
          </p:nvSpPr>
          <p:spPr>
            <a:xfrm rot="17640000">
              <a:off x="4637205" y="2624590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8" name="Rectangle 57"/>
            <p:cNvSpPr/>
            <p:nvPr/>
          </p:nvSpPr>
          <p:spPr>
            <a:xfrm rot="18000000">
              <a:off x="4729615" y="2439045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9" name="Rectangle 58"/>
            <p:cNvSpPr/>
            <p:nvPr/>
          </p:nvSpPr>
          <p:spPr>
            <a:xfrm rot="18360000">
              <a:off x="4840911" y="2264231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0" name="Rectangle 59"/>
            <p:cNvSpPr/>
            <p:nvPr/>
          </p:nvSpPr>
          <p:spPr>
            <a:xfrm rot="18720000">
              <a:off x="4969874" y="2101954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1" name="Rectangle 60"/>
            <p:cNvSpPr/>
            <p:nvPr/>
          </p:nvSpPr>
          <p:spPr>
            <a:xfrm rot="19080000">
              <a:off x="5115088" y="1951211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2" name="Rectangle 61"/>
            <p:cNvSpPr/>
            <p:nvPr/>
          </p:nvSpPr>
          <p:spPr>
            <a:xfrm rot="19440000">
              <a:off x="5274966" y="1822209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3" name="Rectangle 62"/>
            <p:cNvSpPr/>
            <p:nvPr/>
          </p:nvSpPr>
          <p:spPr>
            <a:xfrm rot="19800000">
              <a:off x="5432244" y="1704863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4" name="Rectangle 63"/>
            <p:cNvSpPr/>
            <p:nvPr/>
          </p:nvSpPr>
          <p:spPr>
            <a:xfrm rot="20160000">
              <a:off x="5631559" y="1609091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5" name="Rectangle 64"/>
            <p:cNvSpPr/>
            <p:nvPr/>
          </p:nvSpPr>
          <p:spPr>
            <a:xfrm rot="20520000">
              <a:off x="5824368" y="1533058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6" name="Rectangle 65"/>
            <p:cNvSpPr/>
            <p:nvPr/>
          </p:nvSpPr>
          <p:spPr>
            <a:xfrm rot="20880000">
              <a:off x="6024069" y="1480489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7" name="Rectangle 66"/>
            <p:cNvSpPr/>
            <p:nvPr/>
          </p:nvSpPr>
          <p:spPr>
            <a:xfrm rot="21240000">
              <a:off x="6224167" y="1443316"/>
              <a:ext cx="108000" cy="36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68" name="Titre 1"/>
          <p:cNvSpPr txBox="1">
            <a:spLocks/>
          </p:cNvSpPr>
          <p:nvPr/>
        </p:nvSpPr>
        <p:spPr>
          <a:xfrm>
            <a:off x="-16847" y="4826757"/>
            <a:ext cx="9144000" cy="204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2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898525" indent="-815975"/>
            <a:r>
              <a:rPr lang="fr-CH" sz="5400" dirty="0">
                <a:solidFill>
                  <a:srgbClr val="B3F2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secondes…</a:t>
            </a:r>
          </a:p>
        </p:txBody>
      </p:sp>
    </p:spTree>
    <p:extLst>
      <p:ext uri="{BB962C8B-B14F-4D97-AF65-F5344CB8AC3E}">
        <p14:creationId xmlns:p14="http://schemas.microsoft.com/office/powerpoint/2010/main" val="4732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huffpost.com/gen/1201467/thumbs/o-APPLAUDISSEMENTS-CONTAGIEUX-faceboo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89112"/>
            <a:ext cx="6732240" cy="44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86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CH" sz="7600" dirty="0">
                <a:solidFill>
                  <a:srgbClr val="B3F2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Pour </a:t>
            </a:r>
            <a:r>
              <a:rPr lang="fr-CH" sz="7600" dirty="0" smtClean="0">
                <a:solidFill>
                  <a:srgbClr val="B3F2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captiver !</a:t>
            </a:r>
            <a:endParaRPr lang="fr-CH" sz="7600" dirty="0">
              <a:solidFill>
                <a:srgbClr val="B3F2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4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5400" dirty="0" smtClean="0"/>
              <a:t>Merci de votre attention</a:t>
            </a:r>
            <a:endParaRPr lang="fr-CH" sz="5400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Claude Michaud</a:t>
            </a:r>
          </a:p>
          <a:p>
            <a:r>
              <a:rPr lang="fr-CH" dirty="0" smtClean="0"/>
              <a:t>www.socialbusinessmodels.ch</a:t>
            </a:r>
            <a:endParaRPr lang="fr-CH" dirty="0"/>
          </a:p>
        </p:txBody>
      </p:sp>
      <p:pic>
        <p:nvPicPr>
          <p:cNvPr id="9" name="Picture 2" descr="C:\G\Google Drive\SBM Suisse\SBM 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757528"/>
            <a:ext cx="1862059" cy="9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-887" y="8241"/>
            <a:ext cx="9144000" cy="68580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85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diocoaching.info/wp-content/uploads/2013/12/dreamstime_xxl_250689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788032"/>
            <a:ext cx="3916149" cy="29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Tour de table: mon projet est plutôt…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fr-CH" dirty="0" smtClean="0"/>
              <a:t>Social, associatif pur</a:t>
            </a:r>
          </a:p>
          <a:p>
            <a:r>
              <a:rPr lang="fr-CH" dirty="0" smtClean="0"/>
              <a:t>Entrepreneuriat social</a:t>
            </a:r>
          </a:p>
          <a:p>
            <a:r>
              <a:rPr lang="fr-CH" dirty="0" smtClean="0"/>
              <a:t>Indépendant, autonome </a:t>
            </a:r>
          </a:p>
          <a:p>
            <a:r>
              <a:rPr lang="fr-CH" dirty="0" smtClean="0"/>
              <a:t>Coopératif, collaboratif</a:t>
            </a:r>
          </a:p>
          <a:p>
            <a:r>
              <a:rPr lang="fr-CH" dirty="0" smtClean="0"/>
              <a:t>Economie sociale et solidaire</a:t>
            </a:r>
          </a:p>
          <a:p>
            <a:r>
              <a:rPr lang="fr-CH" dirty="0" smtClean="0"/>
              <a:t>TPE/PME de l’économie </a:t>
            </a:r>
            <a:r>
              <a:rPr lang="fr-CH" dirty="0"/>
              <a:t>classique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236296" y="952332"/>
            <a:ext cx="1657284" cy="27799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Positionnement</a:t>
            </a:r>
            <a:endParaRPr lang="fr-CH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572000" y="1268760"/>
            <a:ext cx="0" cy="504056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971600" y="3789040"/>
            <a:ext cx="72008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020272" y="34290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Services</a:t>
            </a:r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1115616" y="344383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Produits</a:t>
            </a:r>
            <a:endParaRPr lang="fr-CH" dirty="0"/>
          </a:p>
        </p:txBody>
      </p:sp>
      <p:sp>
        <p:nvSpPr>
          <p:cNvPr id="11" name="ZoneTexte 10"/>
          <p:cNvSpPr txBox="1"/>
          <p:nvPr/>
        </p:nvSpPr>
        <p:spPr>
          <a:xfrm>
            <a:off x="3947177" y="89942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Spécialiste</a:t>
            </a:r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3889762" y="630932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Généraliste</a:t>
            </a:r>
            <a:endParaRPr lang="fr-CH" dirty="0"/>
          </a:p>
        </p:txBody>
      </p:sp>
      <p:sp>
        <p:nvSpPr>
          <p:cNvPr id="13" name="Ellipse 12"/>
          <p:cNvSpPr/>
          <p:nvPr/>
        </p:nvSpPr>
        <p:spPr>
          <a:xfrm>
            <a:off x="3347864" y="1772816"/>
            <a:ext cx="599313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</a:t>
            </a:r>
            <a:endParaRPr lang="fr-CH" dirty="0"/>
          </a:p>
        </p:txBody>
      </p:sp>
      <p:sp>
        <p:nvSpPr>
          <p:cNvPr id="14" name="Ellipse 13"/>
          <p:cNvSpPr/>
          <p:nvPr/>
        </p:nvSpPr>
        <p:spPr>
          <a:xfrm>
            <a:off x="2339752" y="4509120"/>
            <a:ext cx="455783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M</a:t>
            </a:r>
            <a:endParaRPr lang="fr-CH" dirty="0"/>
          </a:p>
        </p:txBody>
      </p:sp>
      <p:sp>
        <p:nvSpPr>
          <p:cNvPr id="15" name="Ellipse 14"/>
          <p:cNvSpPr/>
          <p:nvPr/>
        </p:nvSpPr>
        <p:spPr>
          <a:xfrm>
            <a:off x="2495878" y="2420888"/>
            <a:ext cx="599313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G</a:t>
            </a:r>
            <a:endParaRPr lang="fr-CH" dirty="0"/>
          </a:p>
        </p:txBody>
      </p:sp>
      <p:sp>
        <p:nvSpPr>
          <p:cNvPr id="16" name="Ellipse 15"/>
          <p:cNvSpPr/>
          <p:nvPr/>
        </p:nvSpPr>
        <p:spPr>
          <a:xfrm>
            <a:off x="4059679" y="3083796"/>
            <a:ext cx="299657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K</a:t>
            </a:r>
            <a:endParaRPr lang="fr-CH" dirty="0"/>
          </a:p>
        </p:txBody>
      </p:sp>
      <p:sp>
        <p:nvSpPr>
          <p:cNvPr id="17" name="Ellipse 16"/>
          <p:cNvSpPr/>
          <p:nvPr/>
        </p:nvSpPr>
        <p:spPr>
          <a:xfrm>
            <a:off x="5247533" y="1862082"/>
            <a:ext cx="499844" cy="45998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J</a:t>
            </a:r>
            <a:endParaRPr lang="fr-CH" dirty="0"/>
          </a:p>
        </p:txBody>
      </p:sp>
      <p:sp>
        <p:nvSpPr>
          <p:cNvPr id="18" name="Ellipse 17"/>
          <p:cNvSpPr/>
          <p:nvPr/>
        </p:nvSpPr>
        <p:spPr>
          <a:xfrm>
            <a:off x="6084168" y="1582113"/>
            <a:ext cx="599313" cy="5599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C</a:t>
            </a:r>
            <a:endParaRPr lang="fr-CH" dirty="0"/>
          </a:p>
        </p:txBody>
      </p:sp>
      <p:sp>
        <p:nvSpPr>
          <p:cNvPr id="19" name="Ellipse 18"/>
          <p:cNvSpPr/>
          <p:nvPr/>
        </p:nvSpPr>
        <p:spPr>
          <a:xfrm>
            <a:off x="6732240" y="2600164"/>
            <a:ext cx="599313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X</a:t>
            </a:r>
          </a:p>
        </p:txBody>
      </p:sp>
      <p:sp>
        <p:nvSpPr>
          <p:cNvPr id="20" name="Ellipse 19"/>
          <p:cNvSpPr/>
          <p:nvPr/>
        </p:nvSpPr>
        <p:spPr>
          <a:xfrm>
            <a:off x="5141687" y="2960204"/>
            <a:ext cx="366417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O</a:t>
            </a:r>
            <a:endParaRPr lang="fr-CH" dirty="0"/>
          </a:p>
        </p:txBody>
      </p:sp>
      <p:sp>
        <p:nvSpPr>
          <p:cNvPr id="21" name="Ellipse 20"/>
          <p:cNvSpPr/>
          <p:nvPr/>
        </p:nvSpPr>
        <p:spPr>
          <a:xfrm>
            <a:off x="5148064" y="4509120"/>
            <a:ext cx="599313" cy="36004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L</a:t>
            </a:r>
            <a:endParaRPr lang="fr-CH" dirty="0"/>
          </a:p>
        </p:txBody>
      </p:sp>
      <p:sp>
        <p:nvSpPr>
          <p:cNvPr id="22" name="Ellipse 21"/>
          <p:cNvSpPr/>
          <p:nvPr/>
        </p:nvSpPr>
        <p:spPr>
          <a:xfrm>
            <a:off x="6420959" y="4077072"/>
            <a:ext cx="599313" cy="6120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T</a:t>
            </a:r>
            <a:endParaRPr lang="fr-CH" dirty="0"/>
          </a:p>
        </p:txBody>
      </p:sp>
      <p:sp>
        <p:nvSpPr>
          <p:cNvPr id="23" name="Ellipse 22"/>
          <p:cNvSpPr/>
          <p:nvPr/>
        </p:nvSpPr>
        <p:spPr>
          <a:xfrm>
            <a:off x="5508104" y="2810001"/>
            <a:ext cx="502594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R</a:t>
            </a:r>
            <a:endParaRPr lang="fr-CH" dirty="0"/>
          </a:p>
        </p:txBody>
      </p:sp>
      <p:sp>
        <p:nvSpPr>
          <p:cNvPr id="24" name="Ellipse 23"/>
          <p:cNvSpPr/>
          <p:nvPr/>
        </p:nvSpPr>
        <p:spPr>
          <a:xfrm>
            <a:off x="6774761" y="2852936"/>
            <a:ext cx="1008112" cy="5252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</a:t>
            </a:r>
            <a:r>
              <a:rPr lang="fr-CH" dirty="0" smtClean="0"/>
              <a:t>ous</a:t>
            </a:r>
            <a:endParaRPr lang="fr-CH" dirty="0"/>
          </a:p>
        </p:txBody>
      </p:sp>
      <p:sp>
        <p:nvSpPr>
          <p:cNvPr id="25" name="Ellipse 24"/>
          <p:cNvSpPr/>
          <p:nvPr/>
        </p:nvSpPr>
        <p:spPr>
          <a:xfrm>
            <a:off x="3267928" y="4725144"/>
            <a:ext cx="599313" cy="5040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W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755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103" y="2423464"/>
            <a:ext cx="2185789" cy="313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396" y="1420460"/>
            <a:ext cx="4960868" cy="4960868"/>
          </a:xfrm>
        </p:spPr>
      </p:pic>
      <p:grpSp>
        <p:nvGrpSpPr>
          <p:cNvPr id="10" name="Groupe 9"/>
          <p:cNvGrpSpPr/>
          <p:nvPr/>
        </p:nvGrpSpPr>
        <p:grpSpPr>
          <a:xfrm>
            <a:off x="5088936" y="1638496"/>
            <a:ext cx="3377501" cy="926408"/>
            <a:chOff x="5763048" y="5003884"/>
            <a:chExt cx="3377501" cy="926408"/>
          </a:xfrm>
        </p:grpSpPr>
        <p:grpSp>
          <p:nvGrpSpPr>
            <p:cNvPr id="44" name="Groupe 43"/>
            <p:cNvGrpSpPr/>
            <p:nvPr/>
          </p:nvGrpSpPr>
          <p:grpSpPr>
            <a:xfrm>
              <a:off x="5763048" y="5003884"/>
              <a:ext cx="3377501" cy="926408"/>
              <a:chOff x="5763048" y="5003884"/>
              <a:chExt cx="3377501" cy="926408"/>
            </a:xfrm>
          </p:grpSpPr>
          <p:cxnSp>
            <p:nvCxnSpPr>
              <p:cNvPr id="34" name="Connecteur droit 33"/>
              <p:cNvCxnSpPr/>
              <p:nvPr/>
            </p:nvCxnSpPr>
            <p:spPr>
              <a:xfrm flipV="1">
                <a:off x="5763048" y="5373620"/>
                <a:ext cx="767661" cy="55667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6516250" y="5368858"/>
                <a:ext cx="2559418" cy="476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>
              <a:xfrm>
                <a:off x="6468023" y="5003884"/>
                <a:ext cx="2672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0000FF"/>
                    </a:solidFill>
                  </a:rPr>
                  <a:t>Responsabilité sociétale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1" name="ZoneTexte 40"/>
            <p:cNvSpPr txBox="1"/>
            <p:nvPr/>
          </p:nvSpPr>
          <p:spPr>
            <a:xfrm>
              <a:off x="6703026" y="5363758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rgbClr val="FF0000"/>
                  </a:solidFill>
                </a:rPr>
                <a:t>Questions centrales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544111" y="5097311"/>
            <a:ext cx="2702735" cy="1507928"/>
            <a:chOff x="239938" y="1426308"/>
            <a:chExt cx="2702735" cy="1507928"/>
          </a:xfrm>
        </p:grpSpPr>
        <p:sp>
          <p:nvSpPr>
            <p:cNvPr id="27" name="ZoneTexte 26"/>
            <p:cNvSpPr txBox="1"/>
            <p:nvPr/>
          </p:nvSpPr>
          <p:spPr>
            <a:xfrm>
              <a:off x="1317932" y="2564904"/>
              <a:ext cx="949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rgbClr val="FF0000"/>
                  </a:solidFill>
                </a:rPr>
                <a:t>Valeurs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  <p:grpSp>
          <p:nvGrpSpPr>
            <p:cNvPr id="42" name="Groupe 41"/>
            <p:cNvGrpSpPr/>
            <p:nvPr/>
          </p:nvGrpSpPr>
          <p:grpSpPr>
            <a:xfrm>
              <a:off x="239938" y="1426308"/>
              <a:ext cx="2702735" cy="1147888"/>
              <a:chOff x="239938" y="1426308"/>
              <a:chExt cx="2702735" cy="1147888"/>
            </a:xfrm>
          </p:grpSpPr>
          <p:cxnSp>
            <p:nvCxnSpPr>
              <p:cNvPr id="18" name="Connecteur droit 17"/>
              <p:cNvCxnSpPr/>
              <p:nvPr/>
            </p:nvCxnSpPr>
            <p:spPr>
              <a:xfrm flipH="1" flipV="1">
                <a:off x="239938" y="1426308"/>
                <a:ext cx="482504" cy="113859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V="1">
                <a:off x="699875" y="2571232"/>
                <a:ext cx="2242798" cy="2457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ZoneTexte 27"/>
              <p:cNvSpPr txBox="1"/>
              <p:nvPr/>
            </p:nvSpPr>
            <p:spPr>
              <a:xfrm>
                <a:off x="784763" y="2204864"/>
                <a:ext cx="1992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0000FF"/>
                    </a:solidFill>
                  </a:rPr>
                  <a:t>Principes d’action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388423" cy="706090"/>
          </a:xfrm>
        </p:spPr>
        <p:txBody>
          <a:bodyPr>
            <a:noAutofit/>
          </a:bodyPr>
          <a:lstStyle/>
          <a:p>
            <a:pPr algn="l"/>
            <a:r>
              <a:rPr lang="fr-FR" dirty="0" smtClean="0"/>
              <a:t>Telle une pierre précieuse, 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5220072" y="3645024"/>
            <a:ext cx="3456384" cy="747388"/>
            <a:chOff x="3131840" y="5939988"/>
            <a:chExt cx="3456384" cy="747388"/>
          </a:xfrm>
        </p:grpSpPr>
        <p:sp>
          <p:nvSpPr>
            <p:cNvPr id="25" name="ZoneTexte 24"/>
            <p:cNvSpPr txBox="1"/>
            <p:nvPr/>
          </p:nvSpPr>
          <p:spPr>
            <a:xfrm>
              <a:off x="4874548" y="631804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rgbClr val="FF0000"/>
                  </a:solidFill>
                </a:rPr>
                <a:t>Gouvernance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  <p:grpSp>
          <p:nvGrpSpPr>
            <p:cNvPr id="47" name="Groupe 46"/>
            <p:cNvGrpSpPr/>
            <p:nvPr/>
          </p:nvGrpSpPr>
          <p:grpSpPr>
            <a:xfrm>
              <a:off x="3131840" y="5939988"/>
              <a:ext cx="3456384" cy="562722"/>
              <a:chOff x="3131840" y="5939988"/>
              <a:chExt cx="3456384" cy="562722"/>
            </a:xfrm>
          </p:grpSpPr>
          <p:cxnSp>
            <p:nvCxnSpPr>
              <p:cNvPr id="15" name="Connecteur droit 14"/>
              <p:cNvCxnSpPr/>
              <p:nvPr/>
            </p:nvCxnSpPr>
            <p:spPr>
              <a:xfrm flipV="1">
                <a:off x="3131840" y="6340494"/>
                <a:ext cx="1656184" cy="162216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4788024" y="6339039"/>
                <a:ext cx="1800200" cy="1455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2" name="ZoneTexte 31"/>
              <p:cNvSpPr txBox="1"/>
              <p:nvPr/>
            </p:nvSpPr>
            <p:spPr>
              <a:xfrm>
                <a:off x="5099732" y="5939988"/>
                <a:ext cx="11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0000FF"/>
                    </a:solidFill>
                  </a:rPr>
                  <a:t>Relations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5" name="Groupe 4"/>
          <p:cNvGrpSpPr/>
          <p:nvPr/>
        </p:nvGrpSpPr>
        <p:grpSpPr>
          <a:xfrm>
            <a:off x="347685" y="4539367"/>
            <a:ext cx="3792267" cy="742610"/>
            <a:chOff x="340530" y="4126550"/>
            <a:chExt cx="3792267" cy="742610"/>
          </a:xfrm>
        </p:grpSpPr>
        <p:sp>
          <p:nvSpPr>
            <p:cNvPr id="23" name="ZoneTexte 22"/>
            <p:cNvSpPr txBox="1"/>
            <p:nvPr/>
          </p:nvSpPr>
          <p:spPr>
            <a:xfrm>
              <a:off x="494882" y="4499828"/>
              <a:ext cx="1937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rgbClr val="FF0000"/>
                  </a:solidFill>
                </a:rPr>
                <a:t>Modèle d’affaires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  <p:grpSp>
          <p:nvGrpSpPr>
            <p:cNvPr id="45" name="Groupe 44"/>
            <p:cNvGrpSpPr/>
            <p:nvPr/>
          </p:nvGrpSpPr>
          <p:grpSpPr>
            <a:xfrm>
              <a:off x="340530" y="4126550"/>
              <a:ext cx="3792267" cy="473809"/>
              <a:chOff x="388516" y="4126276"/>
              <a:chExt cx="3792267" cy="473809"/>
            </a:xfrm>
          </p:grpSpPr>
          <p:cxnSp>
            <p:nvCxnSpPr>
              <p:cNvPr id="7" name="Connecteur droit 6"/>
              <p:cNvCxnSpPr/>
              <p:nvPr/>
            </p:nvCxnSpPr>
            <p:spPr>
              <a:xfrm flipH="1" flipV="1">
                <a:off x="3667940" y="4504318"/>
                <a:ext cx="512843" cy="95767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V="1">
                <a:off x="388516" y="4504318"/>
                <a:ext cx="3279423" cy="480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3" name="ZoneTexte 32"/>
              <p:cNvSpPr txBox="1"/>
              <p:nvPr/>
            </p:nvSpPr>
            <p:spPr>
              <a:xfrm>
                <a:off x="950126" y="4126276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0000FF"/>
                    </a:solidFill>
                  </a:rPr>
                  <a:t>Mission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1" name="Groupe 10"/>
          <p:cNvGrpSpPr/>
          <p:nvPr/>
        </p:nvGrpSpPr>
        <p:grpSpPr>
          <a:xfrm>
            <a:off x="1864885" y="2748189"/>
            <a:ext cx="2131051" cy="767755"/>
            <a:chOff x="6506724" y="1607258"/>
            <a:chExt cx="2131051" cy="767755"/>
          </a:xfrm>
        </p:grpSpPr>
        <p:sp>
          <p:nvSpPr>
            <p:cNvPr id="22" name="ZoneTexte 21"/>
            <p:cNvSpPr txBox="1"/>
            <p:nvPr/>
          </p:nvSpPr>
          <p:spPr>
            <a:xfrm>
              <a:off x="6606240" y="200568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rgbClr val="FF0000"/>
                  </a:solidFill>
                </a:rPr>
                <a:t>Stratégie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  <p:grpSp>
          <p:nvGrpSpPr>
            <p:cNvPr id="46" name="Groupe 45"/>
            <p:cNvGrpSpPr/>
            <p:nvPr/>
          </p:nvGrpSpPr>
          <p:grpSpPr>
            <a:xfrm>
              <a:off x="6506724" y="1607258"/>
              <a:ext cx="2131051" cy="767755"/>
              <a:chOff x="6506724" y="1607258"/>
              <a:chExt cx="2131051" cy="767755"/>
            </a:xfrm>
          </p:grpSpPr>
          <p:cxnSp>
            <p:nvCxnSpPr>
              <p:cNvPr id="6" name="Connecteur droit 5"/>
              <p:cNvCxnSpPr/>
              <p:nvPr/>
            </p:nvCxnSpPr>
            <p:spPr>
              <a:xfrm flipH="1" flipV="1">
                <a:off x="7812360" y="1976590"/>
                <a:ext cx="825415" cy="398423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>
                <a:off x="6506724" y="1973023"/>
                <a:ext cx="130563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0" name="ZoneTexte 29"/>
              <p:cNvSpPr txBox="1"/>
              <p:nvPr/>
            </p:nvSpPr>
            <p:spPr>
              <a:xfrm>
                <a:off x="6755104" y="1607258"/>
                <a:ext cx="808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0000FF"/>
                    </a:solidFill>
                  </a:rPr>
                  <a:t>Vision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38" name="Titre 1"/>
          <p:cNvSpPr txBox="1">
            <a:spLocks/>
          </p:cNvSpPr>
          <p:nvPr/>
        </p:nvSpPr>
        <p:spPr>
          <a:xfrm>
            <a:off x="0" y="436916"/>
            <a:ext cx="9144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2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					une organisation</a:t>
            </a:r>
            <a:br>
              <a:rPr lang="fr-CH" dirty="0" smtClean="0"/>
            </a:br>
            <a:r>
              <a:rPr lang="fr-CH" dirty="0" smtClean="0"/>
              <a:t>s’observe sous plusieurs facettes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221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5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5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582594"/>
          </a:xfrm>
        </p:spPr>
        <p:txBody>
          <a:bodyPr>
            <a:noAutofit/>
          </a:bodyPr>
          <a:lstStyle/>
          <a:p>
            <a:r>
              <a:rPr lang="fr-CH" dirty="0" smtClean="0"/>
              <a:t>Le modèle d’affaires: «logique» de l’organisation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71546"/>
            <a:ext cx="8251952" cy="5237774"/>
          </a:xfrm>
        </p:spPr>
        <p:txBody>
          <a:bodyPr>
            <a:normAutofit/>
          </a:bodyPr>
          <a:lstStyle/>
          <a:p>
            <a:r>
              <a:rPr lang="fr-CH" dirty="0" smtClean="0"/>
              <a:t>Le modèle d’affaires de l’organisation répond aux questions existentielles de l’organisation, en définissant sa </a:t>
            </a:r>
            <a:r>
              <a:rPr lang="fr-CH" b="1" dirty="0" smtClean="0">
                <a:solidFill>
                  <a:srgbClr val="0000FF"/>
                </a:solidFill>
              </a:rPr>
              <a:t>mission</a:t>
            </a:r>
            <a:r>
              <a:rPr lang="fr-CH" dirty="0" smtClean="0"/>
              <a:t>, complétée </a:t>
            </a:r>
            <a:r>
              <a:rPr lang="fr-CH" dirty="0"/>
              <a:t>par </a:t>
            </a:r>
            <a:r>
              <a:rPr lang="fr-CH" dirty="0" smtClean="0"/>
              <a:t>sa logique de fonctionnement et divers éléments tels que:</a:t>
            </a:r>
          </a:p>
          <a:p>
            <a:endParaRPr lang="fr-CH" dirty="0" smtClean="0"/>
          </a:p>
          <a:p>
            <a:pPr lvl="1"/>
            <a:r>
              <a:rPr lang="fr-CH" dirty="0" smtClean="0"/>
              <a:t>Le contexte</a:t>
            </a:r>
          </a:p>
          <a:p>
            <a:pPr lvl="1"/>
            <a:r>
              <a:rPr lang="fr-CH" dirty="0" smtClean="0"/>
              <a:t>Les ressources</a:t>
            </a:r>
          </a:p>
          <a:p>
            <a:pPr lvl="1"/>
            <a:r>
              <a:rPr lang="fr-CH" dirty="0" smtClean="0"/>
              <a:t>La communication</a:t>
            </a:r>
          </a:p>
          <a:p>
            <a:pPr lvl="1"/>
            <a:r>
              <a:rPr lang="fr-CH" dirty="0" smtClean="0"/>
              <a:t>Les fournisseurs</a:t>
            </a:r>
          </a:p>
          <a:p>
            <a:pPr lvl="1"/>
            <a:r>
              <a:rPr lang="fr-CH" dirty="0" smtClean="0"/>
              <a:t>Les finances</a:t>
            </a:r>
          </a:p>
          <a:p>
            <a:pPr lvl="1"/>
            <a:r>
              <a:rPr lang="fr-CH" dirty="0" smtClean="0"/>
              <a:t>Les partenaires</a:t>
            </a:r>
          </a:p>
          <a:p>
            <a:pPr lvl="1"/>
            <a:r>
              <a:rPr lang="fr-CH" dirty="0" smtClean="0"/>
              <a:t>Etc…</a:t>
            </a:r>
          </a:p>
          <a:p>
            <a:pPr lvl="1"/>
            <a:endParaRPr lang="fr-CH" dirty="0" smtClean="0"/>
          </a:p>
          <a:p>
            <a:pPr lvl="1"/>
            <a:endParaRPr lang="fr-CH" dirty="0" smtClean="0"/>
          </a:p>
          <a:p>
            <a:r>
              <a:rPr lang="fr-CH" dirty="0" smtClean="0"/>
              <a:t>C’est la logique de l’organisation, en quelque sorte son </a:t>
            </a:r>
            <a:r>
              <a:rPr lang="fr-CH" dirty="0"/>
              <a:t>«</a:t>
            </a:r>
            <a:r>
              <a:rPr lang="fr-CH" b="1" dirty="0">
                <a:solidFill>
                  <a:srgbClr val="0000FF"/>
                </a:solidFill>
              </a:rPr>
              <a:t>moteur</a:t>
            </a:r>
            <a:r>
              <a:rPr lang="fr-CH" dirty="0" smtClean="0"/>
              <a:t>»…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2976" y="2132856"/>
            <a:ext cx="3067376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1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valeurs: «combustible»  de l’organisation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5482952" cy="3057203"/>
          </a:xfrm>
        </p:spPr>
        <p:txBody>
          <a:bodyPr/>
          <a:lstStyle/>
          <a:p>
            <a:r>
              <a:rPr lang="fr-CH" dirty="0" smtClean="0"/>
              <a:t>Si le modèle d’affaires est le «</a:t>
            </a:r>
            <a:r>
              <a:rPr lang="fr-CH" dirty="0"/>
              <a:t>moteur</a:t>
            </a:r>
            <a:r>
              <a:rPr lang="fr-CH" dirty="0" smtClean="0"/>
              <a:t>»…</a:t>
            </a:r>
          </a:p>
          <a:p>
            <a:endParaRPr lang="fr-CH" dirty="0" smtClean="0"/>
          </a:p>
          <a:p>
            <a:r>
              <a:rPr lang="fr-CH" dirty="0"/>
              <a:t>L</a:t>
            </a:r>
            <a:r>
              <a:rPr lang="fr-CH" dirty="0" smtClean="0"/>
              <a:t>a passion, l’émotion, les croyances et les valeurs partagées en sont le «</a:t>
            </a:r>
            <a:r>
              <a:rPr lang="fr-CH" b="1" dirty="0">
                <a:solidFill>
                  <a:srgbClr val="0000FF"/>
                </a:solidFill>
              </a:rPr>
              <a:t>combustible</a:t>
            </a:r>
            <a:r>
              <a:rPr lang="fr-CH" dirty="0" smtClean="0"/>
              <a:t>»</a:t>
            </a:r>
          </a:p>
          <a:p>
            <a:endParaRPr lang="fr-CH" dirty="0" smtClean="0"/>
          </a:p>
          <a:p>
            <a:r>
              <a:rPr lang="fr-CH" dirty="0" smtClean="0"/>
              <a:t>Ce sont les </a:t>
            </a:r>
            <a:r>
              <a:rPr lang="fr-CH" b="1" dirty="0" smtClean="0">
                <a:solidFill>
                  <a:srgbClr val="0000FF"/>
                </a:solidFill>
              </a:rPr>
              <a:t>valeurs</a:t>
            </a:r>
            <a:r>
              <a:rPr lang="fr-CH" dirty="0" smtClean="0">
                <a:solidFill>
                  <a:srgbClr val="0000FF"/>
                </a:solidFill>
              </a:rPr>
              <a:t> </a:t>
            </a:r>
            <a:r>
              <a:rPr lang="fr-CH" dirty="0" smtClean="0"/>
              <a:t>et les principes d’action qui </a:t>
            </a:r>
            <a:br>
              <a:rPr lang="fr-CH" dirty="0" smtClean="0"/>
            </a:br>
            <a:r>
              <a:rPr lang="fr-CH" dirty="0" smtClean="0"/>
              <a:t>forment </a:t>
            </a:r>
            <a:r>
              <a:rPr lang="fr-CH" b="1" dirty="0" smtClean="0"/>
              <a:t>l’axe de cohérence</a:t>
            </a:r>
            <a:r>
              <a:rPr lang="fr-CH" dirty="0" smtClean="0"/>
              <a:t> de l’ensemble</a:t>
            </a:r>
            <a:endParaRPr lang="fr-CH" dirty="0"/>
          </a:p>
        </p:txBody>
      </p:sp>
      <p:grpSp>
        <p:nvGrpSpPr>
          <p:cNvPr id="5" name="Groupe 4"/>
          <p:cNvGrpSpPr/>
          <p:nvPr/>
        </p:nvGrpSpPr>
        <p:grpSpPr>
          <a:xfrm>
            <a:off x="5688464" y="4335262"/>
            <a:ext cx="3060000" cy="1296000"/>
            <a:chOff x="899592" y="5227298"/>
            <a:chExt cx="3600000" cy="1296000"/>
          </a:xfrm>
        </p:grpSpPr>
        <p:pic>
          <p:nvPicPr>
            <p:cNvPr id="6" name="Picture 2" descr="C:\G\Google Drive\SBM Concept\Images\Canevas 1er niveau vide.png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227298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1556165" y="5898896"/>
              <a:ext cx="2260745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Modèle d’affaires</a:t>
              </a:r>
              <a:endParaRPr lang="fr-CH" sz="1400" dirty="0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5677578" y="1772816"/>
            <a:ext cx="3060000" cy="3324476"/>
            <a:chOff x="5436456" y="2636912"/>
            <a:chExt cx="3240000" cy="3324476"/>
          </a:xfrm>
        </p:grpSpPr>
        <p:sp>
          <p:nvSpPr>
            <p:cNvPr id="45" name="Forme libre 44"/>
            <p:cNvSpPr/>
            <p:nvPr/>
          </p:nvSpPr>
          <p:spPr>
            <a:xfrm>
              <a:off x="5609597" y="3548454"/>
              <a:ext cx="2850077" cy="1282535"/>
            </a:xfrm>
            <a:custGeom>
              <a:avLst/>
              <a:gdLst>
                <a:gd name="connsiteX0" fmla="*/ 1151906 w 2850077"/>
                <a:gd name="connsiteY0" fmla="*/ 1258784 h 1282535"/>
                <a:gd name="connsiteX1" fmla="*/ 0 w 2850077"/>
                <a:gd name="connsiteY1" fmla="*/ 0 h 1282535"/>
                <a:gd name="connsiteX2" fmla="*/ 2850077 w 2850077"/>
                <a:gd name="connsiteY2" fmla="*/ 35626 h 1282535"/>
                <a:gd name="connsiteX3" fmla="*/ 1769423 w 2850077"/>
                <a:gd name="connsiteY3" fmla="*/ 1282535 h 1282535"/>
                <a:gd name="connsiteX4" fmla="*/ 1769423 w 2850077"/>
                <a:gd name="connsiteY4" fmla="*/ 1282535 h 128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7" h="1282535">
                  <a:moveTo>
                    <a:pt x="1151906" y="1258784"/>
                  </a:moveTo>
                  <a:lnTo>
                    <a:pt x="0" y="0"/>
                  </a:lnTo>
                  <a:lnTo>
                    <a:pt x="2850077" y="35626"/>
                  </a:lnTo>
                  <a:lnTo>
                    <a:pt x="1769423" y="1282535"/>
                  </a:lnTo>
                  <a:lnTo>
                    <a:pt x="1769423" y="1282535"/>
                  </a:lnTo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6000">
                  <a:schemeClr val="bg1">
                    <a:lumMod val="95000"/>
                    <a:shade val="67500"/>
                    <a:satMod val="115000"/>
                    <a:alpha val="20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456" y="2636912"/>
              <a:ext cx="3240000" cy="1368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e 8"/>
            <p:cNvGrpSpPr/>
            <p:nvPr/>
          </p:nvGrpSpPr>
          <p:grpSpPr>
            <a:xfrm>
              <a:off x="6758043" y="4635502"/>
              <a:ext cx="622670" cy="1325886"/>
              <a:chOff x="2365155" y="4663442"/>
              <a:chExt cx="622670" cy="1325886"/>
            </a:xfrm>
          </p:grpSpPr>
          <p:sp>
            <p:nvSpPr>
              <p:cNvPr id="13" name="Cylindre 12"/>
              <p:cNvSpPr/>
              <p:nvPr/>
            </p:nvSpPr>
            <p:spPr>
              <a:xfrm>
                <a:off x="2365155" y="4663442"/>
                <a:ext cx="622670" cy="1325886"/>
              </a:xfrm>
              <a:prstGeom prst="can">
                <a:avLst>
                  <a:gd name="adj" fmla="val 40459"/>
                </a:avLst>
              </a:prstGeom>
              <a:gradFill flip="none" rotWithShape="1">
                <a:gsLst>
                  <a:gs pos="98000">
                    <a:srgbClr val="FF99FF"/>
                  </a:gs>
                  <a:gs pos="35000">
                    <a:srgbClr val="FFC5FF"/>
                  </a:gs>
                  <a:gs pos="0">
                    <a:schemeClr val="accent2">
                      <a:tint val="15000"/>
                      <a:satMod val="350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31000"/>
                  </a:prstClr>
                </a:inn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fr-CH" sz="140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 rot="16200000">
                <a:off x="2291343" y="5461394"/>
                <a:ext cx="692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dirty="0" smtClean="0"/>
                  <a:t>Valeurs</a:t>
                </a:r>
                <a:endParaRPr lang="fr-CH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48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La stratégie: «dynamique» de l’organisation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772816"/>
            <a:ext cx="5184576" cy="4215959"/>
          </a:xfrm>
        </p:spPr>
        <p:txBody>
          <a:bodyPr>
            <a:normAutofit/>
          </a:bodyPr>
          <a:lstStyle/>
          <a:p>
            <a:r>
              <a:rPr lang="fr-CH" dirty="0" smtClean="0"/>
              <a:t>La </a:t>
            </a:r>
            <a:r>
              <a:rPr lang="fr-CH" b="1" dirty="0" smtClean="0">
                <a:solidFill>
                  <a:srgbClr val="0000FF"/>
                </a:solidFill>
              </a:rPr>
              <a:t>stratégie</a:t>
            </a:r>
            <a:r>
              <a:rPr lang="fr-CH" dirty="0" smtClean="0"/>
              <a:t> est l’interface entre </a:t>
            </a:r>
            <a:r>
              <a:rPr lang="fr-CH" dirty="0"/>
              <a:t> la mission</a:t>
            </a:r>
            <a:r>
              <a:rPr lang="fr-CH" dirty="0" smtClean="0"/>
              <a:t> du modèle d’affaires et la </a:t>
            </a:r>
            <a:r>
              <a:rPr lang="fr-CH" b="1" dirty="0" smtClean="0">
                <a:solidFill>
                  <a:srgbClr val="0000FF"/>
                </a:solidFill>
              </a:rPr>
              <a:t>vision. </a:t>
            </a:r>
            <a:r>
              <a:rPr lang="fr-CH" dirty="0" smtClean="0"/>
              <a:t>Elle </a:t>
            </a:r>
            <a:r>
              <a:rPr lang="fr-CH" dirty="0"/>
              <a:t>fixe </a:t>
            </a:r>
            <a:r>
              <a:rPr lang="fr-CH" dirty="0" smtClean="0"/>
              <a:t>les </a:t>
            </a:r>
            <a:r>
              <a:rPr lang="fr-CH" dirty="0"/>
              <a:t>objectifs à long, moyen et court terme, pour faire avancer l’organisation sur le pont qui relie son présent à sa </a:t>
            </a:r>
            <a:r>
              <a:rPr lang="fr-CH" b="1" dirty="0">
                <a:solidFill>
                  <a:srgbClr val="0000FF"/>
                </a:solidFill>
              </a:rPr>
              <a:t>vision</a:t>
            </a:r>
            <a:r>
              <a:rPr lang="fr-CH" dirty="0"/>
              <a:t> du futur.</a:t>
            </a:r>
          </a:p>
          <a:p>
            <a:endParaRPr lang="fr-CH" dirty="0"/>
          </a:p>
        </p:txBody>
      </p:sp>
      <p:grpSp>
        <p:nvGrpSpPr>
          <p:cNvPr id="19" name="Groupe 18"/>
          <p:cNvGrpSpPr/>
          <p:nvPr/>
        </p:nvGrpSpPr>
        <p:grpSpPr>
          <a:xfrm>
            <a:off x="287864" y="4214460"/>
            <a:ext cx="3060000" cy="1158756"/>
            <a:chOff x="899592" y="5227298"/>
            <a:chExt cx="3600000" cy="1296000"/>
          </a:xfrm>
        </p:grpSpPr>
        <p:pic>
          <p:nvPicPr>
            <p:cNvPr id="20" name="Picture 2" descr="C:\G\Google Drive\SBM Concept\Images\Canevas 1er niveau vide.png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227298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1556165" y="5898896"/>
              <a:ext cx="2260745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Modèle d’affaires</a:t>
              </a:r>
              <a:endParaRPr lang="fr-CH" sz="14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520190" y="2511106"/>
            <a:ext cx="529270" cy="2368940"/>
            <a:chOff x="2365155" y="3308986"/>
            <a:chExt cx="622670" cy="2649520"/>
          </a:xfrm>
        </p:grpSpPr>
        <p:sp>
          <p:nvSpPr>
            <p:cNvPr id="27" name="Cylindre 26"/>
            <p:cNvSpPr/>
            <p:nvPr/>
          </p:nvSpPr>
          <p:spPr>
            <a:xfrm>
              <a:off x="2365155" y="3308986"/>
              <a:ext cx="622670" cy="2649520"/>
            </a:xfrm>
            <a:prstGeom prst="can">
              <a:avLst>
                <a:gd name="adj" fmla="val 40459"/>
              </a:avLst>
            </a:prstGeom>
            <a:gradFill flip="none" rotWithShape="1">
              <a:gsLst>
                <a:gs pos="98000">
                  <a:srgbClr val="FF99FF"/>
                </a:gs>
                <a:gs pos="35000">
                  <a:srgbClr val="FFC5FF"/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31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>
                <a:solidFill>
                  <a:schemeClr val="dk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 rot="16200000">
              <a:off x="2291342" y="4656152"/>
              <a:ext cx="692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 smtClean="0"/>
                <a:t>Valeurs</a:t>
              </a:r>
              <a:endParaRPr lang="fr-CH" sz="1200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74801" y="2054221"/>
            <a:ext cx="3060000" cy="1158755"/>
            <a:chOff x="899992" y="2636912"/>
            <a:chExt cx="3600000" cy="1296000"/>
          </a:xfrm>
        </p:grpSpPr>
        <p:pic>
          <p:nvPicPr>
            <p:cNvPr id="25" name="Picture 3" descr="C:\G\Google Drive\SBM Concept\Images\canevas_stratégie_vide.png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992" y="2636912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1893839" y="3314984"/>
              <a:ext cx="1598041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Stratégie</a:t>
              </a:r>
              <a:endParaRPr lang="fr-CH" sz="1400" dirty="0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827584" y="1340768"/>
            <a:ext cx="1922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Vision</a:t>
            </a:r>
            <a:endParaRPr lang="fr-CH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33332" y="5241394"/>
            <a:ext cx="2350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Mission</a:t>
            </a:r>
            <a:endParaRPr lang="fr-CH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5256" y="5308853"/>
            <a:ext cx="2405244" cy="135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501211"/>
            <a:ext cx="3053576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</p:spPr>
        <p:txBody>
          <a:bodyPr>
            <a:noAutofit/>
          </a:bodyPr>
          <a:lstStyle/>
          <a:p>
            <a:r>
              <a:rPr lang="fr-CH" dirty="0" smtClean="0"/>
              <a:t>La gouvernance: «vie» de l’organisation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9790"/>
            <a:ext cx="8570766" cy="4869530"/>
          </a:xfrm>
        </p:spPr>
        <p:txBody>
          <a:bodyPr>
            <a:normAutofit/>
          </a:bodyPr>
          <a:lstStyle/>
          <a:p>
            <a:r>
              <a:rPr lang="fr-CH" dirty="0" smtClean="0"/>
              <a:t>L’organisation est un être vivant, en relation </a:t>
            </a:r>
            <a:br>
              <a:rPr lang="fr-CH" dirty="0" smtClean="0"/>
            </a:br>
            <a:r>
              <a:rPr lang="fr-CH" dirty="0" smtClean="0"/>
              <a:t>avec un nombre considérable de </a:t>
            </a:r>
            <a:r>
              <a:rPr lang="fr-CH" b="1" dirty="0">
                <a:solidFill>
                  <a:srgbClr val="0000FF"/>
                </a:solidFill>
              </a:rPr>
              <a:t>parties prenantes</a:t>
            </a:r>
            <a:r>
              <a:rPr lang="fr-CH" dirty="0" smtClean="0"/>
              <a:t>.</a:t>
            </a:r>
          </a:p>
          <a:p>
            <a:endParaRPr lang="fr-CH" dirty="0"/>
          </a:p>
          <a:p>
            <a:r>
              <a:rPr lang="fr-CH" dirty="0" smtClean="0"/>
              <a:t>Elles peuvent être internes, externes ou</a:t>
            </a:r>
            <a:br>
              <a:rPr lang="fr-CH" dirty="0" smtClean="0"/>
            </a:br>
            <a:r>
              <a:rPr lang="fr-CH" dirty="0" smtClean="0"/>
              <a:t>encore proches des frontières  de l’organisation</a:t>
            </a:r>
            <a:br>
              <a:rPr lang="fr-CH" dirty="0" smtClean="0"/>
            </a:br>
            <a:r>
              <a:rPr lang="fr-CH" dirty="0" smtClean="0"/>
              <a:t>avec son contexte.</a:t>
            </a:r>
          </a:p>
          <a:p>
            <a:endParaRPr lang="fr-CH" dirty="0"/>
          </a:p>
          <a:p>
            <a:endParaRPr lang="fr-CH" dirty="0"/>
          </a:p>
          <a:p>
            <a:pPr marL="3138488"/>
            <a:endParaRPr lang="fr-CH" dirty="0" smtClean="0"/>
          </a:p>
          <a:p>
            <a:pPr marL="3138488" indent="-273050"/>
            <a:r>
              <a:rPr lang="fr-CH" dirty="0" smtClean="0"/>
              <a:t>Les parties prenantes influencent </a:t>
            </a:r>
            <a:r>
              <a:rPr lang="fr-CH" dirty="0"/>
              <a:t>les décisions de </a:t>
            </a:r>
            <a:r>
              <a:rPr lang="fr-CH" dirty="0" smtClean="0"/>
              <a:t>l’organisation plus ou moins directement et avec plus ou moins de force.</a:t>
            </a:r>
          </a:p>
          <a:p>
            <a:pPr marL="3138488" indent="-273050"/>
            <a:endParaRPr lang="fr-CH" dirty="0"/>
          </a:p>
          <a:p>
            <a:pPr marL="3138488" indent="-273050"/>
            <a:r>
              <a:rPr lang="fr-CH" dirty="0" smtClean="0"/>
              <a:t>On parle alors de relations de </a:t>
            </a:r>
            <a:r>
              <a:rPr lang="fr-CH" b="1" dirty="0" smtClean="0">
                <a:solidFill>
                  <a:srgbClr val="0000FF"/>
                </a:solidFill>
              </a:rPr>
              <a:t>gouvernance</a:t>
            </a:r>
            <a:r>
              <a:rPr lang="fr-CH" dirty="0" smtClean="0"/>
              <a:t>. </a:t>
            </a:r>
            <a:endParaRPr lang="fr-CH" dirty="0"/>
          </a:p>
        </p:txBody>
      </p:sp>
      <p:grpSp>
        <p:nvGrpSpPr>
          <p:cNvPr id="47" name="Groupe 46"/>
          <p:cNvGrpSpPr/>
          <p:nvPr/>
        </p:nvGrpSpPr>
        <p:grpSpPr>
          <a:xfrm>
            <a:off x="5810708" y="3082023"/>
            <a:ext cx="3060000" cy="1158756"/>
            <a:chOff x="899592" y="5227298"/>
            <a:chExt cx="3600000" cy="1296000"/>
          </a:xfrm>
        </p:grpSpPr>
        <p:pic>
          <p:nvPicPr>
            <p:cNvPr id="61" name="Picture 2" descr="C:\G\Google Drive\SBM Concept\Images\Canevas 1er niveau vide.png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227298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ZoneTexte 61"/>
            <p:cNvSpPr txBox="1"/>
            <p:nvPr/>
          </p:nvSpPr>
          <p:spPr>
            <a:xfrm>
              <a:off x="1556165" y="5898896"/>
              <a:ext cx="2260745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Modèle d’affaires</a:t>
              </a:r>
              <a:endParaRPr lang="fr-CH" sz="1400" dirty="0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7034491" y="2449124"/>
            <a:ext cx="556731" cy="1326267"/>
            <a:chOff x="2365155" y="4531240"/>
            <a:chExt cx="622670" cy="1483350"/>
          </a:xfrm>
        </p:grpSpPr>
        <p:sp>
          <p:nvSpPr>
            <p:cNvPr id="59" name="Cylindre 58"/>
            <p:cNvSpPr/>
            <p:nvPr/>
          </p:nvSpPr>
          <p:spPr>
            <a:xfrm>
              <a:off x="2365155" y="4531240"/>
              <a:ext cx="622670" cy="1458088"/>
            </a:xfrm>
            <a:prstGeom prst="can">
              <a:avLst>
                <a:gd name="adj" fmla="val 40459"/>
              </a:avLst>
            </a:prstGeom>
            <a:gradFill flip="none" rotWithShape="1">
              <a:gsLst>
                <a:gs pos="98000">
                  <a:srgbClr val="FF99FF"/>
                </a:gs>
                <a:gs pos="35000">
                  <a:srgbClr val="FFC5FF"/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31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>
                <a:solidFill>
                  <a:schemeClr val="dk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 rot="16200000">
              <a:off x="2164415" y="5362095"/>
              <a:ext cx="995183" cy="309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 smtClean="0"/>
                <a:t>Valeurs …</a:t>
              </a:r>
              <a:endParaRPr lang="fr-CH" sz="1200" dirty="0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5796136" y="2001903"/>
            <a:ext cx="3060000" cy="1158756"/>
            <a:chOff x="899592" y="3933056"/>
            <a:chExt cx="3600000" cy="1296000"/>
          </a:xfrm>
        </p:grpSpPr>
        <p:pic>
          <p:nvPicPr>
            <p:cNvPr id="57" name="Picture 5" descr="C:\Users\Claude\Desktop\canevas_gouvernance_vide.png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933056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ZoneTexte 57"/>
            <p:cNvSpPr txBox="1"/>
            <p:nvPr/>
          </p:nvSpPr>
          <p:spPr>
            <a:xfrm>
              <a:off x="1673823" y="4580984"/>
              <a:ext cx="2051538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Gouvernance</a:t>
              </a:r>
              <a:endParaRPr lang="fr-CH" sz="1400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5785453" y="777767"/>
            <a:ext cx="3060000" cy="1899794"/>
            <a:chOff x="1421296" y="2710966"/>
            <a:chExt cx="3600000" cy="2124807"/>
          </a:xfrm>
        </p:grpSpPr>
        <p:grpSp>
          <p:nvGrpSpPr>
            <p:cNvPr id="51" name="Groupe 50"/>
            <p:cNvGrpSpPr/>
            <p:nvPr/>
          </p:nvGrpSpPr>
          <p:grpSpPr>
            <a:xfrm>
              <a:off x="2886459" y="3451400"/>
              <a:ext cx="656471" cy="1384373"/>
              <a:chOff x="2365155" y="3377346"/>
              <a:chExt cx="656471" cy="1384373"/>
            </a:xfrm>
          </p:grpSpPr>
          <p:sp>
            <p:nvSpPr>
              <p:cNvPr id="55" name="Cylindre 54"/>
              <p:cNvSpPr/>
              <p:nvPr/>
            </p:nvSpPr>
            <p:spPr>
              <a:xfrm>
                <a:off x="2365155" y="3377346"/>
                <a:ext cx="656471" cy="1384373"/>
              </a:xfrm>
              <a:prstGeom prst="can">
                <a:avLst>
                  <a:gd name="adj" fmla="val 40459"/>
                </a:avLst>
              </a:prstGeom>
              <a:gradFill flip="none" rotWithShape="1">
                <a:gsLst>
                  <a:gs pos="98000">
                    <a:srgbClr val="FF99FF"/>
                  </a:gs>
                  <a:gs pos="35000">
                    <a:srgbClr val="FFC5FF"/>
                  </a:gs>
                  <a:gs pos="0">
                    <a:schemeClr val="accent2">
                      <a:tint val="15000"/>
                      <a:satMod val="350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31000"/>
                  </a:prstClr>
                </a:inn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fr-CH" sz="140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 rot="16200000">
                <a:off x="2291343" y="4173174"/>
                <a:ext cx="692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dirty="0" smtClean="0"/>
                  <a:t>Valeurs</a:t>
                </a:r>
                <a:endParaRPr lang="fr-CH" sz="1200" dirty="0"/>
              </a:p>
            </p:txBody>
          </p:sp>
        </p:grpSp>
        <p:grpSp>
          <p:nvGrpSpPr>
            <p:cNvPr id="52" name="Groupe 51"/>
            <p:cNvGrpSpPr/>
            <p:nvPr/>
          </p:nvGrpSpPr>
          <p:grpSpPr>
            <a:xfrm>
              <a:off x="1421296" y="2710966"/>
              <a:ext cx="3600000" cy="1296000"/>
              <a:chOff x="899992" y="2636912"/>
              <a:chExt cx="3600000" cy="1296000"/>
            </a:xfrm>
          </p:grpSpPr>
          <p:pic>
            <p:nvPicPr>
              <p:cNvPr id="53" name="Picture 3" descr="C:\G\Google Drive\SBM Concept\Images\canevas_stratégie_vide.png"/>
              <p:cNvPicPr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992" y="2636912"/>
                <a:ext cx="3600000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1893839" y="3314984"/>
                <a:ext cx="1598041" cy="54066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fr-CH" sz="1400" dirty="0" smtClean="0"/>
                  <a:t>Stratégie</a:t>
                </a:r>
                <a:endParaRPr lang="fr-CH" sz="1400" dirty="0"/>
              </a:p>
            </p:txBody>
          </p:sp>
        </p:grpSp>
      </p:grp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81368"/>
            <a:ext cx="3060000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5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Clarification: ne pas confondre modèle et plan…</a:t>
            </a:r>
            <a:endParaRPr lang="fr-CH" dirty="0"/>
          </a:p>
        </p:txBody>
      </p:sp>
      <p:sp>
        <p:nvSpPr>
          <p:cNvPr id="4" name="Ellipse 3"/>
          <p:cNvSpPr/>
          <p:nvPr/>
        </p:nvSpPr>
        <p:spPr>
          <a:xfrm>
            <a:off x="611560" y="2276872"/>
            <a:ext cx="1440160" cy="14401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2000" b="1" dirty="0" smtClean="0">
                <a:solidFill>
                  <a:schemeClr val="tx1"/>
                </a:solidFill>
              </a:rPr>
              <a:t>Business Model</a:t>
            </a:r>
            <a:endParaRPr lang="fr-CH" sz="2000" b="1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716016" y="2276872"/>
            <a:ext cx="1656184" cy="1440160"/>
          </a:xfrm>
          <a:prstGeom prst="chevron">
            <a:avLst>
              <a:gd name="adj" fmla="val 1872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b="1" dirty="0" smtClean="0">
                <a:solidFill>
                  <a:schemeClr val="tx1"/>
                </a:solidFill>
              </a:rPr>
              <a:t> </a:t>
            </a:r>
            <a:r>
              <a:rPr lang="fr-CH" sz="2000" b="1" dirty="0" smtClean="0">
                <a:solidFill>
                  <a:schemeClr val="tx1"/>
                </a:solidFill>
              </a:rPr>
              <a:t>Stratégie</a:t>
            </a:r>
            <a:endParaRPr lang="fr-CH" b="1" dirty="0">
              <a:solidFill>
                <a:schemeClr val="tx1"/>
              </a:solidFill>
            </a:endParaRPr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7092280" y="2276872"/>
            <a:ext cx="1440160" cy="1440160"/>
          </a:xfrm>
          <a:prstGeom prst="snipRoundRect">
            <a:avLst>
              <a:gd name="adj1" fmla="val 16667"/>
              <a:gd name="adj2" fmla="val 2993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2000" b="1" dirty="0" smtClean="0"/>
              <a:t>Business Plan</a:t>
            </a:r>
            <a:endParaRPr lang="fr-CH" sz="2000" b="1" dirty="0"/>
          </a:p>
        </p:txBody>
      </p:sp>
      <p:sp>
        <p:nvSpPr>
          <p:cNvPr id="8" name="Plus 7"/>
          <p:cNvSpPr/>
          <p:nvPr/>
        </p:nvSpPr>
        <p:spPr>
          <a:xfrm>
            <a:off x="2044316" y="2636912"/>
            <a:ext cx="648072" cy="72008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4211960" y="2636912"/>
            <a:ext cx="648072" cy="72008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Égal 9"/>
          <p:cNvSpPr/>
          <p:nvPr/>
        </p:nvSpPr>
        <p:spPr>
          <a:xfrm>
            <a:off x="6436679" y="2634214"/>
            <a:ext cx="576064" cy="72008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9456" y="2276872"/>
            <a:ext cx="1411560" cy="14401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1"/>
                </a:solidFill>
              </a:rPr>
              <a:t>Finances</a:t>
            </a:r>
            <a:endParaRPr lang="fr-CH" sz="2000" b="1" dirty="0">
              <a:solidFill>
                <a:schemeClr val="tx1"/>
              </a:solidFill>
            </a:endParaRPr>
          </a:p>
        </p:txBody>
      </p:sp>
      <p:sp>
        <p:nvSpPr>
          <p:cNvPr id="3" name="Flèche vers le haut 2"/>
          <p:cNvSpPr/>
          <p:nvPr/>
        </p:nvSpPr>
        <p:spPr>
          <a:xfrm>
            <a:off x="840782" y="4031433"/>
            <a:ext cx="1282946" cy="2836506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83568" y="3933056"/>
            <a:ext cx="2448272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7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La RSE: «conscience» de la durabilité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605773" y="1412776"/>
            <a:ext cx="5142691" cy="3486466"/>
          </a:xfrm>
        </p:spPr>
        <p:txBody>
          <a:bodyPr/>
          <a:lstStyle/>
          <a:p>
            <a:pPr algn="just"/>
            <a:r>
              <a:rPr lang="fr-CH" dirty="0" smtClean="0"/>
              <a:t>La </a:t>
            </a:r>
            <a:r>
              <a:rPr lang="fr-CH" b="1" dirty="0">
                <a:solidFill>
                  <a:srgbClr val="0000FF"/>
                </a:solidFill>
              </a:rPr>
              <a:t>responsabilité sociétale des entreprises </a:t>
            </a:r>
            <a:r>
              <a:rPr lang="fr-CH" dirty="0" smtClean="0"/>
              <a:t>est essentiellement une question de posture de la part des organisations.</a:t>
            </a:r>
          </a:p>
          <a:p>
            <a:endParaRPr lang="fr-CH" dirty="0"/>
          </a:p>
          <a:p>
            <a:r>
              <a:rPr lang="fr-CH" dirty="0" smtClean="0"/>
              <a:t>La </a:t>
            </a:r>
            <a:r>
              <a:rPr lang="fr-CH" b="1" dirty="0" smtClean="0">
                <a:solidFill>
                  <a:srgbClr val="0000FF"/>
                </a:solidFill>
              </a:rPr>
              <a:t>RSE</a:t>
            </a:r>
            <a:r>
              <a:rPr lang="fr-CH" dirty="0" smtClean="0"/>
              <a:t> exige une prise de conscience de l’impact global de l’organisation sur son environnement sociétal et naturel, ainsi </a:t>
            </a:r>
            <a:br>
              <a:rPr lang="fr-CH" dirty="0" smtClean="0"/>
            </a:br>
            <a:r>
              <a:rPr lang="fr-CH" dirty="0" smtClean="0"/>
              <a:t>que de l’influence reçue en sens inverse.</a:t>
            </a:r>
          </a:p>
          <a:p>
            <a:pPr marL="0" indent="0">
              <a:buNone/>
            </a:pPr>
            <a:endParaRPr lang="fr-CH" dirty="0"/>
          </a:p>
        </p:txBody>
      </p:sp>
      <p:grpSp>
        <p:nvGrpSpPr>
          <p:cNvPr id="35" name="Groupe 34"/>
          <p:cNvGrpSpPr/>
          <p:nvPr/>
        </p:nvGrpSpPr>
        <p:grpSpPr>
          <a:xfrm>
            <a:off x="395536" y="4806128"/>
            <a:ext cx="3209880" cy="1155557"/>
            <a:chOff x="899592" y="5227298"/>
            <a:chExt cx="3600000" cy="1296000"/>
          </a:xfrm>
        </p:grpSpPr>
        <p:pic>
          <p:nvPicPr>
            <p:cNvPr id="61" name="Picture 2" descr="C:\G\Google Drive\SBM Concept\Images\Canevas 1er niveau vide.png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227298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ZoneTexte 61"/>
            <p:cNvSpPr txBox="1"/>
            <p:nvPr/>
          </p:nvSpPr>
          <p:spPr>
            <a:xfrm>
              <a:off x="1556165" y="5898896"/>
              <a:ext cx="2260745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Modèle d’affaires</a:t>
              </a:r>
              <a:endParaRPr lang="fr-CH" sz="1400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395536" y="3652139"/>
            <a:ext cx="3209880" cy="1833441"/>
            <a:chOff x="1420896" y="4007110"/>
            <a:chExt cx="3600000" cy="2056272"/>
          </a:xfrm>
        </p:grpSpPr>
        <p:grpSp>
          <p:nvGrpSpPr>
            <p:cNvPr id="55" name="Groupe 54"/>
            <p:cNvGrpSpPr/>
            <p:nvPr/>
          </p:nvGrpSpPr>
          <p:grpSpPr>
            <a:xfrm>
              <a:off x="2886459" y="4737496"/>
              <a:ext cx="622670" cy="1325886"/>
              <a:chOff x="2365155" y="4663442"/>
              <a:chExt cx="622670" cy="1325886"/>
            </a:xfrm>
          </p:grpSpPr>
          <p:sp>
            <p:nvSpPr>
              <p:cNvPr id="59" name="Cylindre 58"/>
              <p:cNvSpPr/>
              <p:nvPr/>
            </p:nvSpPr>
            <p:spPr>
              <a:xfrm>
                <a:off x="2365155" y="4663442"/>
                <a:ext cx="622670" cy="1325886"/>
              </a:xfrm>
              <a:prstGeom prst="can">
                <a:avLst>
                  <a:gd name="adj" fmla="val 40459"/>
                </a:avLst>
              </a:prstGeom>
              <a:gradFill flip="none" rotWithShape="1">
                <a:gsLst>
                  <a:gs pos="98000">
                    <a:srgbClr val="FF99FF"/>
                  </a:gs>
                  <a:gs pos="35000">
                    <a:srgbClr val="FFC5FF"/>
                  </a:gs>
                  <a:gs pos="0">
                    <a:schemeClr val="accent2">
                      <a:tint val="15000"/>
                      <a:satMod val="350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31000"/>
                  </a:prstClr>
                </a:inn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fr-CH" sz="140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ZoneTexte 59"/>
              <p:cNvSpPr txBox="1"/>
              <p:nvPr/>
            </p:nvSpPr>
            <p:spPr>
              <a:xfrm rot="16200000">
                <a:off x="2291343" y="5461394"/>
                <a:ext cx="692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dirty="0" smtClean="0"/>
                  <a:t>Valeurs</a:t>
                </a:r>
                <a:endParaRPr lang="fr-CH" sz="1200" dirty="0"/>
              </a:p>
            </p:txBody>
          </p:sp>
        </p:grpSp>
        <p:grpSp>
          <p:nvGrpSpPr>
            <p:cNvPr id="56" name="Groupe 55"/>
            <p:cNvGrpSpPr/>
            <p:nvPr/>
          </p:nvGrpSpPr>
          <p:grpSpPr>
            <a:xfrm>
              <a:off x="1420896" y="4007110"/>
              <a:ext cx="3600000" cy="1296000"/>
              <a:chOff x="899592" y="3933056"/>
              <a:chExt cx="3600000" cy="1296000"/>
            </a:xfrm>
          </p:grpSpPr>
          <p:pic>
            <p:nvPicPr>
              <p:cNvPr id="57" name="Picture 5" descr="C:\Users\Claude\Desktop\canevas_gouvernance_vide.png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3933056"/>
                <a:ext cx="3600000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ZoneTexte 57"/>
              <p:cNvSpPr txBox="1"/>
              <p:nvPr/>
            </p:nvSpPr>
            <p:spPr>
              <a:xfrm>
                <a:off x="1673823" y="4580984"/>
                <a:ext cx="2051538" cy="54066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fr-CH" sz="1400" dirty="0" smtClean="0"/>
                  <a:t>Gouvernance</a:t>
                </a:r>
                <a:endParaRPr lang="fr-CH" sz="1400" dirty="0"/>
              </a:p>
            </p:txBody>
          </p:sp>
        </p:grpSp>
      </p:grpSp>
      <p:grpSp>
        <p:nvGrpSpPr>
          <p:cNvPr id="37" name="Groupe 36"/>
          <p:cNvGrpSpPr/>
          <p:nvPr/>
        </p:nvGrpSpPr>
        <p:grpSpPr>
          <a:xfrm>
            <a:off x="395893" y="2496453"/>
            <a:ext cx="3209880" cy="1842400"/>
            <a:chOff x="1421296" y="2710966"/>
            <a:chExt cx="3600000" cy="2066320"/>
          </a:xfrm>
        </p:grpSpPr>
        <p:grpSp>
          <p:nvGrpSpPr>
            <p:cNvPr id="49" name="Groupe 48"/>
            <p:cNvGrpSpPr/>
            <p:nvPr/>
          </p:nvGrpSpPr>
          <p:grpSpPr>
            <a:xfrm>
              <a:off x="2886459" y="3451400"/>
              <a:ext cx="622670" cy="1325886"/>
              <a:chOff x="2365155" y="3377346"/>
              <a:chExt cx="622670" cy="1325886"/>
            </a:xfrm>
          </p:grpSpPr>
          <p:sp>
            <p:nvSpPr>
              <p:cNvPr id="53" name="Cylindre 52"/>
              <p:cNvSpPr/>
              <p:nvPr/>
            </p:nvSpPr>
            <p:spPr>
              <a:xfrm>
                <a:off x="2365155" y="3377346"/>
                <a:ext cx="622670" cy="1325886"/>
              </a:xfrm>
              <a:prstGeom prst="can">
                <a:avLst>
                  <a:gd name="adj" fmla="val 40459"/>
                </a:avLst>
              </a:prstGeom>
              <a:gradFill flip="none" rotWithShape="1">
                <a:gsLst>
                  <a:gs pos="98000">
                    <a:srgbClr val="FF99FF"/>
                  </a:gs>
                  <a:gs pos="35000">
                    <a:srgbClr val="FFC5FF"/>
                  </a:gs>
                  <a:gs pos="0">
                    <a:schemeClr val="accent2">
                      <a:tint val="15000"/>
                      <a:satMod val="350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31000"/>
                  </a:prstClr>
                </a:inn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fr-CH" sz="140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 rot="16200000">
                <a:off x="2291343" y="4173174"/>
                <a:ext cx="692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dirty="0" smtClean="0"/>
                  <a:t>Valeurs</a:t>
                </a:r>
                <a:endParaRPr lang="fr-CH" sz="1200" dirty="0"/>
              </a:p>
            </p:txBody>
          </p:sp>
        </p:grpSp>
        <p:grpSp>
          <p:nvGrpSpPr>
            <p:cNvPr id="50" name="Groupe 49"/>
            <p:cNvGrpSpPr/>
            <p:nvPr/>
          </p:nvGrpSpPr>
          <p:grpSpPr>
            <a:xfrm>
              <a:off x="1421296" y="2710966"/>
              <a:ext cx="3600000" cy="1296000"/>
              <a:chOff x="899992" y="2636912"/>
              <a:chExt cx="3600000" cy="1296000"/>
            </a:xfrm>
          </p:grpSpPr>
          <p:pic>
            <p:nvPicPr>
              <p:cNvPr id="51" name="Picture 3" descr="C:\G\Google Drive\SBM Concept\Images\canevas_stratégie_vide.png"/>
              <p:cNvPicPr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992" y="2636912"/>
                <a:ext cx="3600000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ZoneTexte 51"/>
              <p:cNvSpPr txBox="1"/>
              <p:nvPr/>
            </p:nvSpPr>
            <p:spPr>
              <a:xfrm>
                <a:off x="1893839" y="3314984"/>
                <a:ext cx="1598041" cy="54066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fr-CH" sz="1400" dirty="0" smtClean="0"/>
                  <a:t>Stratégie</a:t>
                </a:r>
                <a:endParaRPr lang="fr-CH" sz="1400" dirty="0"/>
              </a:p>
            </p:txBody>
          </p:sp>
        </p:grpSp>
      </p:grpSp>
      <p:grpSp>
        <p:nvGrpSpPr>
          <p:cNvPr id="39" name="Groupe 38"/>
          <p:cNvGrpSpPr/>
          <p:nvPr/>
        </p:nvGrpSpPr>
        <p:grpSpPr>
          <a:xfrm>
            <a:off x="382473" y="1340768"/>
            <a:ext cx="3209880" cy="1842400"/>
            <a:chOff x="1420896" y="1414822"/>
            <a:chExt cx="3600000" cy="2066320"/>
          </a:xfrm>
        </p:grpSpPr>
        <p:grpSp>
          <p:nvGrpSpPr>
            <p:cNvPr id="42" name="Groupe 41"/>
            <p:cNvGrpSpPr/>
            <p:nvPr/>
          </p:nvGrpSpPr>
          <p:grpSpPr>
            <a:xfrm>
              <a:off x="2909961" y="2155256"/>
              <a:ext cx="622670" cy="1325886"/>
              <a:chOff x="2388657" y="2081202"/>
              <a:chExt cx="622670" cy="1325886"/>
            </a:xfrm>
          </p:grpSpPr>
          <p:sp>
            <p:nvSpPr>
              <p:cNvPr id="47" name="Cylindre 46"/>
              <p:cNvSpPr/>
              <p:nvPr/>
            </p:nvSpPr>
            <p:spPr>
              <a:xfrm>
                <a:off x="2388657" y="2081202"/>
                <a:ext cx="622670" cy="1325886"/>
              </a:xfrm>
              <a:prstGeom prst="can">
                <a:avLst>
                  <a:gd name="adj" fmla="val 40459"/>
                </a:avLst>
              </a:prstGeom>
              <a:gradFill flip="none" rotWithShape="1">
                <a:gsLst>
                  <a:gs pos="98000">
                    <a:srgbClr val="FF99FF"/>
                  </a:gs>
                  <a:gs pos="35000">
                    <a:srgbClr val="FFC5FF"/>
                  </a:gs>
                  <a:gs pos="0">
                    <a:schemeClr val="accent2">
                      <a:tint val="15000"/>
                      <a:satMod val="350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31000"/>
                  </a:prstClr>
                </a:inn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fr-CH" sz="140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 rot="16200000">
                <a:off x="2291343" y="2867015"/>
                <a:ext cx="692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dirty="0" smtClean="0"/>
                  <a:t>Valeurs</a:t>
                </a:r>
                <a:endParaRPr lang="fr-CH" sz="1200" dirty="0"/>
              </a:p>
            </p:txBody>
          </p:sp>
        </p:grpSp>
        <p:grpSp>
          <p:nvGrpSpPr>
            <p:cNvPr id="44" name="Groupe 43"/>
            <p:cNvGrpSpPr/>
            <p:nvPr/>
          </p:nvGrpSpPr>
          <p:grpSpPr>
            <a:xfrm>
              <a:off x="1420896" y="1414822"/>
              <a:ext cx="3600000" cy="1296000"/>
              <a:chOff x="899592" y="1340768"/>
              <a:chExt cx="3600000" cy="1296000"/>
            </a:xfrm>
          </p:grpSpPr>
          <p:pic>
            <p:nvPicPr>
              <p:cNvPr id="45" name="Picture 4" descr="C:\G\Google Drive\SBM Concept\Images\canevas_rse_sans_texte.png"/>
              <p:cNvPicPr>
                <a:picLocks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1340768"/>
                <a:ext cx="3600000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ZoneTexte 45"/>
              <p:cNvSpPr txBox="1"/>
              <p:nvPr/>
            </p:nvSpPr>
            <p:spPr>
              <a:xfrm>
                <a:off x="1877469" y="1988696"/>
                <a:ext cx="1598041" cy="54066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fr-CH" sz="1400" dirty="0" smtClean="0"/>
                  <a:t>RSE</a:t>
                </a:r>
                <a:endParaRPr lang="fr-CH" sz="1400" dirty="0"/>
              </a:p>
            </p:txBody>
          </p:sp>
        </p:grpSp>
      </p:grpSp>
      <p:sp>
        <p:nvSpPr>
          <p:cNvPr id="3" name="Bulle ronde 2"/>
          <p:cNvSpPr/>
          <p:nvPr/>
        </p:nvSpPr>
        <p:spPr>
          <a:xfrm>
            <a:off x="3923928" y="4470892"/>
            <a:ext cx="4968552" cy="2270476"/>
          </a:xfrm>
          <a:prstGeom prst="wedgeEllipseCallout">
            <a:avLst>
              <a:gd name="adj1" fmla="val -75369"/>
              <a:gd name="adj2" fmla="val -817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/>
              <a:t>Rappel: le point focal</a:t>
            </a:r>
            <a:br>
              <a:rPr lang="fr-CH" sz="2800" dirty="0" smtClean="0"/>
            </a:br>
            <a:r>
              <a:rPr lang="fr-CH" sz="2800" dirty="0"/>
              <a:t> </a:t>
            </a:r>
            <a:r>
              <a:rPr lang="fr-CH" sz="2800" dirty="0" smtClean="0"/>
              <a:t>de cet atelier est le</a:t>
            </a:r>
          </a:p>
          <a:p>
            <a:pPr algn="ctr"/>
            <a:r>
              <a:rPr lang="fr-CH" sz="2800" dirty="0" smtClean="0"/>
              <a:t>«modèle d’affaires»</a:t>
            </a: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31242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1520" y="4221088"/>
            <a:ext cx="5904656" cy="2160240"/>
          </a:xfrm>
        </p:spPr>
        <p:txBody>
          <a:bodyPr>
            <a:normAutofit/>
          </a:bodyPr>
          <a:lstStyle/>
          <a:p>
            <a:r>
              <a:rPr lang="fr-CH" sz="4000" dirty="0" smtClean="0"/>
              <a:t>Le contexte : </a:t>
            </a:r>
            <a:br>
              <a:rPr lang="fr-CH" sz="4000" dirty="0" smtClean="0"/>
            </a:br>
            <a:r>
              <a:rPr lang="fr-CH" sz="4000" dirty="0" smtClean="0"/>
              <a:t>votre terrain de jeu?</a:t>
            </a:r>
            <a:endParaRPr lang="fr-CH" sz="4000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44420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  <p:pic>
        <p:nvPicPr>
          <p:cNvPr id="6" name="Picture 2" descr="http://pixabay.com/static/uploads/photo/2014/09/08/17/32/playground-439363_6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35" y="980728"/>
            <a:ext cx="55302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4637"/>
            <a:ext cx="7920879" cy="74352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fr-CH" dirty="0" smtClean="0"/>
              <a:t>Comprendre le contexte par l’ «image riche» et l’analyse PESTEL</a:t>
            </a:r>
            <a:endParaRPr lang="fr-CH" dirty="0"/>
          </a:p>
        </p:txBody>
      </p:sp>
      <p:pic>
        <p:nvPicPr>
          <p:cNvPr id="5" name="Picture 2" descr="C:\G\Essaim\Services\Outils\Fil rouge\Images du Canevas\Contex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2059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19" y="105273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Où?</a:t>
            </a:r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9" y="4692224"/>
            <a:ext cx="389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i="1" dirty="0" err="1" smtClean="0"/>
              <a:t>Wikimedia</a:t>
            </a:r>
            <a:r>
              <a:rPr lang="fr-CH" sz="1200" i="1" dirty="0" smtClean="0"/>
              <a:t> </a:t>
            </a:r>
            <a:r>
              <a:rPr lang="fr-CH" sz="1200" i="1" dirty="0" err="1" smtClean="0"/>
              <a:t>commons</a:t>
            </a:r>
            <a:r>
              <a:rPr lang="fr-CH" sz="1200" i="1" dirty="0" smtClean="0"/>
              <a:t>: Honfleur, le vieux peintre du port</a:t>
            </a:r>
            <a:endParaRPr lang="fr-CH" sz="1200" i="1" dirty="0"/>
          </a:p>
        </p:txBody>
      </p:sp>
      <p:pic>
        <p:nvPicPr>
          <p:cNvPr id="6146" name="Picture 2" descr="http://upload.wikimedia.org/wikipedia/commons/4/49/Honfleur_-_Le_peintre_du_vieux_por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1196752"/>
            <a:ext cx="4680519" cy="348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4716016" y="4225306"/>
            <a:ext cx="4427984" cy="1939998"/>
            <a:chOff x="4716016" y="4225306"/>
            <a:chExt cx="4427984" cy="1939998"/>
          </a:xfrm>
        </p:grpSpPr>
        <p:pic>
          <p:nvPicPr>
            <p:cNvPr id="1026" name="Picture 2" descr="http://nimax-img.de/Produktbilder/zoom/12469_3/Jumelles-Omegon-Ultra-HD-10x42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4716016" y="4225306"/>
              <a:ext cx="4427984" cy="193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findicons.com/files/icons/360/emoticons/128/sa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656" y="4802446"/>
              <a:ext cx="1021031" cy="1024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findicons.com/files/icons/360/emoticons/128/smile_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904" y="4741230"/>
              <a:ext cx="1021031" cy="1024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20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7" y="274638"/>
            <a:ext cx="6951687" cy="5825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dirty="0" smtClean="0"/>
              <a:t>Ouvrez votre esprit et soyez créatifs !</a:t>
            </a:r>
            <a:endParaRPr lang="fr-CH" dirty="0"/>
          </a:p>
        </p:txBody>
      </p:sp>
      <p:pic>
        <p:nvPicPr>
          <p:cNvPr id="27651" name="Picture 2" descr="SCAN0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663655" cy="551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" name="Bulle ronde 3"/>
          <p:cNvSpPr/>
          <p:nvPr/>
        </p:nvSpPr>
        <p:spPr>
          <a:xfrm>
            <a:off x="6981597" y="5373216"/>
            <a:ext cx="2132627" cy="1357322"/>
          </a:xfrm>
          <a:prstGeom prst="wedgeEllipseCallout">
            <a:avLst>
              <a:gd name="adj1" fmla="val -113930"/>
              <a:gd name="adj2" fmla="val -102858"/>
            </a:avLst>
          </a:prstGeom>
          <a:gradFill>
            <a:gsLst>
              <a:gs pos="0">
                <a:srgbClr val="FFC000"/>
              </a:gs>
              <a:gs pos="100000">
                <a:srgbClr val="FFFF0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</a:rPr>
              <a:t>Les règles sont ultra simples!</a:t>
            </a:r>
          </a:p>
        </p:txBody>
      </p:sp>
      <p:pic>
        <p:nvPicPr>
          <p:cNvPr id="5" name="Picture 2" descr="C:\G\Essaim\Services\Outils\Fil rouge\Images du Canevas\Contex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2059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19" y="105273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Où?</a:t>
            </a:r>
            <a:endParaRPr lang="fr-CH" dirty="0"/>
          </a:p>
        </p:txBody>
      </p:sp>
      <p:sp>
        <p:nvSpPr>
          <p:cNvPr id="7" name="Bulle ronde 6"/>
          <p:cNvSpPr/>
          <p:nvPr/>
        </p:nvSpPr>
        <p:spPr>
          <a:xfrm>
            <a:off x="3084" y="2708920"/>
            <a:ext cx="2151856" cy="1357322"/>
          </a:xfrm>
          <a:prstGeom prst="wedgeEllipseCallout">
            <a:avLst>
              <a:gd name="adj1" fmla="val 35633"/>
              <a:gd name="adj2" fmla="val 10146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rgbClr val="F6FBFC"/>
                </a:solidFill>
              </a:rPr>
              <a:t>Mais ne les oubliez pas!</a:t>
            </a:r>
            <a:endParaRPr lang="fr-CH" sz="2400" dirty="0">
              <a:solidFill>
                <a:srgbClr val="F6F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Exemple d’image riche et d’analyse PESTEL </a:t>
            </a: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d’une association dans le domaine du handicap</a:t>
            </a:r>
            <a:endParaRPr lang="fr-CH" dirty="0"/>
          </a:p>
        </p:txBody>
      </p:sp>
      <p:pic>
        <p:nvPicPr>
          <p:cNvPr id="1026" name="Picture 2" descr="C:\G\Google Drive\SBM Suisse\Présentations\2014-02-11 - Ashoka Paris - Analyse d'opportunité\Photos - mars\Réduites\2014-03-11 16.17.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41609"/>
            <a:ext cx="4905019" cy="379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G\Google Drive\SBM Suisse\Présentations\2014-02-11 - Ashoka Paris - Analyse d'opportunité\Photos - mars\Réduites\Influence positive ou négative..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5115374" cy="382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5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848872" cy="1008112"/>
          </a:xfrm>
          <a:solidFill>
            <a:schemeClr val="bg1"/>
          </a:solidFill>
          <a:effectLst/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PESTEL: </a:t>
            </a:r>
            <a:br>
              <a:rPr lang="fr-CH" dirty="0" smtClean="0"/>
            </a:br>
            <a:r>
              <a:rPr lang="fr-CH" dirty="0" smtClean="0"/>
              <a:t>qu’est-ce qui peut influencer et avec quelle force ?</a:t>
            </a:r>
            <a:endParaRPr lang="fr-CH" dirty="0"/>
          </a:p>
        </p:txBody>
      </p:sp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600100" y="1772816"/>
            <a:ext cx="6159152" cy="6152874"/>
            <a:chOff x="386612" y="1812841"/>
            <a:chExt cx="4833460" cy="4828533"/>
          </a:xfrm>
        </p:grpSpPr>
        <p:sp>
          <p:nvSpPr>
            <p:cNvPr id="31" name="Secteurs 30"/>
            <p:cNvSpPr>
              <a:spLocks noChangeAspect="1"/>
            </p:cNvSpPr>
            <p:nvPr/>
          </p:nvSpPr>
          <p:spPr>
            <a:xfrm>
              <a:off x="386612" y="1812841"/>
              <a:ext cx="4833460" cy="4828533"/>
            </a:xfrm>
            <a:prstGeom prst="pie">
              <a:avLst>
                <a:gd name="adj1" fmla="val 11962341"/>
                <a:gd name="adj2" fmla="val 2413774"/>
              </a:avLst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36" name="Secteurs 35"/>
            <p:cNvSpPr>
              <a:spLocks noChangeAspect="1"/>
            </p:cNvSpPr>
            <p:nvPr/>
          </p:nvSpPr>
          <p:spPr>
            <a:xfrm>
              <a:off x="1435876" y="2914184"/>
              <a:ext cx="2560060" cy="2557166"/>
            </a:xfrm>
            <a:prstGeom prst="pie">
              <a:avLst>
                <a:gd name="adj1" fmla="val 2406601"/>
                <a:gd name="adj2" fmla="val 11982689"/>
              </a:avLst>
            </a:prstGeom>
            <a:solidFill>
              <a:schemeClr val="accent3">
                <a:tint val="50000"/>
                <a:satMod val="30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37" name="Secteurs 36"/>
            <p:cNvSpPr>
              <a:spLocks noChangeAspect="1"/>
            </p:cNvSpPr>
            <p:nvPr/>
          </p:nvSpPr>
          <p:spPr>
            <a:xfrm>
              <a:off x="1819730" y="3305555"/>
              <a:ext cx="1792759" cy="1790733"/>
            </a:xfrm>
            <a:prstGeom prst="pie">
              <a:avLst>
                <a:gd name="adj1" fmla="val 8991891"/>
                <a:gd name="adj2" fmla="val 12601759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44" name="Secteurs 43"/>
            <p:cNvSpPr>
              <a:spLocks noChangeAspect="1"/>
            </p:cNvSpPr>
            <p:nvPr/>
          </p:nvSpPr>
          <p:spPr>
            <a:xfrm>
              <a:off x="1817227" y="3305363"/>
              <a:ext cx="1792759" cy="1790733"/>
            </a:xfrm>
            <a:prstGeom prst="pie">
              <a:avLst>
                <a:gd name="adj1" fmla="val 12594931"/>
                <a:gd name="adj2" fmla="val 16201677"/>
              </a:avLst>
            </a:prstGeom>
            <a:gradFill>
              <a:gsLst>
                <a:gs pos="0">
                  <a:srgbClr val="FFFF00"/>
                </a:gs>
                <a:gs pos="35000">
                  <a:srgbClr val="FFFF99"/>
                </a:gs>
                <a:gs pos="100000">
                  <a:srgbClr val="FFFFCC"/>
                </a:gs>
              </a:gsLst>
              <a:lin ang="6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51" name="Secteurs 50"/>
            <p:cNvSpPr>
              <a:spLocks noChangeAspect="1"/>
            </p:cNvSpPr>
            <p:nvPr/>
          </p:nvSpPr>
          <p:spPr>
            <a:xfrm>
              <a:off x="1817227" y="3305363"/>
              <a:ext cx="1792759" cy="1790733"/>
            </a:xfrm>
            <a:prstGeom prst="pie">
              <a:avLst>
                <a:gd name="adj1" fmla="val 8991891"/>
                <a:gd name="adj2" fmla="val 12601759"/>
              </a:avLst>
            </a:prstGeom>
            <a:gradFill>
              <a:gsLst>
                <a:gs pos="0">
                  <a:srgbClr val="FF9933"/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55" name="Secteurs 54"/>
            <p:cNvSpPr>
              <a:spLocks noChangeAspect="1"/>
            </p:cNvSpPr>
            <p:nvPr/>
          </p:nvSpPr>
          <p:spPr>
            <a:xfrm>
              <a:off x="1817426" y="3305562"/>
              <a:ext cx="1792759" cy="1790733"/>
            </a:xfrm>
            <a:prstGeom prst="pie">
              <a:avLst>
                <a:gd name="adj1" fmla="val 16196749"/>
                <a:gd name="adj2" fmla="val 19792086"/>
              </a:avLst>
            </a:prstGeom>
            <a:gradFill>
              <a:gsLst>
                <a:gs pos="0">
                  <a:srgbClr val="92D050"/>
                </a:gs>
                <a:gs pos="74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6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59" name="Secteurs 58"/>
            <p:cNvSpPr>
              <a:spLocks noChangeAspect="1"/>
            </p:cNvSpPr>
            <p:nvPr/>
          </p:nvSpPr>
          <p:spPr>
            <a:xfrm>
              <a:off x="1817227" y="3305363"/>
              <a:ext cx="1792759" cy="1790733"/>
            </a:xfrm>
            <a:prstGeom prst="pie">
              <a:avLst>
                <a:gd name="adj1" fmla="val 5399763"/>
                <a:gd name="adj2" fmla="val 8994852"/>
              </a:avLst>
            </a:prstGeom>
            <a:gradFill>
              <a:gsLst>
                <a:gs pos="0">
                  <a:srgbClr val="FF7171"/>
                </a:gs>
                <a:gs pos="54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20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63" name="Secteurs 62"/>
            <p:cNvSpPr>
              <a:spLocks noChangeAspect="1"/>
            </p:cNvSpPr>
            <p:nvPr/>
          </p:nvSpPr>
          <p:spPr>
            <a:xfrm>
              <a:off x="1817227" y="3305363"/>
              <a:ext cx="1792759" cy="1790733"/>
            </a:xfrm>
            <a:prstGeom prst="pie">
              <a:avLst>
                <a:gd name="adj1" fmla="val 19792210"/>
                <a:gd name="adj2" fmla="val 1796259"/>
              </a:avLst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20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64" name="Secteurs 63"/>
            <p:cNvSpPr>
              <a:spLocks noChangeAspect="1"/>
            </p:cNvSpPr>
            <p:nvPr/>
          </p:nvSpPr>
          <p:spPr>
            <a:xfrm>
              <a:off x="1817227" y="3305363"/>
              <a:ext cx="1792759" cy="1790733"/>
            </a:xfrm>
            <a:prstGeom prst="pie">
              <a:avLst>
                <a:gd name="adj1" fmla="val 1765262"/>
                <a:gd name="adj2" fmla="val 5404705"/>
              </a:avLst>
            </a:prstGeom>
            <a:gradFill>
              <a:gsLst>
                <a:gs pos="0">
                  <a:srgbClr val="00FFFF"/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71" name="Ellipse 70"/>
            <p:cNvSpPr/>
            <p:nvPr/>
          </p:nvSpPr>
          <p:spPr>
            <a:xfrm>
              <a:off x="2480258" y="3960360"/>
              <a:ext cx="462529" cy="462529"/>
            </a:xfrm>
            <a:prstGeom prst="ellipse">
              <a:avLst/>
            </a:prstGeom>
            <a:gradFill flip="none" rotWithShape="1">
              <a:gsLst>
                <a:gs pos="98000">
                  <a:srgbClr val="FF99FF"/>
                </a:gs>
                <a:gs pos="35000">
                  <a:srgbClr val="FFC5FF"/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31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00100" y="2636912"/>
            <a:ext cx="142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Politique</a:t>
            </a:r>
            <a:endParaRPr lang="fr-C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811444" y="203484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Social</a:t>
            </a:r>
            <a:endParaRPr lang="fr-C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660681" y="2991563"/>
            <a:ext cx="22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Technologique</a:t>
            </a:r>
            <a:endParaRPr lang="fr-C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6012160" y="577217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Légal</a:t>
            </a:r>
            <a:endParaRPr lang="fr-C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6084168" y="4489470"/>
            <a:ext cx="25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Environnemental</a:t>
            </a:r>
            <a:endParaRPr lang="fr-C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2136259" y="176352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Economique</a:t>
            </a:r>
            <a:endParaRPr lang="fr-C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4" name="Picture 4" descr="http://findicons.com/files/icons/360/emoticons/128/sa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046" y="2836766"/>
            <a:ext cx="1021031" cy="10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findicons.com/files/icons/360/emoticons/128/smile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505894"/>
            <a:ext cx="1021031" cy="10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G\Essaim\Services\Outils\Fil rouge\Images du Canevas\Contex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2059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Un cas concret: </a:t>
            </a:r>
            <a:r>
              <a:rPr lang="fr-CH" dirty="0" smtClean="0"/>
              <a:t>La casa de </a:t>
            </a:r>
            <a:r>
              <a:rPr lang="fr-CH" dirty="0" err="1" smtClean="0"/>
              <a:t>Carlota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07" y="1340768"/>
            <a:ext cx="6608161" cy="4673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1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288036"/>
            <a:ext cx="8887968" cy="62819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638581"/>
            <a:ext cx="3179688" cy="17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288036"/>
            <a:ext cx="8887968" cy="62819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776405"/>
            <a:ext cx="2895972" cy="17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72"/>
            <a:ext cx="9144000" cy="64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l">
              <a:spcAft>
                <a:spcPts val="2400"/>
              </a:spcAft>
              <a:tabLst>
                <a:tab pos="1255713" algn="l"/>
              </a:tabLst>
            </a:pPr>
            <a:r>
              <a:rPr lang="fr-CH" dirty="0" smtClean="0"/>
              <a:t>	Clarification: déroulement global</a:t>
            </a:r>
            <a:br>
              <a:rPr lang="fr-CH" dirty="0" smtClean="0"/>
            </a:b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dirty="0"/>
              <a:t>- </a:t>
            </a:r>
            <a:r>
              <a:rPr lang="fr-CH" dirty="0" smtClean="0"/>
              <a:t>Intelligence collective autour d’un projet spécifique</a:t>
            </a:r>
            <a:br>
              <a:rPr lang="fr-CH" dirty="0" smtClean="0"/>
            </a:br>
            <a:r>
              <a:rPr lang="fr-CH" dirty="0" smtClean="0"/>
              <a:t>- Application pratique sur les projets individuels </a:t>
            </a:r>
            <a:endParaRPr lang="fr-CH" dirty="0"/>
          </a:p>
        </p:txBody>
      </p:sp>
      <p:pic>
        <p:nvPicPr>
          <p:cNvPr id="2052" name="Picture 4" descr="http://images.slideplayer.us/1/235880/slides/slide_3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2204864"/>
            <a:ext cx="6500260" cy="421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7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72"/>
            <a:ext cx="9144000" cy="64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72"/>
            <a:ext cx="9144000" cy="64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72"/>
            <a:ext cx="9144000" cy="64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72"/>
            <a:ext cx="9144000" cy="64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72"/>
            <a:ext cx="9144000" cy="64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72"/>
            <a:ext cx="9144000" cy="64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72"/>
            <a:ext cx="9144000" cy="64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192024"/>
            <a:ext cx="8887968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9126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Clarification: confidentialité</a:t>
            </a:r>
            <a:endParaRPr lang="fr-CH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716545"/>
            <a:ext cx="2143125" cy="3743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623" y="2400348"/>
            <a:ext cx="1345212" cy="23757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634" y="3300177"/>
            <a:ext cx="1769979" cy="3297175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4211960" y="2060848"/>
            <a:ext cx="4680520" cy="3528392"/>
          </a:xfrm>
          <a:prstGeom prst="wedgeEllipseCallout">
            <a:avLst>
              <a:gd name="adj1" fmla="val -71184"/>
              <a:gd name="adj2" fmla="val -2077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/>
              <a:t>Toute information concernant les projets reste dans ces murs…</a:t>
            </a:r>
          </a:p>
          <a:p>
            <a:pPr algn="ctr"/>
            <a:endParaRPr lang="fr-CH" sz="2400" dirty="0"/>
          </a:p>
          <a:p>
            <a:pPr algn="ctr"/>
            <a:r>
              <a:rPr lang="fr-CH" sz="2400" dirty="0" smtClean="0"/>
              <a:t>Pour le reste: </a:t>
            </a:r>
          </a:p>
          <a:p>
            <a:pPr algn="ctr"/>
            <a:r>
              <a:rPr lang="fr-CH" sz="2400" dirty="0" smtClean="0"/>
              <a:t>Essaimez-le à tout vent!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2863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Exercice collectif «marche à suivre»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71546"/>
            <a:ext cx="3366856" cy="559781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fr-CH" sz="1800" dirty="0" smtClean="0"/>
              <a:t>On dessine l’organisation</a:t>
            </a:r>
          </a:p>
          <a:p>
            <a:pPr>
              <a:buFont typeface="+mj-lt"/>
              <a:buAutoNum type="arabicPeriod"/>
            </a:pPr>
            <a:r>
              <a:rPr lang="fr-CH" sz="1800" dirty="0"/>
              <a:t>On dessine </a:t>
            </a:r>
            <a:r>
              <a:rPr lang="fr-CH" sz="1800" dirty="0" smtClean="0"/>
              <a:t>ses </a:t>
            </a:r>
            <a:r>
              <a:rPr lang="fr-CH" sz="1800" dirty="0"/>
              <a:t>prestations</a:t>
            </a:r>
          </a:p>
          <a:p>
            <a:pPr>
              <a:buFont typeface="+mj-lt"/>
              <a:buAutoNum type="arabicPeriod"/>
            </a:pPr>
            <a:r>
              <a:rPr lang="fr-CH" sz="1800" dirty="0" smtClean="0"/>
              <a:t>On dessine ses clientèles</a:t>
            </a:r>
          </a:p>
          <a:p>
            <a:pPr>
              <a:buFont typeface="+mj-lt"/>
              <a:buAutoNum type="arabicPeriod"/>
            </a:pPr>
            <a:r>
              <a:rPr lang="fr-CH" sz="1800" dirty="0" smtClean="0"/>
              <a:t>On dessine ce qu’elles font</a:t>
            </a:r>
          </a:p>
          <a:p>
            <a:pPr>
              <a:buFont typeface="+mj-lt"/>
              <a:buAutoNum type="arabicPeriod"/>
            </a:pPr>
            <a:r>
              <a:rPr lang="fr-CH" sz="1800" dirty="0" smtClean="0"/>
              <a:t>On dessine  les contextes</a:t>
            </a:r>
          </a:p>
          <a:p>
            <a:pPr>
              <a:buFont typeface="+mj-lt"/>
              <a:buAutoNum type="arabicPeriod"/>
            </a:pPr>
            <a:r>
              <a:rPr lang="fr-CH" sz="1800" dirty="0" smtClean="0"/>
              <a:t>On dessine d’autres parties prenantes</a:t>
            </a:r>
          </a:p>
          <a:p>
            <a:pPr>
              <a:buFont typeface="+mj-lt"/>
              <a:buAutoNum type="arabicPeriod"/>
            </a:pPr>
            <a:r>
              <a:rPr lang="fr-CH" sz="1800" dirty="0" smtClean="0"/>
              <a:t>On dessine la concurrence</a:t>
            </a:r>
          </a:p>
          <a:p>
            <a:pPr>
              <a:buFont typeface="+mj-lt"/>
              <a:buAutoNum type="arabicPeriod"/>
            </a:pPr>
            <a:r>
              <a:rPr lang="fr-CH" sz="1800" dirty="0" smtClean="0"/>
              <a:t>…</a:t>
            </a:r>
          </a:p>
          <a:p>
            <a:pPr>
              <a:buFont typeface="+mj-lt"/>
              <a:buAutoNum type="arabicPeriod"/>
            </a:pPr>
            <a:r>
              <a:rPr lang="fr-CH" sz="1800" dirty="0" smtClean="0"/>
              <a:t>…</a:t>
            </a:r>
          </a:p>
          <a:p>
            <a:pPr>
              <a:buFont typeface="+mj-lt"/>
              <a:buAutoNum type="arabicPeriod"/>
            </a:pPr>
            <a:r>
              <a:rPr lang="fr-CH" sz="1800" dirty="0" smtClean="0"/>
              <a:t>On trace les relations entre tous ces éléments</a:t>
            </a:r>
          </a:p>
          <a:p>
            <a:pPr>
              <a:buFont typeface="+mj-lt"/>
              <a:buAutoNum type="arabicPeriod"/>
            </a:pPr>
            <a:r>
              <a:rPr lang="fr-CH" sz="1800" dirty="0" smtClean="0"/>
              <a:t>On écrit les noms de tous ces éléments</a:t>
            </a:r>
          </a:p>
          <a:p>
            <a:pPr>
              <a:buFont typeface="+mj-lt"/>
              <a:buAutoNum type="arabicPeriod"/>
            </a:pPr>
            <a:endParaRPr lang="fr-CH" sz="1800" dirty="0"/>
          </a:p>
          <a:p>
            <a:pPr>
              <a:buFont typeface="+mj-lt"/>
              <a:buAutoNum type="arabicPeriod"/>
            </a:pPr>
            <a:endParaRPr lang="fr-CH" sz="1800" dirty="0" smtClean="0"/>
          </a:p>
          <a:p>
            <a:pPr marL="0" indent="0" algn="r">
              <a:buNone/>
            </a:pPr>
            <a:r>
              <a:rPr lang="fr-CH" sz="1800" dirty="0" smtClean="0"/>
              <a:t>20’</a:t>
            </a:r>
          </a:p>
          <a:p>
            <a:pPr>
              <a:buFont typeface="+mj-lt"/>
              <a:buAutoNum type="arabicPeriod"/>
            </a:pPr>
            <a:endParaRPr lang="fr-CH" sz="1800" dirty="0"/>
          </a:p>
        </p:txBody>
      </p:sp>
      <p:pic>
        <p:nvPicPr>
          <p:cNvPr id="7" name="Picture 3" descr="C:\Users\Claude\Desktop\numérisation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376" y="908720"/>
            <a:ext cx="53461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WordArt 2"/>
          <p:cNvSpPr>
            <a:spLocks noChangeArrowheads="1" noChangeShapeType="1" noTextEdit="1"/>
          </p:cNvSpPr>
          <p:nvPr/>
        </p:nvSpPr>
        <p:spPr bwMode="auto">
          <a:xfrm>
            <a:off x="180976" y="152400"/>
            <a:ext cx="1247752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fr-CH" sz="3200" b="1" dirty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ea typeface="Verdana" pitchFamily="34" charset="0"/>
                <a:cs typeface="Verdana" pitchFamily="34" charset="0"/>
              </a:rPr>
              <a:t>!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28728" y="116632"/>
            <a:ext cx="7535760" cy="9003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4400" dirty="0" smtClean="0"/>
              <a:t>A vous de jouer !   </a:t>
            </a:r>
            <a:r>
              <a:rPr lang="fr-CH" sz="2800" dirty="0" smtClean="0"/>
              <a:t> </a:t>
            </a:r>
            <a:r>
              <a:rPr lang="fr-CH" sz="2000" i="1" dirty="0" smtClean="0"/>
              <a:t>(exercice individuel)</a:t>
            </a:r>
            <a:endParaRPr lang="fr-CH" sz="44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1691680" y="1268760"/>
            <a:ext cx="6336704" cy="4377517"/>
          </a:xfrm>
        </p:spPr>
        <p:txBody>
          <a:bodyPr>
            <a:normAutofit/>
          </a:bodyPr>
          <a:lstStyle/>
          <a:p>
            <a:r>
              <a:rPr lang="fr-CH" sz="2400" dirty="0" smtClean="0"/>
              <a:t>Dessinez une image riche du contexte de votre projet entrepreneurial</a:t>
            </a:r>
            <a:endParaRPr lang="fr-CH" sz="2400" dirty="0"/>
          </a:p>
          <a:p>
            <a:r>
              <a:rPr lang="fr-CH" sz="2400" dirty="0" smtClean="0"/>
              <a:t>Utilisez la fiche PESTEL pour imaginer ce qui vous influencera positivement ou négativement</a:t>
            </a:r>
          </a:p>
        </p:txBody>
      </p:sp>
      <p:pic>
        <p:nvPicPr>
          <p:cNvPr id="8" name="Picture 2" descr="SCAN0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884537"/>
            <a:ext cx="3369360" cy="279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585926" cy="195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301942" y="630932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15’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451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WordArt 2"/>
          <p:cNvSpPr>
            <a:spLocks noChangeArrowheads="1" noChangeShapeType="1" noTextEdit="1"/>
          </p:cNvSpPr>
          <p:nvPr/>
        </p:nvSpPr>
        <p:spPr bwMode="auto">
          <a:xfrm>
            <a:off x="7380312" y="188640"/>
            <a:ext cx="1247752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!</a:t>
            </a:r>
          </a:p>
        </p:txBody>
      </p:sp>
      <p:pic>
        <p:nvPicPr>
          <p:cNvPr id="22531" name="Picture 2" descr="http://ecolesaintvivien.com/index/cafe_croissan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5934075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sz="4400" dirty="0" smtClean="0"/>
              <a:t>PAUSE de 15 minutes !</a:t>
            </a:r>
            <a:endParaRPr lang="fr-CH" sz="4400" dirty="0"/>
          </a:p>
        </p:txBody>
      </p:sp>
      <p:grpSp>
        <p:nvGrpSpPr>
          <p:cNvPr id="45" name="Groupe 44"/>
          <p:cNvGrpSpPr/>
          <p:nvPr/>
        </p:nvGrpSpPr>
        <p:grpSpPr>
          <a:xfrm>
            <a:off x="2015337" y="5849888"/>
            <a:ext cx="1008112" cy="1008112"/>
            <a:chOff x="4067944" y="2204864"/>
            <a:chExt cx="1008112" cy="1008112"/>
          </a:xfrm>
        </p:grpSpPr>
        <p:sp>
          <p:nvSpPr>
            <p:cNvPr id="46" name="Rectangle 45"/>
            <p:cNvSpPr/>
            <p:nvPr/>
          </p:nvSpPr>
          <p:spPr>
            <a:xfrm>
              <a:off x="4067944" y="2204864"/>
              <a:ext cx="1008112" cy="100811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7" name="Ellipse 46"/>
            <p:cNvSpPr>
              <a:spLocks noChangeAspect="1"/>
            </p:cNvSpPr>
            <p:nvPr/>
          </p:nvSpPr>
          <p:spPr>
            <a:xfrm>
              <a:off x="4174238" y="2313592"/>
              <a:ext cx="792804" cy="792804"/>
            </a:xfrm>
            <a:prstGeom prst="ellipse">
              <a:avLst/>
            </a:prstGeom>
            <a:gradFill flip="none" rotWithShape="1">
              <a:gsLst>
                <a:gs pos="17000">
                  <a:srgbClr val="FFFF00"/>
                </a:gs>
                <a:gs pos="100000">
                  <a:srgbClr val="009900">
                    <a:lumMod val="92000"/>
                    <a:lumOff val="8000"/>
                  </a:srgbClr>
                </a:gs>
                <a:gs pos="63000">
                  <a:srgbClr val="92D05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CH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fr-CH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-887" y="5849888"/>
            <a:ext cx="1008112" cy="1008112"/>
            <a:chOff x="4067944" y="2204864"/>
            <a:chExt cx="1008112" cy="1008112"/>
          </a:xfrm>
        </p:grpSpPr>
        <p:sp>
          <p:nvSpPr>
            <p:cNvPr id="49" name="Rectangle 48"/>
            <p:cNvSpPr/>
            <p:nvPr/>
          </p:nvSpPr>
          <p:spPr>
            <a:xfrm>
              <a:off x="4067944" y="2204864"/>
              <a:ext cx="1008112" cy="100811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0" name="Ellipse 49"/>
            <p:cNvSpPr>
              <a:spLocks noChangeAspect="1"/>
            </p:cNvSpPr>
            <p:nvPr/>
          </p:nvSpPr>
          <p:spPr>
            <a:xfrm>
              <a:off x="4174238" y="2313592"/>
              <a:ext cx="792804" cy="79280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CH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10</a:t>
              </a:r>
              <a:endParaRPr lang="fr-CH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1007225" y="5849888"/>
            <a:ext cx="1008112" cy="1008112"/>
            <a:chOff x="4067944" y="2204864"/>
            <a:chExt cx="1008112" cy="1008112"/>
          </a:xfrm>
        </p:grpSpPr>
        <p:sp>
          <p:nvSpPr>
            <p:cNvPr id="52" name="Rectangle 51"/>
            <p:cNvSpPr/>
            <p:nvPr/>
          </p:nvSpPr>
          <p:spPr>
            <a:xfrm>
              <a:off x="4067944" y="2204864"/>
              <a:ext cx="1008112" cy="100811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3" name="Ellipse 52"/>
            <p:cNvSpPr>
              <a:spLocks noChangeAspect="1"/>
            </p:cNvSpPr>
            <p:nvPr/>
          </p:nvSpPr>
          <p:spPr>
            <a:xfrm>
              <a:off x="4174238" y="2313592"/>
              <a:ext cx="792804" cy="79280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CH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fr-CH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54" name="Ellipse 53"/>
          <p:cNvSpPr>
            <a:spLocks noChangeAspect="1"/>
          </p:cNvSpPr>
          <p:nvPr/>
        </p:nvSpPr>
        <p:spPr>
          <a:xfrm>
            <a:off x="394637" y="6250294"/>
            <a:ext cx="217067" cy="21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5" name="Ellipse 54"/>
          <p:cNvSpPr>
            <a:spLocks noChangeAspect="1"/>
          </p:cNvSpPr>
          <p:nvPr/>
        </p:nvSpPr>
        <p:spPr>
          <a:xfrm>
            <a:off x="358458" y="6214294"/>
            <a:ext cx="289424" cy="28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6" name="Ellipse 55"/>
          <p:cNvSpPr>
            <a:spLocks noChangeAspect="1"/>
          </p:cNvSpPr>
          <p:nvPr/>
        </p:nvSpPr>
        <p:spPr>
          <a:xfrm>
            <a:off x="322280" y="6182002"/>
            <a:ext cx="361780" cy="36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7" name="Ellipse 56"/>
          <p:cNvSpPr>
            <a:spLocks noChangeAspect="1"/>
          </p:cNvSpPr>
          <p:nvPr/>
        </p:nvSpPr>
        <p:spPr>
          <a:xfrm>
            <a:off x="286102" y="6142294"/>
            <a:ext cx="434136" cy="43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8" name="Ellipse 57"/>
          <p:cNvSpPr>
            <a:spLocks noChangeAspect="1"/>
          </p:cNvSpPr>
          <p:nvPr/>
        </p:nvSpPr>
        <p:spPr>
          <a:xfrm>
            <a:off x="249925" y="6110002"/>
            <a:ext cx="506492" cy="504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9" name="Ellipse 58"/>
          <p:cNvSpPr>
            <a:spLocks noChangeAspect="1"/>
          </p:cNvSpPr>
          <p:nvPr/>
        </p:nvSpPr>
        <p:spPr>
          <a:xfrm>
            <a:off x="213746" y="6070117"/>
            <a:ext cx="578847" cy="57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0" name="Ellipse 59"/>
          <p:cNvSpPr>
            <a:spLocks noChangeAspect="1"/>
          </p:cNvSpPr>
          <p:nvPr/>
        </p:nvSpPr>
        <p:spPr>
          <a:xfrm>
            <a:off x="177567" y="6029944"/>
            <a:ext cx="651204" cy="64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1" name="Ellipse 60"/>
          <p:cNvSpPr>
            <a:spLocks noChangeAspect="1"/>
          </p:cNvSpPr>
          <p:nvPr/>
        </p:nvSpPr>
        <p:spPr>
          <a:xfrm>
            <a:off x="431171" y="6290002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2" name="Ellipse 61"/>
          <p:cNvSpPr>
            <a:spLocks noChangeAspect="1"/>
          </p:cNvSpPr>
          <p:nvPr/>
        </p:nvSpPr>
        <p:spPr>
          <a:xfrm>
            <a:off x="141391" y="5993944"/>
            <a:ext cx="723560" cy="72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3" name="Ellipse 62"/>
          <p:cNvSpPr>
            <a:spLocks noChangeAspect="1"/>
          </p:cNvSpPr>
          <p:nvPr/>
        </p:nvSpPr>
        <p:spPr>
          <a:xfrm>
            <a:off x="105211" y="5961343"/>
            <a:ext cx="795916" cy="79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4" name="Ellipse 63"/>
          <p:cNvSpPr>
            <a:spLocks noChangeAspect="1"/>
          </p:cNvSpPr>
          <p:nvPr/>
        </p:nvSpPr>
        <p:spPr>
          <a:xfrm>
            <a:off x="1402749" y="6250294"/>
            <a:ext cx="217067" cy="21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5" name="Ellipse 64"/>
          <p:cNvSpPr>
            <a:spLocks noChangeAspect="1"/>
          </p:cNvSpPr>
          <p:nvPr/>
        </p:nvSpPr>
        <p:spPr>
          <a:xfrm>
            <a:off x="1366570" y="6214294"/>
            <a:ext cx="289424" cy="28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6" name="Ellipse 65"/>
          <p:cNvSpPr>
            <a:spLocks noChangeAspect="1"/>
          </p:cNvSpPr>
          <p:nvPr/>
        </p:nvSpPr>
        <p:spPr>
          <a:xfrm>
            <a:off x="1330392" y="6182002"/>
            <a:ext cx="361780" cy="36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7" name="Ellipse 66"/>
          <p:cNvSpPr>
            <a:spLocks noChangeAspect="1"/>
          </p:cNvSpPr>
          <p:nvPr/>
        </p:nvSpPr>
        <p:spPr>
          <a:xfrm>
            <a:off x="1294214" y="6142294"/>
            <a:ext cx="434136" cy="43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8" name="Ellipse 67"/>
          <p:cNvSpPr>
            <a:spLocks noChangeAspect="1"/>
          </p:cNvSpPr>
          <p:nvPr/>
        </p:nvSpPr>
        <p:spPr>
          <a:xfrm>
            <a:off x="1258037" y="6110002"/>
            <a:ext cx="506492" cy="504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9" name="Ellipse 68"/>
          <p:cNvSpPr>
            <a:spLocks noChangeAspect="1"/>
          </p:cNvSpPr>
          <p:nvPr/>
        </p:nvSpPr>
        <p:spPr>
          <a:xfrm>
            <a:off x="1221858" y="6070117"/>
            <a:ext cx="578847" cy="57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0" name="Ellipse 69"/>
          <p:cNvSpPr>
            <a:spLocks noChangeAspect="1"/>
          </p:cNvSpPr>
          <p:nvPr/>
        </p:nvSpPr>
        <p:spPr>
          <a:xfrm>
            <a:off x="1185679" y="6029944"/>
            <a:ext cx="651204" cy="64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1" name="Ellipse 70"/>
          <p:cNvSpPr>
            <a:spLocks noChangeAspect="1"/>
          </p:cNvSpPr>
          <p:nvPr/>
        </p:nvSpPr>
        <p:spPr>
          <a:xfrm>
            <a:off x="1439283" y="6290002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2" name="Ellipse 71"/>
          <p:cNvSpPr>
            <a:spLocks noChangeAspect="1"/>
          </p:cNvSpPr>
          <p:nvPr/>
        </p:nvSpPr>
        <p:spPr>
          <a:xfrm>
            <a:off x="1149503" y="5993944"/>
            <a:ext cx="723560" cy="72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3" name="Ellipse 72"/>
          <p:cNvSpPr>
            <a:spLocks noChangeAspect="1"/>
          </p:cNvSpPr>
          <p:nvPr/>
        </p:nvSpPr>
        <p:spPr>
          <a:xfrm>
            <a:off x="1113323" y="5961343"/>
            <a:ext cx="795916" cy="79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4" name="Ellipse 73"/>
          <p:cNvSpPr>
            <a:spLocks noChangeAspect="1"/>
          </p:cNvSpPr>
          <p:nvPr/>
        </p:nvSpPr>
        <p:spPr>
          <a:xfrm>
            <a:off x="2410861" y="6250294"/>
            <a:ext cx="217067" cy="21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5" name="Ellipse 74"/>
          <p:cNvSpPr>
            <a:spLocks noChangeAspect="1"/>
          </p:cNvSpPr>
          <p:nvPr/>
        </p:nvSpPr>
        <p:spPr>
          <a:xfrm>
            <a:off x="2374682" y="6214294"/>
            <a:ext cx="289424" cy="28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6" name="Ellipse 75"/>
          <p:cNvSpPr>
            <a:spLocks noChangeAspect="1"/>
          </p:cNvSpPr>
          <p:nvPr/>
        </p:nvSpPr>
        <p:spPr>
          <a:xfrm>
            <a:off x="2338504" y="6182002"/>
            <a:ext cx="361780" cy="36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7" name="Ellipse 76"/>
          <p:cNvSpPr>
            <a:spLocks noChangeAspect="1"/>
          </p:cNvSpPr>
          <p:nvPr/>
        </p:nvSpPr>
        <p:spPr>
          <a:xfrm>
            <a:off x="2302326" y="6142294"/>
            <a:ext cx="434136" cy="43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8" name="Ellipse 77"/>
          <p:cNvSpPr>
            <a:spLocks noChangeAspect="1"/>
          </p:cNvSpPr>
          <p:nvPr/>
        </p:nvSpPr>
        <p:spPr>
          <a:xfrm>
            <a:off x="2266149" y="6110002"/>
            <a:ext cx="506492" cy="504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9" name="Ellipse 78"/>
          <p:cNvSpPr>
            <a:spLocks noChangeAspect="1"/>
          </p:cNvSpPr>
          <p:nvPr/>
        </p:nvSpPr>
        <p:spPr>
          <a:xfrm>
            <a:off x="2229970" y="6070117"/>
            <a:ext cx="578847" cy="57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0" name="Ellipse 79"/>
          <p:cNvSpPr>
            <a:spLocks noChangeAspect="1"/>
          </p:cNvSpPr>
          <p:nvPr/>
        </p:nvSpPr>
        <p:spPr>
          <a:xfrm>
            <a:off x="2193791" y="6029944"/>
            <a:ext cx="651204" cy="64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1" name="Ellipse 80"/>
          <p:cNvSpPr>
            <a:spLocks noChangeAspect="1"/>
          </p:cNvSpPr>
          <p:nvPr/>
        </p:nvSpPr>
        <p:spPr>
          <a:xfrm>
            <a:off x="2447395" y="6290002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2" name="Ellipse 81"/>
          <p:cNvSpPr>
            <a:spLocks noChangeAspect="1"/>
          </p:cNvSpPr>
          <p:nvPr/>
        </p:nvSpPr>
        <p:spPr>
          <a:xfrm>
            <a:off x="2157615" y="5993944"/>
            <a:ext cx="723560" cy="72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3" name="Ellipse 82"/>
          <p:cNvSpPr>
            <a:spLocks noChangeAspect="1"/>
          </p:cNvSpPr>
          <p:nvPr/>
        </p:nvSpPr>
        <p:spPr>
          <a:xfrm>
            <a:off x="2121435" y="5961343"/>
            <a:ext cx="795916" cy="79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832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3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3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3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3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3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3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3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3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3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0"/>
                            </p:stCondLst>
                            <p:childTnLst>
                              <p:par>
                                <p:cTn id="4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3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0"/>
                            </p:stCondLst>
                            <p:childTnLst>
                              <p:par>
                                <p:cTn id="5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3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0"/>
                            </p:stCondLst>
                            <p:childTnLst>
                              <p:par>
                                <p:cTn id="5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3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0"/>
                            </p:stCondLst>
                            <p:childTnLst>
                              <p:par>
                                <p:cTn id="6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3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00"/>
                            </p:stCondLst>
                            <p:childTnLst>
                              <p:par>
                                <p:cTn id="6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3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6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3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00"/>
                            </p:stCondLst>
                            <p:childTnLst>
                              <p:par>
                                <p:cTn id="7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3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00"/>
                            </p:stCondLst>
                            <p:childTnLst>
                              <p:par>
                                <p:cTn id="7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3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00"/>
                            </p:stCondLst>
                            <p:childTnLst>
                              <p:par>
                                <p:cTn id="8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2" dur="3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3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00"/>
                            </p:stCondLst>
                            <p:childTnLst>
                              <p:par>
                                <p:cTn id="8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3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00"/>
                            </p:stCondLst>
                            <p:childTnLst>
                              <p:par>
                                <p:cTn id="9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4" dur="3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00"/>
                            </p:stCondLst>
                            <p:childTnLst>
                              <p:par>
                                <p:cTn id="9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3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00"/>
                            </p:stCondLst>
                            <p:childTnLst>
                              <p:par>
                                <p:cTn id="10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3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00"/>
                            </p:stCondLst>
                            <p:childTnLst>
                              <p:par>
                                <p:cTn id="10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6" dur="3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80000"/>
                            </p:stCondLst>
                            <p:childTnLst>
                              <p:par>
                                <p:cTn id="10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3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10000"/>
                            </p:stCondLst>
                            <p:childTnLst>
                              <p:par>
                                <p:cTn id="1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3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40000"/>
                            </p:stCondLst>
                            <p:childTnLst>
                              <p:par>
                                <p:cTn id="1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3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70000"/>
                            </p:stCondLst>
                            <p:childTnLst>
                              <p:par>
                                <p:cTn id="1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3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Comment utiliser le canevas de modèle d’affaires ?</a:t>
            </a:r>
            <a:endParaRPr lang="fr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5057">
            <a:off x="6992208" y="1917312"/>
            <a:ext cx="114374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www.idfamusement.com/images/Image/flechette_laiton_8108_130626881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665057">
            <a:off x="4169271" y="2259919"/>
            <a:ext cx="3897676" cy="317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4vector.com/i/free-vector-practical-elements-of-vector-stickers_006040_tz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2347">
            <a:off x="702417" y="1719656"/>
            <a:ext cx="3808586" cy="380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175449" y="6275406"/>
            <a:ext cx="4968551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2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 sz="2800" dirty="0" smtClean="0"/>
              <a:t>En un brainstorming structuré!</a:t>
            </a: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30940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155239" y="256355"/>
            <a:ext cx="3728065" cy="2795983"/>
            <a:chOff x="1" y="0"/>
            <a:chExt cx="9144214" cy="6857999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4214" cy="6857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http://www.euforiaction.org/wp/wp-content/themes/euforia/img/euforia_logo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624"/>
              <a:ext cx="330517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cascella.dcb.unibe.ch/logo_unibe.gi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85" y="893638"/>
              <a:ext cx="1236351" cy="95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1331640" y="3223487"/>
            <a:ext cx="4157928" cy="3111989"/>
            <a:chOff x="-18971" y="0"/>
            <a:chExt cx="9162971" cy="6858000"/>
          </a:xfrm>
        </p:grpSpPr>
        <p:pic>
          <p:nvPicPr>
            <p:cNvPr id="7" name="Picture 2" descr="C:\G\CmProj\Dinamica\IDDEA\2013-09-09 Formation\prix_iddea_un_canevas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71" y="0"/>
              <a:ext cx="5689601" cy="426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G\CmProj\Dinamica\IDDEA\2013-09-09 Formation\prix_iddea_10_canevas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500" y="2590800"/>
              <a:ext cx="5270500" cy="426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prix-iddea.ch/wp-content/themes/ecopro/images/LogoIDDEA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118" y="808288"/>
              <a:ext cx="2028824" cy="1447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e 9"/>
          <p:cNvGrpSpPr>
            <a:grpSpLocks noChangeAspect="1"/>
          </p:cNvGrpSpPr>
          <p:nvPr/>
        </p:nvGrpSpPr>
        <p:grpSpPr>
          <a:xfrm>
            <a:off x="5580112" y="4042126"/>
            <a:ext cx="3563888" cy="2729221"/>
            <a:chOff x="0" y="-144463"/>
            <a:chExt cx="9144000" cy="700246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AutoShape 4" descr="data:image/jpeg;base64,/9j/4AAQSkZJRgABAQAAAQABAAD/2wCEAAkGBhQSEBQUExQWFRUWGB8ZFhgYFxcYHhscGxcYGxUYHRwZHSYeGRojHRgaHy8gIycpLTgsFx4xNTAqNScsLCkBCQoKDgwOGg8PGjUlHyMtLDI0MCwvLzUvNTUsMDQvLC00LCwsLCwvKiwvLCwsLCksLCw0LCwsLCwsKSwsLCwsLP/AABEIAHABQAMBIgACEQEDEQH/xAAcAAACAwEBAQEAAAAAAAAAAAAABgQFBwMCCAH/xABNEAACAQIDAwcIBwQHBQkAAAABAgMAEQQSIQUGMQcTIkFRYXEyNHJzgZGxshQjNUJSkqEkM4LBFVNiorPC0QgldNLhFhdDhJPD0/Dx/8QAGgEAAgMBAQAAAAAAAAAAAAAAAAMBAgQFBv/EADYRAAICAQIEAwUHAgcAAAAAAAECAAMRBCESMUFxBRNhMjNRgdEUIjSRobHwcsEkNUJSYuHx/9oADAMBAAIRAxEAPwDcaKKKISi3wlZYFKsynONVYqeB6xSxFiZ+ZkYSvlVlDXdi120ABJuB22tTLvp5uvpj4GlvD+aYj1kfxrg60n7QRn/Sf2Mw3Z8z5SThNqSthcQpdjkyFWzHMMzMCM3H7v61WvtaVI3+ucZhxLsSLX4EnS9+I7KkYH9xivCL5nqy3LjBnkJFyqC3dcm/wrKnmXGpAxBIO/zP9oocTlRnp9Zz3h25JmyK7KqKL5TYsSoJ141GbaE+FkI5wvlsSrMzAgi9rtqPZXHefzif/wC/cFe95fOH9FfloutfisfiOVIA/X6QdmyxzyMnb0bWcyhUdlQIG6JKk5tbkjXhUDHYidebDyvqgZcrsNGJIzWIue+jbo+tX1Mfy1620dYfUJ/Opvdma0knYjrJsJJY5kza2KcYTCESOCQbkOwJ06yDc+2oWC2zIrxK0j5QxYguSW0JsSTciw4cKk7X80wfgfhVluqiDCyswBF2zdpUKLjwtenhXs1IUNjYH9BL4LWYB6CUox2IxDn61lIVnsrMgAAuQMvH21ZbqbYkMojdi6spIzG5BHfxN++qyLEGRiIYkhujXtcnKB0gSe0dQFe91z+1R+B+FKpsYWoQxOTud8H85RGIcb9ZH2fi5jJGFlkzFrDNI5Fz2i+ortg9pTpNYSMWL82Q7Flvmy3seFjrpUfYv7+H0x8a6w+e/wDmD/imk1s2FIY+1jn2lVJwDnrPcG05osR0pXYiTK4LEqRms1gdB2iwFet4cW4xE1pJAAeCyOAOiOABsKjY/wA5f13+eve83nE/j/kFFjuKnGTs31gWPCRnrOmPxuIjlu0rZgAwsxy2IuBlOh9tfu0sbiFkzNKwYqHAViFAYXAy8DbvvXneb983qk+U163h/er6pPhVrSw8wBjsR17yWJHFvyMtdubwSCKEIcrSJndhxHDQdlzf3VTHFTxiOQTP9YCVu7N5JANw2nXXTbHk4b1I+Nc2wKiKJ5JyocNkXmmktYjNaz2HEdQpmoex7WweQHXAHL1El2ZmPyjvsfH89CjkWJGviNDU2qnddFGGUK+cXbpZSn3jfokkiravQUktWpPPAnQQkqMwooopstCiiiiEKKKKIQoooohCiiiiEKKKKIQoooohCiiiiEzKXfrFh2AaOwYgdDqBIHXXOXf3GBSc0f5P+tfs2L2dne+HxN8xv0xxubkfWcL1ylxmzLG+GxNvTH/y15ovdxe/H5/9Tlln/wB/7/SOW9j3wsZPEsp/Q0vYHBzSRSCIZlzLnXS+mqkE027cnhTC55YzJGoU5RYnqA4kC+vbS7gt+sJFfm8NKubjYR69n362aqqs3BrHwMY9ZotVePLHpO2G2BMuGnuhzyZAqXF7KSbnW33j7ql7pbNljkkMkZQFQBe2upvwJrtsjfeHEOyhJIwql2Z8gUAceDGq3HcpSK1oYTIPxM3Ng+HRYn2gVIXSVcFnHsuw/X09YDylw2eU77ybuSPK0ka5w46QBAIIFuviCKhjYGJxEl5FyXsGY5eAFtACbm1Wmw9+Yp2EbKYpDwBIKk9gbTXxAqXt7euLC2Vru51CLa/ib6AVLUaWwG7i+6ee+31klKm+/naU29giEqraRXVBqqqyldbaF1NxY61TYqKNcvNsWBQFyRbpG9xYcLC3WfGpGJ33inI5/CGw4MsuZh/dX40ybH2Ng5FWWIZ1PDMzNYjqIPA9xrK1K6uxjUynPfI+UUVFrHhIldtDZsr4TChELFQSQLaXAtxIqy3e2a4wskbqULFhrbgVtfQ1+bc3zjwsvNvHIxyhrqEtrftYG+lQP+8yH+pn90f/AD1t/wANVbxM++MYjs1q+Sd+UhYTYeKR7BLHKVLXUixGttb+FSN3tkTJiEZ4mVQDckr2acDVqu+kH0ZZ2zIGJCoQM7ZTY2AJHtvVKeU3paYY5e3nel+XJb+9SPK0lDKTYdtx/MRfDUmDxTxsrYk6zRFomADgk3XQew10i2NP9Kzc02Xny2a62y84TfjfhTNsXb8WKUtGTceUp0Zb8Lj+Y0qyrRXoKSoKsSM56fSNWhCBg+sRMbsWczuwiYqZbg3Xhmvfj2V62/sad55ikTMG4EFdeiB1mrTam/uHiJVc0rDjktYfxHT3XqoblOe5thRbqvMR/wC1pWW2vRjiRrOZz+/p6xTikZBbr/Ok7bwbHneUlImYc2ouCvELqNTX7tvZEzSKViZhzai4y8QNRqalYHlFgc2kV4u82ZfeNR7qaY5AwBUgg6gjUGtC6bT3hijZ4sZxj6Rgrrszg84sbQ3dkkw8BUWkjTKynrBtpfhcEfrVWdjYpwiGMgJcLcqAMxF7kG54CnwmlnaXKBh4zlQNKRxyWy/mPH2XqdTpdOPv2NjOM788f+dJNlVY3Y4l3snAczCsd724ntJ1NTKQ15TmvrhRbtE1z7ubHxq72Rvvh5yFJMbngHsLnuINjT6dXp2wiN/PnLJdWdlMYar8dt+CF8ksqo1r2J6u2p0kgUEk2AFye4cay/fLHxzYkPE4dcgFx23NTrNT9nr4xzk3WeWuRHv/ALXYT+vT31YYLHJMgeNg6ngRw00NYxlrQdx9sQrhooTIolLNZOvViR+mtY9F4kdRZwMANoqnUF2wY20UUV2JrhRRRRCFFFFEIUUUUQhRRRRCFFFFEJis3lv6bfMa4YjyT4V3m8t/Tb5jXDEeSfCvAv7w95wzzmnb2/ZreivxWs1FaVvb9mt6K/FazUV1fGPeL2mrVe0O0m7I2ZJiJDFGQLi7E8LAjjbvtXDG4NoZXie2ZDY24doPuNMHJ5523qz8y1A3uH7dN4j5RWZ6FGkW3rnEUUHlBvWU7jSrXGbCm+jjFyMGDkE3JLa6An9Kqn4VoO11/wBzr6tP5VOioW1LOLoM/OTUgYNnoJn9NnJtORNMl9GUNbvBtf3H9BSmKZeT0/tjerPxWq+GnGpWRR7wTzygeeD1Y+Jpcpj5QPPB6sfE0uGq+IfiX7yLveGWeH3flkwrYgFciXsCTewPSt1DW9VgNPWxfsZ/Rk+ZqRE4Crayha0rZeqybUChSOol3uXiCmOjt98FT7r/AMqYeUTbDIqQIbc4CXPXlFgF8CSfy99LG6x/bsP6R+Rqn8ocv7YoJ4Rj4tWym1k0DYPXH7RqMRQcfGLYFqtJd3pVwq4m65DbS5uATYHsqpaQW40/4lh/Qi3/AKpbeNxasmj06Wh+PoMxVSBs56CIdOHJxtJg8kBN1tnQdhv0gO43B9h7aTxV/uGf25e9G/lUeHOV1C46woOLBLblE2uwKYdTZWXNJbrF7KvhoSfZSUBar7fpr45u5F+BqhNHiNhfUNnptC9iXMshsCX6L9J6OS/DW9r2zcLWvVYyAixp5DW2ESf6s/NSAMan4l94qdZplq4CnUZkXKqY9RND3Q2u8+Emha7PGtl7SrKwTj13BHupHnwEkJCSoUa17Gx09hIpi5NMUpxMoUg3jubHsYf6145QPPB6sfE1s1C+boktfmNv1jX+/SGJ5Rcq83V2RM2IgmEZMQc3e62FgwPXfjpwqjNaZuF5jH4t85rN4XStt+/Tf8iJTToHffpGGiiivXzrQoooohCiiiiEKKKKIQoooohCiiiiExWby39NvmNcMR5J8K7zeW/pt8xrhiPJPhXgX94e84Z5zTt7fs1vRX4rWaitK3t+zW9FfitZqK6vjHvF7TVqvaHaM3J5523qz8y1A3u8+m8R8oqfyeedt6s/MtQN7vPpvEfKKq/+Xr/V9ZU+4HeU78DWhbY+xx6pP8tZ6/A1oW2PsceqT/LU+Gexb2+snT8m7TPhTJyfeeH1Z+IpbFMnJ954fVn4isnh/wCJTvFUe8E/OUDzwerHxNLhpj5QPPB6sfE0uGjxD8S/eF3vDHvYv2M/oyfM1IacBT5sX7Gf0ZPmakNOArT4h7un+mMv5L2lput59h/SPyNWnY+CAAyTLHYDVnVTYeJFZjut59h/SPyNVxykYktPFHfoqua3Vcm1/YB+prVobxRo2cjO/wBIyl+Con1nvam9+GBy4fCxv/bZFUewWu36Ut7Q2tJNYSN0R5KKMqjwUae2otNuE2MkeypZrXkkS9z1LfRR2d9ZFsv1pYZwAM7RQZ7cxSq93H8+T0W+FUQq93H8+T0W+FZtD+ITvF0+2Ib8efP6C/CqI1e78+fP6C/CqI0a78Q/eF3tmaluZ5jD4fzNXdLe785TZSuvlLGxHiMxFKa7+Yy3lR/k/wCtemOrr09acfUTo+atarn4TUKzXlA88Hqx8TVzubvLPiJ3SUqVCZhZba5gO3vqm5QPPB6sfE1m19y3aTjTlmLvcPVkRcNaZuF5jH4t85rMzWmbheYx+LfOa5/g3vj2/uInSe2e0YaKKK9TOlCiiiiEKKKKIQorji8WkSF5GCKOLMbAdXGoeF3kwsl8mIiaxtpIvH31ODIyJZUVzadQwUsAzcASLm3Gw666VEmFFFFEJis3lv6bfMa4YjyT4V+4jGIJJOkPLbrH4jXCfGJlPSHDtFeCdTxnbrOCzDM1Te37Nb0V+K1morSd73A2a5Ogyr8VrLxjU/EvvFdXxcE2Lj4TXqyAw7Rt5PPO29WfmWoG93n03iPlFS+TjEK2LexB+rPA/wBpar98sSq4+YFgD0esfhFVcH7Ao/5fWQSPIHeVj8DWhbY+xx6pP8tZs+NS3lL7xWj7Ycf0MDfTmk1/LU+GghLc/CGnIIbtEAUycn3nh9WfiKVBjU/EvvFM/J1iFbGNYg/Vnge9ay6BSNQneKoI8wT3ygeeD1Y+JpcNMfKB54PVj4mlyq+IfiX7ybveGO2xcQv9DS6i6hwe4km3vuKSF4VNk2C/0dMSq50N81hqlja57u+oHPC3EVOrsd1rVlxgD5+sLGJABHIS43TW+Og7iT/cap/KAP2werHxNSdwNiO0v0hgQgWyXHlE/eHcB199T9/9hSSZJo1LFAVdQLm3EEdttdO/uroV6Z/sBGNycx61nyDENqepsSv9CDUfuwnHrva3jSEJgeupWB2UZUllAtHEpZnI00+6D1n4Vz9Ha9ZZVXORiIqcrkAcxOAq93H8+T0W+FLYxyfiX3imDcPEK2PQAg9BuBHZUaFT9oTbrK0keYO8l8oMGXGK344xb+EkH+VLZrUt693fpcQCkCRLlCe/ylPcbD3CswxuHeFskylG7G6+8HgR4Vp8T0zpcbANjHamsqxboY9bJxyDY7ajoo6HXrNwB7bikFBpXglb30qbsvZcuJbLCtx1t91fE/y40i659VwIF3AxFs5swAOUZeTWAmWd+oKq37ySSP0HvFROUDzwerHxNPew9jrhoVjXW2rN+JjxNLu/m70kpSaIZiq5WQcSL3BHbbXTvrs3aR10XlDcjebHqIp4esQzWlbguDgkF9QzXHZ0jWZTShDZ7oexhlPuNe9lyxtisPqpPPR24fjWuRoLjp7clc52mOm3y3m20UUV7GdiFFFFEIVnm+XK/BhkC4UrPK3ksCDGLNZgSDe+htYU3bwb0YfBIrYiTIHNl0JJIFzoBf8A/RSlvM+HkwwkwWIweHEzCOWVlW5DX6GnWbNcEdXEWptajOWEW7bYB3ixjd7G2ksEWIlbBvNHIoZJVaF7lOb5yLyhmOYalSMotfMQFR9kNs7Eu7Is5wxW51CJIx+rLaHgdQpy3PA6Gom1MDAC8YmYzRXDsxUxyZQbiMr0s17AX0Nib62HDYeMmhEvNKxiyjn0Gilb6BtCAOI9p763BcDblMLPk785H2UEOIV3l5izZ+dWMuQwOYEKpBvfrrRdmcpf0HD6SYjFyOQVTFER5Y+lYqyhy7EWBLEX4gaWrOfpBkTKcqqnSuqdZCLqe/KOJAuT20SRAqhjRjYkO2pBNyU0t0TlHDM1+OlWZQ3OUWwpym24/ljhjwcE4hd3mVrIGUBWQgMrMela97MFPCmHczfSLaMLOitG6ECSNrXFxoQR5Smxs2nA6Agivm2GEv8AdkKKQDkUvlzXyi17XYqbC+tjxtW37pbm4zCzc9HOxjkIDx4p2eQKPKvkPN5xwBHZ7BltqRV9Zqqtdj6TRKKKKyTXCiiiiEKKKKIQoooohCiiiiEzrfzByNiwUikcc2NVjdhxOlwCL0vf0dN/UT/+lJ/y1s1Fcm7wtLbC5Y7zI+mDMTmUG48LLgkDqyG7aMpU+Ueo612xeOwMchEjYdZBxzc2GHjfWreWQKpZjYAXJ7AOJr5a2piZMbLisWV0LB3/ALIdskSnvAsv8NdjTaYcIToABLu3lKBjM+pIZldQykMpFwQbgjtBr3SByL7d57Z/Mk9PDtk/gbpRnuHFf4DT/Q68LERytxAGVu1XwsfTxHMrfrkya242zca/dm7ew03Rhmicj7qMpPuFfOG8O0TidoyvimYfXFGsMxjRXK5VB/CAdO29XMO5mDnmQYLaSKOIM4MciuCMpWwW56wRlItWj7OoGSf0mcXZOw+s+h6iY7a0MOXnZUjzXy52C3ta9r8bXHvFe9nwukSLI/OOqgM+XLmIGrZbm1+y5rJf9oDy8B6M/wAcNSa04m4Y924VJms4faUUkZkSRGQXuwYEC3HUaaVHw+28NM2RJopCdcoZWJt3Vl24u9uFg2NJBLMqSkTWQ3ucwbL770t8jg/3rH6t/gKZ5OzZ6RfneyPjN7GyIRwhj/Iv+lesXjooFvI6Rr1FiFHgL11xM4RGduCqWPgBc180yYqfbO0Yw7APM2VAeksS6sQBpcKoJ6rkdV6pVUGyeQEtY/BjA3M+idn7w4ac2injkPYrgn3casa+dOUPcQbLlgySs6yBmViArK0ZS+q8PKBBFjoeyte5Md52x2AV5DeWNjFIe0qAQ3iVZSe81Z6gF4lORISwluFhvGTHbRihUNLIsYJsCzBQTYm2vXYH3V+4PHxzLmidXW9rqQRfsuKzvl78xw//ABQ/wJ6Q8BvucNsf6LD+9mkfOw+5GbD8zagdwJ7Li08SgiQ9oRsH4TeMPvDhpHCJPEzHgqupJ8ADrVhWb8je5qQYcYtirSTr0LcET8PpE6nwA6rnSKW4CnAjEJIyZwxmPjhXNK6ot7XYhRfs1rlgdsQzEiKWOQjUhWDWvwvasn5dtql5sNhV1y3kZRqSzdCL22z/AJ6X+TDaRwe1hE+mdmw8gvwcMQPHprl9tNFOU4oo3YfhxHLlI5PsZjcSJEdHVUbIMuXLqCI+JJva+btPVWQPgSFfoZmQnnCt25oKzKwfKCoBI0a9tO+vrGsu5XInhVWXGDDI2qRRo6u8irla7xMOjlZQcwIFgOur02n2ZW2ld2mSR4ho00YC4Klbam9rgm1xx46ddc4MC0tssTuWcIrC5XOxGVL5bZje1i19b1J2bj1hDoCpWaMI5KAiO542Kktl42W1+2pe1oc0LTgTxIzlokEDfRwSxsFmLi+mo6F7C3VWvrMYGRIWL2iXuJoyWFwDmZSpBF9DcE3DXuL3Y8NLRcPM4DBXKi2tmK8ePCrKURkM8LMYYQLriSjOWluGChbB1DDNcWte5GtQ9o4zOEXm1j5sZeAzHtzkAXN+7roHwg22+Y37MO0JkfD4ZoHjds0kcZQ5CebzNlOq2PS6HWXPGrTdjk+2vEGRZfo8XOBmUSauUYajKCQGA7RccR1UpbpbvSYtubw/Nc7fMGc2eOwJzJY8LhemNQfGt93R2diYMMExcwnlvfNbgDayk/eIN9azWtwbDE01Lx7nMuqKKKxTbCiiiiEKKKKIQoooohCiiiiEKKKKIRP5VtufRtmS2NnmtEmtvKvmt4KGPsrG9hYTH/RJkw+GMkOJADvzeYnIWtla+liTW7b0bl4faHN/SM5EebKFdlHStcm3E9HTxPbVnsnZceGgjhiFkjXKoJubDtPWe+tCWhEwBvEPUXbOZhvIttoRbQ5sno4hMviy3ZP0ze+t7keykgE2F7C1z3C+l6ToOSbApOsyLIrrJzi2kYAMGzCw4Wv1cLaU51W51dsiWqQouDMB21vLs3aGKvNhpsJm0edXGcMNAHiyMp1Fib3Fvcsby7Lw8MuXD4kYlCLlsmXL/ZOpDdtxbwret4uTPBYxzJJGUkPF42yk95Hkse8ioWyuR3AQsGZXmI4c61x7VUBT7RT1vRRtntEPSzHp3lpydTSNsvCmW5YxixPEr9wn2WpC/wBoDy8B6M/xw1bAqgCwFgOAqh3p3Jw20DEcQGPNZsmVyvl5M17cfIWs6OA/EZodCU4Zk26fJtBi9mPi3lmV1EhCqY8v1d7XzIW1trrULkdP+9Y/Vv8AAVtuyN1YMNhWwsQYRNmuCxJ6d82p166rN3+TPB4OdZoVkDqCBmkZhY8dDTTfkMD15RXk4KkdIyY/C85FJHe2dGW/pKR/OvmndfHHZ+0onnUqYJCsy21W6lWPfbNm04gaca+naXN5dwMJjiGmj+sAtnQlW9pHle29UqsC5B5GXtrLYI5iZZyxb2QYyTDLh3EixBy7C9rvzeUDwCm/iKeeRfY7wbNzPpz8hlUdilURfeEv7a6bJ5HMBC4ZleYjgJWBH5VAB9oNPAFql7F4AiytdbcRdpmnL15jh/8Aih/gT1mezNyZp9nz41SMkJsFtcva3OHuCgjtvrwtX0BvPurBj4ljxAYqj5xlYr0srLxHcxr92ButBg4DBCp5tiSQxLXzaMNeruqUu4EwOcLKeNsnliZpyH70WaTBORlP1kPcf/FX26MP4u2tipL2fyR4GCWOWISq8bBkPOvoR4nUdXgTTfiYA6MhuAylTY2NiLGx6jS7WVmysvWrKuDPnPaO1ZsdtZ8RhozKyyZ4VAzjLERzbW7NA38VVm830oYppcRGYZ5CJB0cmotZ1HiL+NfQG7G4GEwDs+HVgzKFJZy2gN9L8K97z7i4XHtG2IVi0YIUq5XQkEg248P1NPGoUNsNok0MRz3zLLYW1BicNDOvCRA3tI1HvrntjdrDYvL9IhSUqCFLC5F7Xt2XsPdXrYGwY8HAsEObm1JIDMWIubnU62uamYiNiLIwTtOXMbd1zYHvIPhWXODtNXTeJmw+SXCYaZn1mRkK5ZQrWJPFbKANNOFHKRjIMFsh4BZQ6czCl9fZfiFGtMx2CjfvHlk0sc0jAHxVLL+leIt1cIpuMNDfrJjUn3kVfjycscxfBgYUYmDcluFgk2nEs5UgAlFaxDPplXXQ9Zt3VsA5K9n85I5gDc4QcpNlS3UgFrXOp8au5t2cKws2GhI9Wn+lfqbvxLbm88duASRwPy3y/pVnt4jkbSqVcIwd5y2NunhcI7vh4UjZwAxA6hwA7B4Vb1Gw8DqdZM6/2lGb3rYW9lSaSTnnHAYn/9k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pic>
          <p:nvPicPr>
            <p:cNvPr id="13" name="Picture 6" descr="http://www.fondetec.ch/site/sites/default/files/styles/large/public/logo%20Programme%20Impact%202013%5B3%5D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10" y="213874"/>
              <a:ext cx="4572000" cy="1533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4559036" y="444513"/>
            <a:ext cx="4242313" cy="3208596"/>
            <a:chOff x="155575" y="-144463"/>
            <a:chExt cx="7961765" cy="602173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484784"/>
              <a:ext cx="7001724" cy="439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AutoShape 2" descr="data:image/jpeg;base64,/9j/4AAQSkZJRgABAQAAAQABAAD/2wCEAAkGBxQQERUUExQTFBQWGBoXFhQYFxoVGRUYFhoaGR0ZFhgYICwiGBolHRcVIjIhJSsrMS4uGR8zODMtNygtLisBCgoKDg0OGxAQGzYmICQsLCw0NCwwLywsLDQ0LTQ0LC8sLCw0LCwsLCwsLCwsLCwsLCwsLCwsLCwsLCwsNCwsLP/AABEIAIkBcQMBEQACEQEDEQH/xAAcAAEAAgIDAQAAAAAAAAAAAAAABQcEBgIDCAH/xABKEAABAwIDBAUFCwoFBQEAAAABAAIDBBEFEiEGEzFBBxQiUWEycYGRsggWIzRCVHJzkqGxFRczNVJidJOz0iQ2Q4LBJYSiw9Fj/8QAGgEBAAIDAQAAAAAAAAAAAAAAAAEDAgQFBv/EADsRAAIBAgQDBgQFAwMEAwAAAAABAgMRBBIhMQVBURMUMmFxsSKBocEzUpHR8DSC4SMkYhU1QvElQ3L/2gAMAwEAAhEDEQA/ALxQBAEAQBAEAQBAEAQBAEAQBAEAQBAEAQBAEAQBAEBhYrXbllxq46Af8lc3imP7nSzJXk9F+5fQo9pK3Ij8Kxd73hjgDe+o0I0v6lyOF8arV66o1UnfmtLaXNivhYxhmiZ2O4j1WnkmtfINB3kkAA+kheobsjk4mt2NJ1OhUJ2mqt9vt8/PrpfsgHkGHSyquzyvfq/aZ82v0/QtzZ3EetU0UpFi4ajlmaS028Lgq1O6PU4Wt21GM+pIqTYCAIAgCAIAgCAIAgCAIAgCAIAgCAIAgCAIAgCAIAgCAIAgCAIAgCAIAgCAIAgCAIAgNB6U9qJqMRRQOyOku50mhIa2wAbfvJ4+Hiqas2tEeh4Fw+liXKdVXS0sd/RXidTUwSOqHOe0P+Dkdxdp2h4tBt6yOSmk21qV8ew+Ho1Yxoqztql9Pm/8my4zh7psuUgFt+Pjb/4uVxjhtTGKHZtJq+/nb16HMw1eNK9+ZzwvDRCO9x4n/gK7hvC4YON95Pd/ZfzUxr13UfkcdoMM61TyQ5sucCx42LSHC/hcBdNq6NDE0e2pOne1zS8L6N3ZgaiVuUHyY7nMPpOAt6isFDqcejwZ3vVlp5fuWDTQNjaGMAa1osGjgAFYd2MVFKMVojsQyOmrq2QtLpHsY0cXOcGj1lSouTsgax78+sy7rD4jUkEB8xJZBGO8vtdx8ANe9bHd8izVHby5mObobatYyCAIAgCAIAgCAIAgCAIAgCAIDzl776753P8AaXd7vS/Kim7Hvvrvnc/2k7vS/Khdj3313zuf7Sd3pflQux776753P9pO70vyoZmPffXfO5/tJ3el+VDMx776753P9pO70vyoZmPffXfO5/tJ3el+VDMx776753P9pO70vyoXY999d87n+0nd6X5ULszsC2rrX1UDXVUxa6WMOBdoQXgEH0LGpQpqDajyYTdy/wBcQuCAIAgCAIDhNmynLYuscoJsCeVyAbC/gpXmDV6nZqqqdaivmZf/AE6YCFg8Mxu5/pIWwq0IeGH66mNm+ZHTdG1/Jr64O5F0mYeoWP3qxYzrBfoRk8yCxLZ/GKAZ4KqWojHIOLnAfVSXBH0ST4K6NXD1NJRs/wCc0RaSMPDOlaqiOWoiZKAbGwMTx334i/hYLKeBg/C7fUhTZYmze2VLX6RvyycTE/sv9HJ3oJWjVw86e+xYpJmTtBhtJIBNVsiLYgbPkNg0HkeRGnArX7JTdrXNqhjK1CLVOVk9zScZ6VYohu6OHOG6B7vg2AD9hg1I8+VdCngH/wCbsakqrk7vVmm1/SDiE3+vux3RtawDzHV33rcjhKUeX6leZkZ+Wq2b/Xq3+aSR1vQDorOzpx5L6C7MuGPE7Zm/lC3eN8Fg3Q52+g1M+nrMZj1Br/8Ac18n3PBWDjhn0J+InKHFMfdoI3nxfFGz73WVMoYTr7k3kT9Lg+Mzj4etjp290bGvf6bNAHoKpdTDR8Mb+pNpGTS9G9OXiSqknrHjgZXkj1DUjwJKxeMna0El6E5FzNwpqdkTQyNrWNHBrQGgeYDQLVbbd2ZHaoAQBAEAQBAEAQBAEAQBAEAQBAeV16MoCAICT2eooZpcs8u6YGk5jaxPAAknTUjv4HhxXN4ricTh6OfDU88rpW5+fJ8k+a+exnTjGT+J2GF1UVNU5ns30bCbAgAuLfJIs6w7QHfpfimNoV8Xg8lOXZzklqtbX3Wyb0v016CMlGV3qfIWRT1Vv0ELnm2g7DeV7u7hqbnwHJTOWIw2Cuv9SpFdfE/Ky67Ky83zCyyl0R04xTxxTPZE/eMB7L7CxB1FrE30I1056BW4CtWrYeM68MsnuunJ8lz9fVkTSTsjDW4YhASGzvxym+vi9tqwq+CXowtz0wvPl4QBAEAQBAEAQBAEBrG2GxUGINzG0c4HZmA1Pg8fLb945LYoYmVLTdGLjcpDHMFnoJt3M3K4dpjmnRwB8pjvP5iPBdenUjUjeJU1Y6sSxeepy7+aSXKLNDnEgW0uBwv48TzWUKcYeFWDdzqoKGSokEcTHSPdwa0XPn8B4nRTKSiryYLW2X6K42APrHbx3HctJDGn95w1f9w865lbHN6Q08yxQ6liUlKyFgZGxrGDg1oDQPMAtGUnJ3bMzuUAIAgCAIAgCAIAgCAIAgCAIAgCAIAgCAIAgPK69GUBAd9C5gkYZW5o7jO3UEt52sQb92qpxMasqUlSdpW0em/LdPTroSrX1MjHKmKWZz4I92x2uU3uCdXcyBre1rC1lrcMoYihh1TxM88lpfy5ck9t73d76mU3Fu8UYC3zAICV2fqaeNzjUxGRpaWtyk3BdoTxA0BJ77gWXL4rQxtaEVhJ5Wnd35pa22e7SXS17mdNxT+JEW86mwsO7XT16rpxTSSZgfFIJDZ345TfXxe21YVfBL0YW56YXny8IAgCAIAgCAIAgCAICI2k2dhr4t3M3hcseNHRk82n1XHAq2lVlTd4kNXKU2m2HqqEklhli5SsBIt++3iw/d4rrUsTCp5MqcWiyOiLCmxUQmLC2WVzsznCxLWuIaBf5NhfxutDGzbqZb6IzgtDelpmYQBAEAQBAEAQBAEAQBAEAQBAEAQBAEAQBAEAQHldejKAgJbZ+SlBf1priC0hhaTcOOlyAOABJvxFhYFcrikMfKMO5NJ3u79Fr9drbPm0Z03D/wAiKcbk2FhyF728L811Emlq7mB8UgIDvosm8ZvATHmAfYkENOhIIB1HH0KnEdr2Uux8dna+qvy6b7bkq19TJx2SB0xNM0tiNiAeNzxFuVjpYX4cVrcMhi4YdRxck5rpt5a8776pehM3Fv4diPW+Ykhs78cpvr4vbasKvgl6MLc9MLz5eEAQBAEAQBAEAQBAEAQBAEAQBAEAQBAEAQBAEAQBAEAQBAEAQBAEAQBAEAQBAeV16MoCA76BsZkYJS4RkgPLTYgd40PDutqqMS6qpSdFJztons303W/roTG19TJxsQb53Vs5iOozcRfUgCwIA4a34cVr8NeL7vHvls60dvLS97tO++lt7WRM8ub4diPW+YhASuAR0pc/rTnsGUhpbr2naagNPC+a/DTmuXxSeOjCPckm7q9+i16rfa2+ujW5nTyX+Ii32ubXtyubm3iRxXTje2u5gfFIJDZ345TfXxe21YVfBL0YW56YXny8IAgCAIAgCAIAgCAIAgCAIAgCAIAgCAIAgCAEoAgCAIAgCAIAgCAIAgCAIAgCA8rr0ZQEAQEns/ijaWUvdEyYZSA1wGhOlwSCR2S4acbrm8UwE8bRVOFRwd07q/LXa652flYzpzUXdq4woQSVN6gmOElzjlAAAFyG5W8jbLZovqFOOeKpYR91WapZJXfyvd9N9XbQRyuXxbHyCeOmqszRvomPNg8NO8A4HgQLmxBGoSpSrYvBZZvJOUdbX+Fvfpe23RhNRl1R04vWCeZ8jWNjDjcMaAAL8eAF9bm511V2Bw0sNQjSlJya0u+fT00toRN5ncw1tmIQEhs78cpvr4vbasKvgl6MLc9MLz5eEAQBAEAQHx3BAaNsE+mdHBeKU1Hb+FNPPlvd2u/LN3w0vm8OK3MQppvXT1XtuYxsfdrcfdLS1Qjiduo5BCZg4A5w5ly1g1yBxyl1+N9LC6ijSSnG71etg3obU/Eg2pjp8pu+J8ma+g3bmNtbxz/ctdQ+By87E3I87TtFLJUFjuxK+FsYIJe9sphaAeAzOtx4XWfYvOo35X+lxfS53Q4zIDO2SnkD4WB4Ed5GzBwdZsTsou8Fti3lcd6h01o09/p6i59w7GHvmMMsW6k3QmaA/OC0nKQTYZXA2vpz4pKmlHMndXsLmLsviFRK6o3zW5WzSNBz5suUMswANFxqe19yyqxikrdEEY+GY9HHQ0ToYnf4jIyCAvLiMzS/tyOubNa1xLjfhzusp0pOpJSe27IvoSFNjtxUtfHklphmezNmDmlpe1zHWFwbEagWIKrdLaz0ZNzDwzawzOprwOjjqgRFIXAnM2MyEFlrhtmvAdztwsQs5UMqlrrHf9bEJmxzSZWl1ibAmwFyba2A5lUJXMiHw3G3vljjlgMLpY3SsBdmIDC0FsgsMjxnboLjjrorJU0k3F3s7EJmDPteRvnNp3Ojp5TFM/OBls4C7AR2zZwcRyBGt1mqG13q1dEZiSxPGHRzsgii3srmOlIziMMY0gXJIOpJsB4HULCNNOLk3ZbE3MbYWfeUgf2u1LObO4gGZ5APcQNLLLEK07eS9hHYx8XjFTiMVPJrCyB87o79mR5e1jM4+U1ozmx0uR3BTB5KTkt72IerOx8AwqCqmaXPhHwrKfgIrCzmscb2aTY24DkoT7aUY89rjYlJMUAqYqfKbyRSSh19AInRtIt470epV9n8Dl0aXv8AsTcgqOqkjpa98er2z1Bbd1stgDcXB4cbWV0knOCfREGXBjj4aOCWaO7pHU8ej8xdvyxmcnKLG7rkeHFYukpTai9rv9BfQlIsRDqmSDKbsjZJmvod457bW8N396rcLRUibkNQ7XCSCSpdA9kETHuMhc05nRuc0sY3ifJ8qwFzbkVbKhaSjfV2IzczIwTaUVEu6LWhxj3gLJBKLXALXEAZXi401BvodCsalHKrkpk+qSQgCAIAgCAIDz/+b3Efmx/mRf3rt97o9fcpysfm9xH5sf5kX96d7o9fcZWPze4j82P8yL+9O90evuMrH5vcR+bH+ZF/ene6PX3GVj83uI/Nj/Mi/vTvdHr7jKx+b3Efmx/mRf3p3uj19xlY/N7iPzY/zIv7073R6+4ysfm9xH5sf5kX96d7o9fcZWPze4j82P8AMi/vTvdHr7jKzMwXYOvjqYHupyGsljc47yM2DXAk6O7gsJ4qk4tJ8vMlRZei45aEAQBAEAQHwoDXdl6aqpoYoHwxZWXBkExJsXE3DMniNLq+q4Sk5J/QhXIuvwKrMFVSxtiLJZnSslc+3YkeJHMLbXzZswvwsR3WVkatPNGb5KxFnsS+NUlQKqGogYyTLHJE9jn7u28LHBwdY6As1HiqqcoZHGWmqZLvcj27LTOw59O6Rgn3z52SC+XPvjM0kcQCbAjlfmrO3j2qklpa30sRbSxJVRrJ6WZgY2mqDHaN4kD25yDq0gXA4WJF9eGirj2cZp7q5OtjC2dwWWKq3zomxM6vusu9dNIX5w4ue8+VoONyfXpnVqJwy3vrfayISM/A6SaGWpa9g3ckr5mShw+WGjI5vEHR2vDRV1JRkk09bWJRE0uzc8VHhzRkdPRFpczNZsg3b43BrraGz7gkcvFXSrRlOb5S/e5FtjOgwmV7qyaRrWPqIxFHHmzZWsY4AvcNLlzydL2FuKrdSKUYrk7ixxZgUobhg7H+EtvdTypnxdjTXtOHdop7WP8Aqf8ALb9bi2xPYjG90UjYnBkhY4MedQ1xBDT6DYqmLSavsZGr7P4HOyogmkjYzJDJHI4yumkkkeYznLiPJ7DrC+l+AWxUqxcXFPmuVlzMUtTJnwGU0lXEMmeeWR7NdLPcCMxtobBYqqs8X0SFtDvxKhmZWsqYWMkvCYJGOfkIs7OxwNjpcuBHHULGMoum4S63J53MnZXD5KamEcxaZM8jnFvA55HPuL8PK4KK01KV47aewRj45hkvWYaunDXSRtfE+JzsglieWusHWOVzXNBF9NSppzjkcJbPX0DWtz5ilHUVtHURSMjhdIwtjGfeWNuMhAAGvIX0UwlCnOMlrYO7R0YfQ1UlbFUzsjjaynkh3bX5yHPdE7NewBByHTlYcb6TKcFTcI9U/cjW5lUmEPEFXGS0GeSdzDe4AlFm5tNCsZVFmi+libGDV4ZUzYfHEY2MngdA5rS8Fkhp3Md5Q4B2U2uFnGcI1W76O/1ItoZeC0NR1uaonDGCWKJjI2uzlm7dISHGwBJzg3Hfblc41JQyKEeTf2JV73Oil2bccLfRyFrXvbKMzTcAySPe08uGZql1kqyqLyItpYkcClqcrWVETGua2zpGvDmvIsLtba4vx14KuooXvFkq5LKskIAgCAIAgCAIAgCAIAgCAIAgCAIAgCAIAgCAIAgCAIAgCAIAgCAIAgCAIAgCAIAgCAIAgCAIAgCAIAgCAIAgCAIAgCAIAgCAIAgCAIAgCAIAgCAIAgCAIAgCAIAgCAIAgCAIAgCAIAgCAIAgCAIAgCAIAgCAIAgCAIAgCAIAgCAIAgCAIAgCAIAgCAIAgCAIAgCAIAgCAIAgCAIAgCAIAgCAIAgCAIAgCAIAgCAIAgCAIAgCAIAgCAqPZ7pArJ8ZFI8xbkzTR2DLOyxiQt7V+PYC7VbA0oYXtVe9k/1sa8ajc8pbi4psBAEAQBAEAQBAEAQBAEAQBAEAQEdtHWOgo6mVls8cMsjbi4zMY5wuOYuAraEFOpGL2bS+pjJ2TZpXRJthU4k6pFQYzuhEW5WZfL3l766+QFv8RwlOgo5Od/sV0Zuadyxlyy4IAgCAIAgNN6VNop8Oo2S05YHumaw5m5hlLJHHS/G7Qt7h+HhXqOM9rX+qKqs3BXRm9HWNS12HxTzZTI4yA5RlHYkc0WHmAVeNoxo1nCO2nsZQd43NlWqZhAEAQGj9KuP1eHwRT0pYG5yyUOZn8oXaRqLatcP9wXQ4fQpVpuFT5FVWTiroz+jfaR2I0LZZMu9a5zJLCwzA3BA5XaWlVY3DqhVyrbdE055o3JzG8RbS08s7vJiY558covb08FRSpupNQXNmbdlc0bom2orcSM76gx7qMNa3KzLd7tTrfk0DT94LocRw1GhlUN2VUpuWrOM20mJDGeriJ3U961u83DrZC0EnecOJIuiw+H7rnv8AFbr59Cc0s9uRZC5ZaEAQBAEAQFfdJu0OIUkkIoYjI1zHF5ELpbEEW1bw0JXSwFChVUnVdtudiqpKUdjeMMlc+GJzxZ7mNLha1nFoJ05a30XPmkpNLYsWxkrEkIAgPPOx/wDmRv8AE1PszL02J/of7Y/Y06f4rPQy8ybhHbQYzHQ076iYkMYOA4uJ0DW95JICto0pVZqEd2RKSirs0fCNscUr4n1FLR0whaSGiSR5fJl4hlgATy1sLrfqYTDUZKFSbv5LRFSnKSukS3R/t6zFM8bozDURi7o75g5t7ZmkgHQ2BBGlxxVOMwLw9pJ3izKnUUiQ232viwuASPBe95tHEDYvI43OuVo5mx4jQqvCYWWInlWi5smc1BXZrDdrsWNJ14UdL1fLvMm8fvd2Nc/da2vfbktvuuF7Tss7zbbaXMM8rZjZdhtsYsVhL2NMcjCBJETmLSeBB0zNNjY2HA6LUxeElh5WeqezM4TU1oRfSRt0/CXQBkLJd6Hk5nluXJl4WBv5X3K7A4JYhSu7WsY1KuQhcX6U5hE11LS73LEySpk7booHPaHGO7RqQDqSRb1q+nw2GZqpK2rSXN+Zi6rtdI2Do324/KrJA+MRzRFuZrSS1zX3s5t9Rq1wI1tprqtbHYPu7VndMypVM6JLbbauPC6fevaXucckcYNs7rE6u+S0AEk2PmKqwuGliJ5Vp1MpzUVdmmxbdYo+idXtpaXqzbmxe/eZWuylw5WBvr4Xst54LDKr2Lk83ysV9pJxzWNv2E2tZitOZQ3dvY7JJHfNlda4INhdpH/I5LSxeFeHnlbuuRZCamrkN0kbfPwmSJjIWS7xjnEueW2ykC2gN+KvwOBWIi25WsY1KmQwcW6VAypp6aGJr3yOhEzy45YzKW3YwDyiA7jcWOmutrKfDL05VJPRXt52IdXVJGx7fbZMwqBry3eSyEtjjvlvbi5xsbNGnLiQOdxq4PCPETteyW5lUqKCNFqdva6egnkqKINpJopYm1DCey57XMYS0klzS8ht7Aa+hdGOCowrRjCfxJp29/oV9pJxba0OHue/LrfowfjMp4ztD5/YjDbMsHbnbCLCoQ94MkjyRFEDYvI4kn5LRcXNjxGhXMwmEliJWWiW7LpzUFqawdr8W6n17qdL1fLvMm8fvd3a+futbXvtyW33XC9p2Od5tttLmGeVs1jZ9h9sIsVhL2AskYQJYiblhPAg/KabGxsOB00Wpi8JLDys9U9mZwmpq6NkWqZhAV10gdJnUJ+rU8TZpgAXlxOVhd5LQG6ucQQeItccbrp4Ph3bQ7SbsimpWyuyNP6Sdo6qejZBXUvVpd62WMg3bIwMe1w4nK5pezQnny572Bw9KFVzpSzK1n5bfsVVpNxSaN/6Gv1RB9Kb+s9c3if9TL5eyL6XgRh7ddJPUagUtPCJ5+yHZnZWsL7ZW2GrnEFp5cQs8Jw/tYdpN2RjOrldkYON7f1+GSRCupacxyC94XuuALZhd2hcLjTQHv7rKWBoYiL7KTuuqIlUcH8RZVHUtmjZIw3Y9oc094cLj7iuVKLi3F8i9O53KAQm2uD9doKiAC7nMJZ9Y3tM/wDIBbGFq9lWjPz/APZjNXi0VV0B4vkqJqcnSVgkYOQdHobeJa8fYXY4xSvCM+jt/P5zNfDvVxNn6dMY3NEyAGzqh+v1cVnO/wDIxj0rU4TSzVXPovq/4zOvK0bE50WYP1TDIARZ8o3z9LG8moB8Q3KPQtfiFXtK8ui0/QzpRyxsRM3SLI3F/wAn7hmXetj3uc37TQ6+W1uferlgIvDdtm5Xt8yHU+PKbVthjJoaKapawPMYaQ0nKDdzW6kcPKWnhqKrVVBu1zOcsquaNh/Sw+WmLm0ueqdKYoaaNznF4axr3PPZvlF+Q9WpHQnwtRqWcvhtdt+xUq11ew2N6UpamtbS1UDInPcWBzcwLHgE5Xtd32I8DbRMTw2MKXaU5Xt/NCIVrys0WXXVbII3yyODWMaXOceTWi5K5UIuclGO7NhuxXeE7e12JySjD6WHdRcXzvcM172FmjRxsdNbcyunUwVGhFdtJ3fQpjUcvCZWwXSOa+odSzwiGcB2XK4ua4s8ptiOy4ceJvY92uGM4f2MFUg7r+WFOrmdmdnSRt8/CZIWMhZLvGucS55bbKQOQN+KjA4FYhNt2sTUqZDdMNqd7DHIRYvY15HdmaDb71oTjlk10LE7oyViSEAQHnnY/wDzI3+JqfZmXpsT/Q/2x+xp0/xWehl5k3CsOn2QiigA8k1Av6I5Lf8APqXW4Ol2sn5fdFGI8JhdHmzlRU4fDJDidRAztjcsa0tYWvcCBc8zr6VZjcRThWcZU03pr8iKUXlWpsOyHRw3D6s1PWXyuc17XBzA25eQSSQeNx961cTj3Wp9nlsZwpZXc0Pp9nJrYW62bBcedz3Xt9lvqXS4PFdk35lNfxJFxU0DeotZoW9XDbciN3b1WXCk32rfn9zZXhKa6ApyK6RvJ1OSfO1zLe0V3uMRXZJ+ZrUH8bRKe6C8uj+jL+Map4NtP5fcYnkbfsnhzIcBa0AfCUr5H/vOlYXG/fxA9C0cTUcsW30lb9GXRSUDSfc+fp6r6qP2nLocZ8EPVleH5ll7bRUG5bJiAjMbCcme/lOHBjW6ucQOA7lycK6+bLR3fQunlt8RoeLbZwTYZUU9FRVQpxE9glyBsUYN7knMdBcnvXRp4ScK8Z1ZrNdaX1ZX2icXZH33PvkVn0ovwkTjO8PmY4bZkf7oH4xS/VSe01W8H8E/VEYnkWDsJspTUtJA4RRumdGx75S0Oe5zgHHtHUAE6BczF4mpUqSV9L7F0IJJFbdPspNbA3WzYLjzue69vst9S6vB0uyk/P7FGI3SLDxyma3AJGADK2i07uzGCD6xdcyjJvGJ/wDL7l78HyNM9z35db9GD8ZlvcZ2h8/sVYbZkT0+Tk18bfktpmkDxc+S59OVvqV/B4rsW/8Al9kY1/Ei5nxDqBbbs9Xy28N3ay4N/wDVv5/c2eRTnQDORWzM5Op8x87HsA9ty7vGIrsk/P7f4Nag/iaL4XnTbCA87Uvw20hz6/4541//ACkcG+rI31L08vhwOn5V9Vr7mn/9pvHT+wdTp3cxPb0GN5Pshc/g7/1JLy+6LcR4Sb6Gv1RB9Kb+s9a/E/6mXy9kZ0vAjE2yrcHoanfVMTX1d2yWYC+S7bZXO1DW+SLXtwWeGhi6sMsHaO3kROUIu73NE6WdonVzKZxpamnaDIWumaG7y4b5Ivyt966PDqCpSksye2xTXldLQt/YT9W0f8PF7AXExf48/V+5sU/CidWuZhAed8cH5Hx4yDSNsomH1U3lADwDpB6F6al/ucHl52t81t9jTl8FS5KbdO/KuPRUrTeNhbEbcLD4SUg+a4/2qrCf7fBuo93r9kZVPjqKJebWgCw0A4BeeNooeq/zV/3LP6TV6KP/AG75P3NV/jFmdK36oqvos/qMXK4f/Ux/nIureBmmdAGHttU1BHbu2Jp7hbO4Dz3b6gt7jFR/DDluVYeOlyCxMW2p/wC7h+9sZWzD/t/9r+5jL8VFjdMsrm4RNluLuiafMZW/joPSuVwxJ4mN/P2L6vgZCdADh1SoHyt/c+YxsA+8OWxxi/aR9PuzDD+E2ig6P6OCr62wSibO+S5kJbmkzZuz3do6LUnjqsqfZPbRbdCxU1e5Xnugv09L9VJ7TV0+DeCfqinEci3dn/ilP9TH7AXErfiS9WbEdiQVZIQBAeaKXFeo4y+pcxz2xVE5LRoTmMjNCfpX9C9XKn2uFVNO10vsaKllqNlg/nri+Zz/AG2//FzP+kS/Oi/t10Nm2uwj8tYU3IMkj2R1EIcfJeW3DXHxa9zb+K1MPV7riHfZXT/n1M5LPArHYLbJ+CSSU1bFI2JzrlpFnxP4FzQdHMIA4HlcXXXxeEWLiqlJ6+/+SinNweVlsbObb02ISmOmEzwGlzpTE5kYsQMpc63aN+FuRXGr4OpRjmnZeV9TYU03oaj037LS1LY6qFhkMTSyVjRd2QnMHADUgEuvb9q/Ird4ViYwbpydr6oqrwb1R9g6T6UYVbORViHdbmxzbwNyA3tbLezr34eOih8NqvEbfDe9/IntVkOvoP2XlpxLVTMdHvGiOJrhZxaO055B1AJygeY+Cy4riYzapxd7asihBrVmD7oFpL6OwPky/jGrODvSfy+5jiVsb5gv6ki/gh/RXNq/1T//AF9y6P4a9CvPc+tInqrg/oo/acupxl/BD1ZVh+ZndP1BM4U0rQ50LBI15GoY5xZYu7gQCL+HiL18HnBZovd2GITaRgTbasqMFNHSU8mdlOG1DsoEUTGAZ3Zr6l1jYcTmPMKxYNwxXa1JaN6dX0/QZ7wsiR9z8LMrL/tRfhIquMbw+Yw2zI73QLSailsD+ik9pqt4O/gl6ojEbot7APisH1UfsBcSt+JL1Zsx2RWfTvgD5Gw1bGlwjBjlsL5Wk5muP7oOYE/vBdXhFdRbpvnqijEQurkZS7dPrcIfRRwyOnZTubLLpumwxNJc8uBuHFjbBtvKPFXSwSpYlVZPRvRc7v8Az9CFUbhaxle58Fn1v0YPxmWHGdofP7DDbMzem/ZSWoEdXCx0hjYY5WtF3ZLlzXADiAXPvb9oLDhWKjC9OTtfVE14N2aO09J9L+SrZ/8AF7ndbixvvcuW97WyX1vfh46LH/ptXvG3w3vfyJ7VZDh0H7Ly0zZamZhj3jWsia4WdkHaLiDqATlt9E+CniuJjNqnF3tqyKEGrtlqrjmwEB596RKCXC8X621vwb5RPG75JdcOewnkc2b0OXpcFOOIw3Zt6pW/ZmnUi4TzIy+krag4rSQywwSx08cgDnyADPM9rrNjyk5mta193eIWGBw3d6jjKScmuXTzJqzzR0LB6Gx/0iD6U39Z65nE/wCpl8vZF9LwIq7Hnuw7HzPVxufH1gyjS+eN18hZfRxYC3TkWWXXopV8HkpvW1vnz/X7mu7xqXZ3dK20LsR6vLHFKylGdsT3jKZX9kvcG/sgZQDzN1jw+gqGaMms2l7chWlmtYuTYX9W0f8ADxewFw8X+PP1fubNPwonVrmYQFRdPmDXbT1TR5JML9NbHtM9AIk+0u1witZypv1/f7GtiI6XMDoIwkvqJ6p4PwbRG0nm+Q3cdeYa0fbVnFqqUI01z1/T+fQjDx1bZdi4JtFD1TT76uB+Ms/ptXoYv/4/5P3NV/ilmdKw/wCkVX0Wf1GLlcP/AKmP85F1XwM1voBFqOo+v/8AWxbfGPxI+n3Zhh/CanijT76OB+NQ+xGtym/9h/a/dlcvxS59qsGFdRzU5IG8bYOOoa4EOa4jwcGn0LhYer2VRT6GzKOZWKK2Yxao2drXtqYXhjxllaPlBpOWSJx0fa5trwJGhXoa9KGNpJ03qtv2ZqQbpSsy3cD6RKOumZDT76Rz73O6cGx2BN3uOg4W0vrZcWrgKtKLlOy+e/obSqJuyNA90C0melsD+ik9pq6PB38E/VFOI5Fu7P8AxSn+pj9gLi1vxJerNiOxnqskIAgCAIAgOuWBr/Ka13nAP4qU2tgcmMDRYAAdw0Chu4OSA6urMzZsjc37WUX9anM7WuLHaoAQBAEB8IvoeCA4xRNaLNAaO4C34KW29wc1ACAIAQgOuKFrPJa1t+4Afgpbb3B2KAEB1dWZmzZG5v2sov61OZ7XFjtUAIAgOMkYcLOAI7iLj71KbWwDGgCwAAHADRQDkgOEsLX+U0O84B/FSm1sDkAoB9QBAEAQBAEAQBAEAQBAcJYmuFnAOHcRf8VKbWwEUTWizQGjuAA/BG29wc1ACAIAgCAIAgCAIAgCAIAgCAIAgCAIAgCAIAgCAIAgCAIAgCAIAgCAIAgCAIAgCAIAgCAIAgCAIAgCAIAgCAIAgP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7" name="AutoShape 4" descr="data:image/jpeg;base64,/9j/4AAQSkZJRgABAQAAAQABAAD/2wCEAAkGBxQQERUUExQTFBQWGBoXFhQYFxoVGRUYFhoaGR0ZFhgYICwiGBolHRcVIjIhJSsrMS4uGR8zODMtNygtLisBCgoKDg0OGxAQGzYmICQsLCw0NCwwLywsLDQ0LTQ0LC8sLCw0LCwsLCwsLCwsLCwsLCwsLCwsLCwsLCwsNCwsLP/AABEIAIkBcQMBEQACEQEDEQH/xAAcAAEAAgIDAQAAAAAAAAAAAAAABQcEBgIDCAH/xABKEAABAwIDBAUFCwoFBQEAAAABAAIDBBEFEiEGEzFBBxQiUWEycYGRsggWIzRCVHJzkqGxFRczNVJidJOz0iQ2Q4LBJYSiw9Fj/8QAGgEBAAIDAQAAAAAAAAAAAAAAAAEDAgQFBv/EADsRAAIBAgQDBgQFAwMEAwAAAAABAgMRBBIhMQVBURMUMmFxsSKBocEzUpHR8DSC4SMkYhU1QvElQ3L/2gAMAwEAAhEDEQA/ALxQBAEAQBAEAQBAEAQBAEAQBAEAQBAEAQBAEAQBAEBhYrXbllxq46Af8lc3imP7nSzJXk9F+5fQo9pK3Ij8Kxd73hjgDe+o0I0v6lyOF8arV66o1UnfmtLaXNivhYxhmiZ2O4j1WnkmtfINB3kkAA+kheobsjk4mt2NJ1OhUJ2mqt9vt8/PrpfsgHkGHSyquzyvfq/aZ82v0/QtzZ3EetU0UpFi4ajlmaS028Lgq1O6PU4Wt21GM+pIqTYCAIAgCAIAgCAIAgCAIAgCAIAgCAIAgCAIAgCAIAgCAIAgCAIAgCAIAgCAIAgCAIAgNB6U9qJqMRRQOyOku50mhIa2wAbfvJ4+Hiqas2tEeh4Fw+liXKdVXS0sd/RXidTUwSOqHOe0P+Dkdxdp2h4tBt6yOSmk21qV8ew+Ho1Yxoqztql9Pm/8my4zh7psuUgFt+Pjb/4uVxjhtTGKHZtJq+/nb16HMw1eNK9+ZzwvDRCO9x4n/gK7hvC4YON95Pd/ZfzUxr13UfkcdoMM61TyQ5sucCx42LSHC/hcBdNq6NDE0e2pOne1zS8L6N3ZgaiVuUHyY7nMPpOAt6isFDqcejwZ3vVlp5fuWDTQNjaGMAa1osGjgAFYd2MVFKMVojsQyOmrq2QtLpHsY0cXOcGj1lSouTsgax78+sy7rD4jUkEB8xJZBGO8vtdx8ANe9bHd8izVHby5mObobatYyCAIAgCAIAgCAIAgCAIAgCAIDzl776753P8AaXd7vS/Kim7Hvvrvnc/2k7vS/Khdj3313zuf7Sd3pflQux776753P9pO70vyoZmPffXfO5/tJ3el+VDMx776753P9pO70vyoZmPffXfO5/tJ3el+VDMx776753P9pO70vyoXY999d87n+0nd6X5ULszsC2rrX1UDXVUxa6WMOBdoQXgEH0LGpQpqDajyYTdy/wBcQuCAIAgCAIDhNmynLYuscoJsCeVyAbC/gpXmDV6nZqqqdaivmZf/AE6YCFg8Mxu5/pIWwq0IeGH66mNm+ZHTdG1/Jr64O5F0mYeoWP3qxYzrBfoRk8yCxLZ/GKAZ4KqWojHIOLnAfVSXBH0ST4K6NXD1NJRs/wCc0RaSMPDOlaqiOWoiZKAbGwMTx334i/hYLKeBg/C7fUhTZYmze2VLX6RvyycTE/sv9HJ3oJWjVw86e+xYpJmTtBhtJIBNVsiLYgbPkNg0HkeRGnArX7JTdrXNqhjK1CLVOVk9zScZ6VYohu6OHOG6B7vg2AD9hg1I8+VdCngH/wCbsakqrk7vVmm1/SDiE3+vux3RtawDzHV33rcjhKUeX6leZkZ+Wq2b/Xq3+aSR1vQDorOzpx5L6C7MuGPE7Zm/lC3eN8Fg3Q52+g1M+nrMZj1Br/8Ac18n3PBWDjhn0J+InKHFMfdoI3nxfFGz73WVMoYTr7k3kT9Lg+Mzj4etjp290bGvf6bNAHoKpdTDR8Mb+pNpGTS9G9OXiSqknrHjgZXkj1DUjwJKxeMna0El6E5FzNwpqdkTQyNrWNHBrQGgeYDQLVbbd2ZHaoAQBAEAQBAEAQBAEAQBAEAQBAeV16MoCAICT2eooZpcs8u6YGk5jaxPAAknTUjv4HhxXN4ricTh6OfDU88rpW5+fJ8k+a+exnTjGT+J2GF1UVNU5ns30bCbAgAuLfJIs6w7QHfpfimNoV8Xg8lOXZzklqtbX3Wyb0v016CMlGV3qfIWRT1Vv0ELnm2g7DeV7u7hqbnwHJTOWIw2Cuv9SpFdfE/Ky67Ky83zCyyl0R04xTxxTPZE/eMB7L7CxB1FrE30I1056BW4CtWrYeM68MsnuunJ8lz9fVkTSTsjDW4YhASGzvxym+vi9tqwq+CXowtz0wvPl4QBAEAQBAEAQBAEBrG2GxUGINzG0c4HZmA1Pg8fLb945LYoYmVLTdGLjcpDHMFnoJt3M3K4dpjmnRwB8pjvP5iPBdenUjUjeJU1Y6sSxeepy7+aSXKLNDnEgW0uBwv48TzWUKcYeFWDdzqoKGSokEcTHSPdwa0XPn8B4nRTKSiryYLW2X6K42APrHbx3HctJDGn95w1f9w865lbHN6Q08yxQ6liUlKyFgZGxrGDg1oDQPMAtGUnJ3bMzuUAIAgCAIAgCAIAgCAIAgCAIAgCAIAgCAIAgPK69GUBAd9C5gkYZW5o7jO3UEt52sQb92qpxMasqUlSdpW0em/LdPTroSrX1MjHKmKWZz4I92x2uU3uCdXcyBre1rC1lrcMoYihh1TxM88lpfy5ck9t73d76mU3Fu8UYC3zAICV2fqaeNzjUxGRpaWtyk3BdoTxA0BJ77gWXL4rQxtaEVhJ5Wnd35pa22e7SXS17mdNxT+JEW86mwsO7XT16rpxTSSZgfFIJDZ345TfXxe21YVfBL0YW56YXny8IAgCAIAgCAIAgCAICI2k2dhr4t3M3hcseNHRk82n1XHAq2lVlTd4kNXKU2m2HqqEklhli5SsBIt++3iw/d4rrUsTCp5MqcWiyOiLCmxUQmLC2WVzsznCxLWuIaBf5NhfxutDGzbqZb6IzgtDelpmYQBAEAQBAEAQBAEAQBAEAQBAEAQBAEAQBAEAQHldejKAgJbZ+SlBf1priC0hhaTcOOlyAOABJvxFhYFcrikMfKMO5NJ3u79Fr9drbPm0Z03D/wAiKcbk2FhyF728L811Emlq7mB8UgIDvosm8ZvATHmAfYkENOhIIB1HH0KnEdr2Uux8dna+qvy6b7bkq19TJx2SB0xNM0tiNiAeNzxFuVjpYX4cVrcMhi4YdRxck5rpt5a8776pehM3Fv4diPW+Ykhs78cpvr4vbasKvgl6MLc9MLz5eEAQBAEAQBAEAQBAEAQBAEAQBAEAQBAEAQBAEAQBAEAQBAEAQBAEAQBAEAQBAeV16MoCA76BsZkYJS4RkgPLTYgd40PDutqqMS6qpSdFJztons303W/roTG19TJxsQb53Vs5iOozcRfUgCwIA4a34cVr8NeL7vHvls60dvLS97tO++lt7WRM8ub4diPW+YhASuAR0pc/rTnsGUhpbr2naagNPC+a/DTmuXxSeOjCPckm7q9+i16rfa2+ujW5nTyX+Ii32ubXtyubm3iRxXTje2u5gfFIJDZ345TfXxe21YVfBL0YW56YXny8IAgCAIAgCAIAgCAIAgCAIAgCAIAgCAIAgCAEoAgCAIAgCAIAgCAIAgCAIAgCA8rr0ZQEAQEns/ijaWUvdEyYZSA1wGhOlwSCR2S4acbrm8UwE8bRVOFRwd07q/LXa652flYzpzUXdq4woQSVN6gmOElzjlAAAFyG5W8jbLZovqFOOeKpYR91WapZJXfyvd9N9XbQRyuXxbHyCeOmqszRvomPNg8NO8A4HgQLmxBGoSpSrYvBZZvJOUdbX+Fvfpe23RhNRl1R04vWCeZ8jWNjDjcMaAAL8eAF9bm511V2Bw0sNQjSlJya0u+fT00toRN5ncw1tmIQEhs78cpvr4vbasKvgl6MLc9MLz5eEAQBAEAQHx3BAaNsE+mdHBeKU1Hb+FNPPlvd2u/LN3w0vm8OK3MQppvXT1XtuYxsfdrcfdLS1Qjiduo5BCZg4A5w5ly1g1yBxyl1+N9LC6ijSSnG71etg3obU/Eg2pjp8pu+J8ma+g3bmNtbxz/ctdQ+By87E3I87TtFLJUFjuxK+FsYIJe9sphaAeAzOtx4XWfYvOo35X+lxfS53Q4zIDO2SnkD4WB4Ed5GzBwdZsTsou8Fti3lcd6h01o09/p6i59w7GHvmMMsW6k3QmaA/OC0nKQTYZXA2vpz4pKmlHMndXsLmLsviFRK6o3zW5WzSNBz5suUMswANFxqe19yyqxikrdEEY+GY9HHQ0ToYnf4jIyCAvLiMzS/tyOubNa1xLjfhzusp0pOpJSe27IvoSFNjtxUtfHklphmezNmDmlpe1zHWFwbEagWIKrdLaz0ZNzDwzawzOprwOjjqgRFIXAnM2MyEFlrhtmvAdztwsQs5UMqlrrHf9bEJmxzSZWl1ibAmwFyba2A5lUJXMiHw3G3vljjlgMLpY3SsBdmIDC0FsgsMjxnboLjjrorJU0k3F3s7EJmDPteRvnNp3Ojp5TFM/OBls4C7AR2zZwcRyBGt1mqG13q1dEZiSxPGHRzsgii3srmOlIziMMY0gXJIOpJsB4HULCNNOLk3ZbE3MbYWfeUgf2u1LObO4gGZ5APcQNLLLEK07eS9hHYx8XjFTiMVPJrCyB87o79mR5e1jM4+U1ozmx0uR3BTB5KTkt72IerOx8AwqCqmaXPhHwrKfgIrCzmscb2aTY24DkoT7aUY89rjYlJMUAqYqfKbyRSSh19AInRtIt470epV9n8Dl0aXv8AsTcgqOqkjpa98er2z1Bbd1stgDcXB4cbWV0knOCfREGXBjj4aOCWaO7pHU8ej8xdvyxmcnKLG7rkeHFYukpTai9rv9BfQlIsRDqmSDKbsjZJmvod457bW8N396rcLRUibkNQ7XCSCSpdA9kETHuMhc05nRuc0sY3ifJ8qwFzbkVbKhaSjfV2IzczIwTaUVEu6LWhxj3gLJBKLXALXEAZXi401BvodCsalHKrkpk+qSQgCAIAgCAIDz/+b3Efmx/mRf3rt97o9fcpysfm9xH5sf5kX96d7o9fcZWPze4j82P8yL+9O90evuMrH5vcR+bH+ZF/ene6PX3GVj83uI/Nj/Mi/vTvdHr7jKx+b3Efmx/mRf3p3uj19xlY/N7iPzY/zIv7073R6+4ysfm9xH5sf5kX96d7o9fcZWPze4j82P8AMi/vTvdHr7jKzMwXYOvjqYHupyGsljc47yM2DXAk6O7gsJ4qk4tJ8vMlRZei45aEAQBAEAQHwoDXdl6aqpoYoHwxZWXBkExJsXE3DMniNLq+q4Sk5J/QhXIuvwKrMFVSxtiLJZnSslc+3YkeJHMLbXzZswvwsR3WVkatPNGb5KxFnsS+NUlQKqGogYyTLHJE9jn7u28LHBwdY6As1HiqqcoZHGWmqZLvcj27LTOw59O6Rgn3z52SC+XPvjM0kcQCbAjlfmrO3j2qklpa30sRbSxJVRrJ6WZgY2mqDHaN4kD25yDq0gXA4WJF9eGirj2cZp7q5OtjC2dwWWKq3zomxM6vusu9dNIX5w4ue8+VoONyfXpnVqJwy3vrfayISM/A6SaGWpa9g3ckr5mShw+WGjI5vEHR2vDRV1JRkk09bWJRE0uzc8VHhzRkdPRFpczNZsg3b43BrraGz7gkcvFXSrRlOb5S/e5FtjOgwmV7qyaRrWPqIxFHHmzZWsY4AvcNLlzydL2FuKrdSKUYrk7ixxZgUobhg7H+EtvdTypnxdjTXtOHdop7WP8Aqf8ALb9bi2xPYjG90UjYnBkhY4MedQ1xBDT6DYqmLSavsZGr7P4HOyogmkjYzJDJHI4yumkkkeYznLiPJ7DrC+l+AWxUqxcXFPmuVlzMUtTJnwGU0lXEMmeeWR7NdLPcCMxtobBYqqs8X0SFtDvxKhmZWsqYWMkvCYJGOfkIs7OxwNjpcuBHHULGMoum4S63J53MnZXD5KamEcxaZM8jnFvA55HPuL8PK4KK01KV47aewRj45hkvWYaunDXSRtfE+JzsglieWusHWOVzXNBF9NSppzjkcJbPX0DWtz5ilHUVtHURSMjhdIwtjGfeWNuMhAAGvIX0UwlCnOMlrYO7R0YfQ1UlbFUzsjjaynkh3bX5yHPdE7NewBByHTlYcb6TKcFTcI9U/cjW5lUmEPEFXGS0GeSdzDe4AlFm5tNCsZVFmi+libGDV4ZUzYfHEY2MngdA5rS8Fkhp3Md5Q4B2U2uFnGcI1W76O/1ItoZeC0NR1uaonDGCWKJjI2uzlm7dISHGwBJzg3Hfblc41JQyKEeTf2JV73Oil2bccLfRyFrXvbKMzTcAySPe08uGZql1kqyqLyItpYkcClqcrWVETGua2zpGvDmvIsLtba4vx14KuooXvFkq5LKskIAgCAIAgCAIAgCAIAgCAIAgCAIAgCAIAgCAIAgCAIAgCAIAgCAIAgCAIAgCAIAgCAIAgCAIAgCAIAgCAIAgCAIAgCAIAgCAIAgCAIAgCAIAgCAIAgCAIAgCAIAgCAIAgCAIAgCAIAgCAIAgCAIAgCAIAgCAIAgCAIAgCAIAgCAIAgCAIAgCAIAgCAIAgCAIAgCAIAgCAIAgCAIAgCAIAgCAIAgCAIAgCAIAgCAIAgCAIAgCAIAgCAqPZ7pArJ8ZFI8xbkzTR2DLOyxiQt7V+PYC7VbA0oYXtVe9k/1sa8ajc8pbi4psBAEAQBAEAQBAEAQBAEAQBAEAQEdtHWOgo6mVls8cMsjbi4zMY5wuOYuAraEFOpGL2bS+pjJ2TZpXRJthU4k6pFQYzuhEW5WZfL3l766+QFv8RwlOgo5Od/sV0Zuadyxlyy4IAgCAIAgNN6VNop8Oo2S05YHumaw5m5hlLJHHS/G7Qt7h+HhXqOM9rX+qKqs3BXRm9HWNS12HxTzZTI4yA5RlHYkc0WHmAVeNoxo1nCO2nsZQd43NlWqZhAEAQGj9KuP1eHwRT0pYG5yyUOZn8oXaRqLatcP9wXQ4fQpVpuFT5FVWTiroz+jfaR2I0LZZMu9a5zJLCwzA3BA5XaWlVY3DqhVyrbdE055o3JzG8RbS08s7vJiY558covb08FRSpupNQXNmbdlc0bom2orcSM76gx7qMNa3KzLd7tTrfk0DT94LocRw1GhlUN2VUpuWrOM20mJDGeriJ3U961u83DrZC0EnecOJIuiw+H7rnv8AFbr59Cc0s9uRZC5ZaEAQBAEAQFfdJu0OIUkkIoYjI1zHF5ELpbEEW1bw0JXSwFChVUnVdtudiqpKUdjeMMlc+GJzxZ7mNLha1nFoJ05a30XPmkpNLYsWxkrEkIAgPPOx/wDmRv8AE1PszL02J/of7Y/Y06f4rPQy8ybhHbQYzHQ076iYkMYOA4uJ0DW95JICto0pVZqEd2RKSirs0fCNscUr4n1FLR0whaSGiSR5fJl4hlgATy1sLrfqYTDUZKFSbv5LRFSnKSukS3R/t6zFM8bozDURi7o75g5t7ZmkgHQ2BBGlxxVOMwLw9pJ3izKnUUiQ232viwuASPBe95tHEDYvI43OuVo5mx4jQqvCYWWInlWi5smc1BXZrDdrsWNJ14UdL1fLvMm8fvd2Nc/da2vfbktvuuF7Tss7zbbaXMM8rZjZdhtsYsVhL2NMcjCBJETmLSeBB0zNNjY2HA6LUxeElh5WeqezM4TU1oRfSRt0/CXQBkLJd6Hk5nluXJl4WBv5X3K7A4JYhSu7WsY1KuQhcX6U5hE11LS73LEySpk7booHPaHGO7RqQDqSRb1q+nw2GZqpK2rSXN+Zi6rtdI2Do324/KrJA+MRzRFuZrSS1zX3s5t9Rq1wI1tprqtbHYPu7VndMypVM6JLbbauPC6fevaXucckcYNs7rE6u+S0AEk2PmKqwuGliJ5Vp1MpzUVdmmxbdYo+idXtpaXqzbmxe/eZWuylw5WBvr4Xst54LDKr2Lk83ysV9pJxzWNv2E2tZitOZQ3dvY7JJHfNlda4INhdpH/I5LSxeFeHnlbuuRZCamrkN0kbfPwmSJjIWS7xjnEueW2ykC2gN+KvwOBWIi25WsY1KmQwcW6VAypp6aGJr3yOhEzy45YzKW3YwDyiA7jcWOmutrKfDL05VJPRXt52IdXVJGx7fbZMwqBry3eSyEtjjvlvbi5xsbNGnLiQOdxq4PCPETteyW5lUqKCNFqdva6egnkqKINpJopYm1DCey57XMYS0klzS8ht7Aa+hdGOCowrRjCfxJp29/oV9pJxba0OHue/LrfowfjMp4ztD5/YjDbMsHbnbCLCoQ94MkjyRFEDYvI4kn5LRcXNjxGhXMwmEliJWWiW7LpzUFqawdr8W6n17qdL1fLvMm8fvd3a+futbXvtyW33XC9p2Od5tttLmGeVs1jZ9h9sIsVhL2AskYQJYiblhPAg/KabGxsOB00Wpi8JLDys9U9mZwmpq6NkWqZhAV10gdJnUJ+rU8TZpgAXlxOVhd5LQG6ucQQeItccbrp4Ph3bQ7SbsimpWyuyNP6Sdo6qejZBXUvVpd62WMg3bIwMe1w4nK5pezQnny572Bw9KFVzpSzK1n5bfsVVpNxSaN/6Gv1RB9Kb+s9c3if9TL5eyL6XgRh7ddJPUagUtPCJ5+yHZnZWsL7ZW2GrnEFp5cQs8Jw/tYdpN2RjOrldkYON7f1+GSRCupacxyC94XuuALZhd2hcLjTQHv7rKWBoYiL7KTuuqIlUcH8RZVHUtmjZIw3Y9oc094cLj7iuVKLi3F8i9O53KAQm2uD9doKiAC7nMJZ9Y3tM/wDIBbGFq9lWjPz/APZjNXi0VV0B4vkqJqcnSVgkYOQdHobeJa8fYXY4xSvCM+jt/P5zNfDvVxNn6dMY3NEyAGzqh+v1cVnO/wDIxj0rU4TSzVXPovq/4zOvK0bE50WYP1TDIARZ8o3z9LG8moB8Q3KPQtfiFXtK8ui0/QzpRyxsRM3SLI3F/wAn7hmXetj3uc37TQ6+W1uferlgIvDdtm5Xt8yHU+PKbVthjJoaKapawPMYaQ0nKDdzW6kcPKWnhqKrVVBu1zOcsquaNh/Sw+WmLm0ueqdKYoaaNznF4axr3PPZvlF+Q9WpHQnwtRqWcvhtdt+xUq11ew2N6UpamtbS1UDInPcWBzcwLHgE5Xtd32I8DbRMTw2MKXaU5Xt/NCIVrys0WXXVbII3yyODWMaXOceTWi5K5UIuclGO7NhuxXeE7e12JySjD6WHdRcXzvcM172FmjRxsdNbcyunUwVGhFdtJ3fQpjUcvCZWwXSOa+odSzwiGcB2XK4ua4s8ptiOy4ceJvY92uGM4f2MFUg7r+WFOrmdmdnSRt8/CZIWMhZLvGucS55bbKQOQN+KjA4FYhNt2sTUqZDdMNqd7DHIRYvY15HdmaDb71oTjlk10LE7oyViSEAQHnnY/wDzI3+JqfZmXpsT/Q/2x+xp0/xWehl5k3CsOn2QiigA8k1Av6I5Lf8APqXW4Ol2sn5fdFGI8JhdHmzlRU4fDJDidRAztjcsa0tYWvcCBc8zr6VZjcRThWcZU03pr8iKUXlWpsOyHRw3D6s1PWXyuc17XBzA25eQSSQeNx961cTj3Wp9nlsZwpZXc0Pp9nJrYW62bBcedz3Xt9lvqXS4PFdk35lNfxJFxU0DeotZoW9XDbciN3b1WXCk32rfn9zZXhKa6ApyK6RvJ1OSfO1zLe0V3uMRXZJ+ZrUH8bRKe6C8uj+jL+Map4NtP5fcYnkbfsnhzIcBa0AfCUr5H/vOlYXG/fxA9C0cTUcsW30lb9GXRSUDSfc+fp6r6qP2nLocZ8EPVleH5ll7bRUG5bJiAjMbCcme/lOHBjW6ucQOA7lycK6+bLR3fQunlt8RoeLbZwTYZUU9FRVQpxE9glyBsUYN7knMdBcnvXRp4ScK8Z1ZrNdaX1ZX2icXZH33PvkVn0ovwkTjO8PmY4bZkf7oH4xS/VSe01W8H8E/VEYnkWDsJspTUtJA4RRumdGx75S0Oe5zgHHtHUAE6BczF4mpUqSV9L7F0IJJFbdPspNbA3WzYLjzue69vst9S6vB0uyk/P7FGI3SLDxyma3AJGADK2i07uzGCD6xdcyjJvGJ/wDL7l78HyNM9z35db9GD8ZlvcZ2h8/sVYbZkT0+Tk18bfktpmkDxc+S59OVvqV/B4rsW/8Al9kY1/Ei5nxDqBbbs9Xy28N3ay4N/wDVv5/c2eRTnQDORWzM5Op8x87HsA9ty7vGIrsk/P7f4Nag/iaL4XnTbCA87Uvw20hz6/4541//ACkcG+rI31L08vhwOn5V9Vr7mn/9pvHT+wdTp3cxPb0GN5Pshc/g7/1JLy+6LcR4Sb6Gv1RB9Kb+s9a/E/6mXy9kZ0vAjE2yrcHoanfVMTX1d2yWYC+S7bZXO1DW+SLXtwWeGhi6sMsHaO3kROUIu73NE6WdonVzKZxpamnaDIWumaG7y4b5Ivyt966PDqCpSksye2xTXldLQt/YT9W0f8PF7AXExf48/V+5sU/CidWuZhAed8cH5Hx4yDSNsomH1U3lADwDpB6F6al/ucHl52t81t9jTl8FS5KbdO/KuPRUrTeNhbEbcLD4SUg+a4/2qrCf7fBuo93r9kZVPjqKJebWgCw0A4BeeNooeq/zV/3LP6TV6KP/AG75P3NV/jFmdK36oqvos/qMXK4f/Ux/nIureBmmdAGHttU1BHbu2Jp7hbO4Dz3b6gt7jFR/DDluVYeOlyCxMW2p/wC7h+9sZWzD/t/9r+5jL8VFjdMsrm4RNluLuiafMZW/joPSuVwxJ4mN/P2L6vgZCdADh1SoHyt/c+YxsA+8OWxxi/aR9PuzDD+E2ig6P6OCr62wSibO+S5kJbmkzZuz3do6LUnjqsqfZPbRbdCxU1e5Xnugv09L9VJ7TV0+DeCfqinEci3dn/ilP9TH7AXErfiS9WbEdiQVZIQBAeaKXFeo4y+pcxz2xVE5LRoTmMjNCfpX9C9XKn2uFVNO10vsaKllqNlg/nri+Zz/AG2//FzP+kS/Oi/t10Nm2uwj8tYU3IMkj2R1EIcfJeW3DXHxa9zb+K1MPV7riHfZXT/n1M5LPArHYLbJ+CSSU1bFI2JzrlpFnxP4FzQdHMIA4HlcXXXxeEWLiqlJ6+/+SinNweVlsbObb02ISmOmEzwGlzpTE5kYsQMpc63aN+FuRXGr4OpRjmnZeV9TYU03oaj037LS1LY6qFhkMTSyVjRd2QnMHADUgEuvb9q/Ird4ViYwbpydr6oqrwb1R9g6T6UYVbORViHdbmxzbwNyA3tbLezr34eOih8NqvEbfDe9/IntVkOvoP2XlpxLVTMdHvGiOJrhZxaO055B1AJygeY+Cy4riYzapxd7asihBrVmD7oFpL6OwPky/jGrODvSfy+5jiVsb5gv6ki/gh/RXNq/1T//AF9y6P4a9CvPc+tInqrg/oo/acupxl/BD1ZVh+ZndP1BM4U0rQ50LBI15GoY5xZYu7gQCL+HiL18HnBZovd2GITaRgTbasqMFNHSU8mdlOG1DsoEUTGAZ3Zr6l1jYcTmPMKxYNwxXa1JaN6dX0/QZ7wsiR9z8LMrL/tRfhIquMbw+Yw2zI73QLSailsD+ik9pqt4O/gl6ojEbot7APisH1UfsBcSt+JL1Zsx2RWfTvgD5Gw1bGlwjBjlsL5Wk5muP7oOYE/vBdXhFdRbpvnqijEQurkZS7dPrcIfRRwyOnZTubLLpumwxNJc8uBuHFjbBtvKPFXSwSpYlVZPRvRc7v8Az9CFUbhaxle58Fn1v0YPxmWHGdofP7DDbMzem/ZSWoEdXCx0hjYY5WtF3ZLlzXADiAXPvb9oLDhWKjC9OTtfVE14N2aO09J9L+SrZ/8AF7ndbixvvcuW97WyX1vfh46LH/ptXvG3w3vfyJ7VZDh0H7Ly0zZamZhj3jWsia4WdkHaLiDqATlt9E+CniuJjNqnF3tqyKEGrtlqrjmwEB596RKCXC8X621vwb5RPG75JdcOewnkc2b0OXpcFOOIw3Zt6pW/ZmnUi4TzIy+krag4rSQywwSx08cgDnyADPM9rrNjyk5mta193eIWGBw3d6jjKScmuXTzJqzzR0LB6Gx/0iD6U39Z65nE/wCpl8vZF9LwIq7Hnuw7HzPVxufH1gyjS+eN18hZfRxYC3TkWWXXopV8HkpvW1vnz/X7mu7xqXZ3dK20LsR6vLHFKylGdsT3jKZX9kvcG/sgZQDzN1jw+gqGaMms2l7chWlmtYuTYX9W0f8ADxewFw8X+PP1fubNPwonVrmYQFRdPmDXbT1TR5JML9NbHtM9AIk+0u1witZypv1/f7GtiI6XMDoIwkvqJ6p4PwbRG0nm+Q3cdeYa0fbVnFqqUI01z1/T+fQjDx1bZdi4JtFD1TT76uB+Ms/ptXoYv/4/5P3NV/ilmdKw/wCkVX0Wf1GLlcP/AKmP85F1XwM1voBFqOo+v/8AWxbfGPxI+n3Zhh/CanijT76OB+NQ+xGtym/9h/a/dlcvxS59qsGFdRzU5IG8bYOOoa4EOa4jwcGn0LhYer2VRT6GzKOZWKK2Yxao2drXtqYXhjxllaPlBpOWSJx0fa5trwJGhXoa9KGNpJ03qtv2ZqQbpSsy3cD6RKOumZDT76Rz73O6cGx2BN3uOg4W0vrZcWrgKtKLlOy+e/obSqJuyNA90C0melsD+ik9pq6PB38E/VFOI5Fu7P8AxSn+pj9gLi1vxJerNiOxnqskIAgCAIAgOuWBr/Ka13nAP4qU2tgcmMDRYAAdw0Chu4OSA6urMzZsjc37WUX9anM7WuLHaoAQBAEB8IvoeCA4xRNaLNAaO4C34KW29wc1ACAIAQgOuKFrPJa1t+4Afgpbb3B2KAEB1dWZmzZG5v2sov61OZ7XFjtUAIAgOMkYcLOAI7iLj71KbWwDGgCwAAHADRQDkgOEsLX+U0O84B/FSm1sDkAoB9QBAEAQBAEAQBAEAQBAcJYmuFnAOHcRf8VKbWwEUTWizQGjuAA/BG29wc1ACAIAgCAIAgCAIAgCAIAgCAIAgCAIAgCAIAgCAIAgCAIAgCAIAgCAIAgCAIAgCAIAgCAIAgCAIAgCAIAgCAIAgP/Z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pic>
          <p:nvPicPr>
            <p:cNvPr id="18" name="Picture 6" descr="http://www.cctd.eu/var/cctd/storage/images/media/images/reseau/logo-leonardo/32378-1-fre-FR/Logo-Leonardo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87" y="359317"/>
              <a:ext cx="3275856" cy="1214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e 21"/>
          <p:cNvGrpSpPr>
            <a:grpSpLocks noChangeAspect="1"/>
          </p:cNvGrpSpPr>
          <p:nvPr/>
        </p:nvGrpSpPr>
        <p:grpSpPr>
          <a:xfrm>
            <a:off x="75589" y="4779482"/>
            <a:ext cx="2770662" cy="2050957"/>
            <a:chOff x="1" y="1"/>
            <a:chExt cx="9264551" cy="6857999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" y="1"/>
              <a:ext cx="9264551" cy="6857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 descr="http://www.euforiaction.org/wp/wp-content/uploads/2013/06/lgbt-youth-association-suisse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9789"/>
              <a:ext cx="2123727" cy="816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934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241176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522007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352578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284318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479893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345445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486003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e 29"/>
          <p:cNvGrpSpPr/>
          <p:nvPr/>
        </p:nvGrpSpPr>
        <p:grpSpPr>
          <a:xfrm>
            <a:off x="526260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9974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Un rapide résumé des huit questions</a:t>
            </a:r>
            <a:endParaRPr lang="fr-CH" dirty="0"/>
          </a:p>
        </p:txBody>
      </p:sp>
      <p:sp>
        <p:nvSpPr>
          <p:cNvPr id="37" name="Rectangle 36"/>
          <p:cNvSpPr/>
          <p:nvPr/>
        </p:nvSpPr>
        <p:spPr>
          <a:xfrm>
            <a:off x="179511" y="1049675"/>
            <a:ext cx="2011213" cy="968896"/>
          </a:xfrm>
          <a:prstGeom prst="wedgeRectCallout">
            <a:avLst>
              <a:gd name="adj1" fmla="val 61842"/>
              <a:gd name="adj2" fmla="val 96000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Dans quel contexte l’organisation (ou le projet) est immergée ?</a:t>
            </a:r>
            <a:endParaRPr lang="fr-CH" sz="1400" i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32093" y="764704"/>
            <a:ext cx="3158775" cy="968896"/>
          </a:xfrm>
          <a:prstGeom prst="wedgeRectCallout">
            <a:avLst>
              <a:gd name="adj1" fmla="val -8313"/>
              <a:gd name="adj2" fmla="val 148675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Quels sont les besoins, problèmes et opportunités auxquels l’organisation  va répondre ?</a:t>
            </a:r>
            <a:endParaRPr lang="fr-CH" sz="1400" i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85203" y="1167043"/>
            <a:ext cx="2626265" cy="968896"/>
          </a:xfrm>
          <a:prstGeom prst="wedgeRectCallout">
            <a:avLst>
              <a:gd name="adj1" fmla="val -71812"/>
              <a:gd name="adj2" fmla="val 76248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Qui sont les usagers, les clients et les bénéficiaires de l’organisation qui ressentent ces besoins ?</a:t>
            </a:r>
            <a:endParaRPr lang="fr-CH" sz="1400" i="1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16216" y="2583903"/>
            <a:ext cx="2520280" cy="968896"/>
          </a:xfrm>
          <a:prstGeom prst="wedgeRectCallout">
            <a:avLst>
              <a:gd name="adj1" fmla="val -63762"/>
              <a:gd name="adj2" fmla="val 76247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Comment les prestations de l’organisation seront-t-elles communiquées et livrées ?</a:t>
            </a:r>
            <a:endParaRPr lang="fr-CH" sz="1400" i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46014" y="4149080"/>
            <a:ext cx="3063487" cy="968896"/>
          </a:xfrm>
          <a:prstGeom prst="wedgeRectCallout">
            <a:avLst>
              <a:gd name="adj1" fmla="val -71988"/>
              <a:gd name="adj2" fmla="val -25810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Quelles sont les prestations, produits et services de l’organisation répondant aux besoins ?</a:t>
            </a:r>
            <a:endParaRPr lang="fr-CH" sz="1400" i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28184" y="5628456"/>
            <a:ext cx="2520280" cy="968896"/>
          </a:xfrm>
          <a:prstGeom prst="wedgeRectCallout">
            <a:avLst>
              <a:gd name="adj1" fmla="val -57432"/>
              <a:gd name="adj2" fmla="val -96043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Quelles sont les différentes parties prenantes qui peuvent soutenir l’organisation, alliés, partenaires, etc. ?</a:t>
            </a:r>
            <a:endParaRPr lang="fr-CH" sz="1400" i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7475" y="5542108"/>
            <a:ext cx="2904365" cy="968896"/>
          </a:xfrm>
          <a:prstGeom prst="wedgeRectCallout">
            <a:avLst>
              <a:gd name="adj1" fmla="val 65268"/>
              <a:gd name="adj2" fmla="val -121282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Avec quelles personnes et ressources l’organisation peut-elle produire ses prestations 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1214" y="3972272"/>
            <a:ext cx="2889203" cy="968896"/>
          </a:xfrm>
          <a:prstGeom prst="wedgeRectCallout">
            <a:avLst>
              <a:gd name="adj1" fmla="val 50390"/>
              <a:gd name="adj2" fmla="val -6751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Comment vérifier que l’organisation répond correctement aux besoins?</a:t>
            </a:r>
            <a:endParaRPr lang="fr-CH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68960"/>
            <a:ext cx="3979820" cy="1786210"/>
          </a:xfrm>
        </p:spPr>
        <p:txBody>
          <a:bodyPr>
            <a:noAutofit/>
          </a:bodyPr>
          <a:lstStyle/>
          <a:p>
            <a:r>
              <a:rPr lang="fr-CH" sz="4000" dirty="0" smtClean="0"/>
              <a:t>Dessine-moi</a:t>
            </a:r>
            <a:br>
              <a:rPr lang="fr-CH" sz="4000" dirty="0" smtClean="0"/>
            </a:br>
            <a:r>
              <a:rPr lang="fr-CH" sz="4000" dirty="0" smtClean="0"/>
              <a:t>un modèle d’affaires!</a:t>
            </a:r>
            <a:endParaRPr lang="fr-CH" sz="4000" dirty="0"/>
          </a:p>
        </p:txBody>
      </p:sp>
      <p:pic>
        <p:nvPicPr>
          <p:cNvPr id="6146" name="Picture 2" descr="http://www.bookinbed.org/wp-content/uploads/2013/11/petit-prin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507" y="1"/>
            <a:ext cx="5159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rme libre 2"/>
          <p:cNvSpPr/>
          <p:nvPr/>
        </p:nvSpPr>
        <p:spPr>
          <a:xfrm>
            <a:off x="3929743" y="6553200"/>
            <a:ext cx="2144486" cy="304800"/>
          </a:xfrm>
          <a:custGeom>
            <a:avLst/>
            <a:gdLst>
              <a:gd name="connsiteX0" fmla="*/ 2144486 w 2144486"/>
              <a:gd name="connsiteY0" fmla="*/ 272143 h 304800"/>
              <a:gd name="connsiteX1" fmla="*/ 2046514 w 2144486"/>
              <a:gd name="connsiteY1" fmla="*/ 0 h 304800"/>
              <a:gd name="connsiteX2" fmla="*/ 0 w 2144486"/>
              <a:gd name="connsiteY2" fmla="*/ 0 h 304800"/>
              <a:gd name="connsiteX3" fmla="*/ 10886 w 2144486"/>
              <a:gd name="connsiteY3" fmla="*/ 304800 h 304800"/>
              <a:gd name="connsiteX4" fmla="*/ 2144486 w 2144486"/>
              <a:gd name="connsiteY4" fmla="*/ 272143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486" h="304800">
                <a:moveTo>
                  <a:pt x="2144486" y="272143"/>
                </a:moveTo>
                <a:lnTo>
                  <a:pt x="2046514" y="0"/>
                </a:lnTo>
                <a:lnTo>
                  <a:pt x="0" y="0"/>
                </a:lnTo>
                <a:lnTo>
                  <a:pt x="10886" y="304800"/>
                </a:lnTo>
                <a:lnTo>
                  <a:pt x="2144486" y="272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74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H" dirty="0" smtClean="0"/>
              <a:t>Contexte : votre terrain de jeu</a:t>
            </a:r>
            <a:endParaRPr lang="fr-CH" dirty="0"/>
          </a:p>
        </p:txBody>
      </p:sp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Secteurs 5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Secteurs 7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Secteurs 8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2" name="Secteurs 11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pic>
        <p:nvPicPr>
          <p:cNvPr id="13" name="Picture 7" descr="C:\G\Essaim\Services\Outils\Fil rouge\Images du Canevas\Contex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830036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431463" y="2406411"/>
            <a:ext cx="57259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CH" sz="1400" dirty="0" smtClean="0"/>
              <a:t>Où ?</a:t>
            </a:r>
            <a:endParaRPr lang="fr-CH" sz="1400" dirty="0"/>
          </a:p>
        </p:txBody>
      </p:sp>
      <p:sp>
        <p:nvSpPr>
          <p:cNvPr id="15" name="Ellipse 14"/>
          <p:cNvSpPr/>
          <p:nvPr/>
        </p:nvSpPr>
        <p:spPr>
          <a:xfrm>
            <a:off x="1678683" y="1268372"/>
            <a:ext cx="72008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/>
              <a:t>1</a:t>
            </a:r>
            <a:endParaRPr lang="fr-CH" sz="4000" dirty="0"/>
          </a:p>
        </p:txBody>
      </p:sp>
      <p:sp>
        <p:nvSpPr>
          <p:cNvPr id="16" name="Ellipse 15"/>
          <p:cNvSpPr/>
          <p:nvPr/>
        </p:nvSpPr>
        <p:spPr>
          <a:xfrm>
            <a:off x="4102290" y="2956361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92080" y="4019348"/>
            <a:ext cx="3492896" cy="2188076"/>
          </a:xfrm>
          <a:prstGeom prst="wedgeRectCallout">
            <a:avLst>
              <a:gd name="adj1" fmla="val -114771"/>
              <a:gd name="adj2" fmla="val -12526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La </a:t>
            </a:r>
            <a:r>
              <a:rPr lang="fr-FR" sz="1600" dirty="0"/>
              <a:t>zone </a:t>
            </a:r>
            <a:r>
              <a:rPr lang="fr-FR" sz="1600" dirty="0" smtClean="0"/>
              <a:t>géographique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</a:t>
            </a:r>
            <a:r>
              <a:rPr lang="fr-FR" sz="1600" dirty="0"/>
              <a:t>contraintes </a:t>
            </a:r>
            <a:r>
              <a:rPr lang="fr-FR" sz="1600" dirty="0" smtClean="0"/>
              <a:t>temporelles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/>
              <a:t>Le contexte politique ou </a:t>
            </a:r>
            <a:r>
              <a:rPr lang="fr-FR" sz="1600" dirty="0" smtClean="0"/>
              <a:t>légal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/>
              <a:t>Le contexte </a:t>
            </a:r>
            <a:r>
              <a:rPr lang="fr-FR" sz="1600" dirty="0" smtClean="0"/>
              <a:t>social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/>
              <a:t>Le </a:t>
            </a:r>
            <a:r>
              <a:rPr lang="fr-FR" sz="1600" dirty="0" smtClean="0"/>
              <a:t>contexte </a:t>
            </a:r>
            <a:r>
              <a:rPr lang="fr-FR" sz="1600" dirty="0"/>
              <a:t>technologique ?</a:t>
            </a:r>
            <a:endParaRPr lang="fr-CH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fr-CH" sz="1600" dirty="0" smtClean="0"/>
              <a:t>Les </a:t>
            </a:r>
            <a:r>
              <a:rPr lang="fr-CH" sz="1600" dirty="0"/>
              <a:t>contraintes </a:t>
            </a:r>
            <a:r>
              <a:rPr lang="fr-CH" sz="1600" dirty="0" smtClean="0"/>
              <a:t>environnementales</a:t>
            </a:r>
            <a:endParaRPr lang="fr-CH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6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82594"/>
          </a:xfrm>
        </p:spPr>
        <p:txBody>
          <a:bodyPr>
            <a:noAutofit/>
          </a:bodyPr>
          <a:lstStyle/>
          <a:p>
            <a:pPr algn="r"/>
            <a:r>
              <a:rPr lang="fr-CH" dirty="0" smtClean="0"/>
              <a:t>Usagers, clients, bénéficiaires: vos publics cibles</a:t>
            </a:r>
            <a:endParaRPr lang="fr-CH" dirty="0"/>
          </a:p>
        </p:txBody>
      </p:sp>
      <p:sp>
        <p:nvSpPr>
          <p:cNvPr id="4" name="Secteurs 3"/>
          <p:cNvSpPr>
            <a:spLocks noChangeAspect="1"/>
          </p:cNvSpPr>
          <p:nvPr/>
        </p:nvSpPr>
        <p:spPr>
          <a:xfrm>
            <a:off x="1967837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5" name="Secteurs 4"/>
          <p:cNvSpPr>
            <a:spLocks noChangeAspect="1"/>
          </p:cNvSpPr>
          <p:nvPr/>
        </p:nvSpPr>
        <p:spPr>
          <a:xfrm>
            <a:off x="1974166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Secteurs 5"/>
          <p:cNvSpPr>
            <a:spLocks noChangeAspect="1"/>
          </p:cNvSpPr>
          <p:nvPr/>
        </p:nvSpPr>
        <p:spPr>
          <a:xfrm>
            <a:off x="2751042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ecteurs 6"/>
          <p:cNvSpPr>
            <a:spLocks noChangeAspect="1"/>
          </p:cNvSpPr>
          <p:nvPr/>
        </p:nvSpPr>
        <p:spPr>
          <a:xfrm>
            <a:off x="2745975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Secteurs 7"/>
          <p:cNvSpPr>
            <a:spLocks noChangeAspect="1"/>
          </p:cNvSpPr>
          <p:nvPr/>
        </p:nvSpPr>
        <p:spPr>
          <a:xfrm>
            <a:off x="2745975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Secteurs 8"/>
          <p:cNvSpPr>
            <a:spLocks noChangeAspect="1"/>
          </p:cNvSpPr>
          <p:nvPr/>
        </p:nvSpPr>
        <p:spPr>
          <a:xfrm>
            <a:off x="2746379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Secteurs 9"/>
          <p:cNvSpPr>
            <a:spLocks noChangeAspect="1"/>
          </p:cNvSpPr>
          <p:nvPr/>
        </p:nvSpPr>
        <p:spPr>
          <a:xfrm>
            <a:off x="2745975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45975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2" name="Secteurs 11"/>
          <p:cNvSpPr>
            <a:spLocks noChangeAspect="1"/>
          </p:cNvSpPr>
          <p:nvPr/>
        </p:nvSpPr>
        <p:spPr>
          <a:xfrm>
            <a:off x="2745975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66325" y="2694443"/>
            <a:ext cx="61266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fr-CH" sz="1400" dirty="0" smtClean="0"/>
              <a:t>Qui ?</a:t>
            </a:r>
            <a:endParaRPr lang="fr-CH" sz="1400" dirty="0"/>
          </a:p>
        </p:txBody>
      </p:sp>
      <p:pic>
        <p:nvPicPr>
          <p:cNvPr id="14" name="Picture 11" descr="C:\G\Essaim\Services\Outils\Fil rouge\Images du Canevas\BP-Us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057" y="2078060"/>
            <a:ext cx="636129" cy="6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1691680" y="1268372"/>
            <a:ext cx="72008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/>
              <a:t>2</a:t>
            </a:r>
            <a:endParaRPr lang="fr-CH" sz="4000" dirty="0"/>
          </a:p>
        </p:txBody>
      </p:sp>
      <p:sp>
        <p:nvSpPr>
          <p:cNvPr id="16" name="Ellipse 15"/>
          <p:cNvSpPr/>
          <p:nvPr/>
        </p:nvSpPr>
        <p:spPr>
          <a:xfrm>
            <a:off x="4102290" y="2956361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6136" y="4797152"/>
            <a:ext cx="3168352" cy="1656184"/>
          </a:xfrm>
          <a:prstGeom prst="wedgeRectCallout">
            <a:avLst>
              <a:gd name="adj1" fmla="val -59880"/>
              <a:gd name="adj2" fmla="val -180520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</a:t>
            </a:r>
            <a:r>
              <a:rPr lang="fr-FR" sz="1600" dirty="0"/>
              <a:t>bénéficiaires </a:t>
            </a:r>
            <a:r>
              <a:rPr lang="fr-FR" sz="1600" dirty="0" smtClean="0"/>
              <a:t>directs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simples usagers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Ceux qui paient (clients)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</a:t>
            </a:r>
            <a:r>
              <a:rPr lang="fr-FR" sz="1600" dirty="0"/>
              <a:t>bénéficiaires </a:t>
            </a:r>
            <a:r>
              <a:rPr lang="fr-FR" sz="1600" dirty="0" smtClean="0"/>
              <a:t>indirects</a:t>
            </a:r>
            <a:endParaRPr lang="fr-CH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fr-CH" sz="1600" dirty="0"/>
              <a:t>L</a:t>
            </a:r>
            <a:r>
              <a:rPr lang="fr-CH" sz="1600" dirty="0" smtClean="0"/>
              <a:t>es pans indirects de la société</a:t>
            </a:r>
            <a:endParaRPr lang="fr-CH" sz="1600" i="1" dirty="0">
              <a:solidFill>
                <a:srgbClr val="FF0000"/>
              </a:solidFill>
            </a:endParaRPr>
          </a:p>
        </p:txBody>
      </p:sp>
      <p:pic>
        <p:nvPicPr>
          <p:cNvPr id="18" name="Picture 7"/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1797" y="2018571"/>
            <a:ext cx="68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69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H" dirty="0"/>
              <a:t>Problèmes, </a:t>
            </a:r>
            <a:r>
              <a:rPr lang="fr-CH" dirty="0" smtClean="0"/>
              <a:t>besoins, opportunités</a:t>
            </a:r>
            <a:r>
              <a:rPr lang="fr-CH" dirty="0"/>
              <a:t>: </a:t>
            </a:r>
            <a:r>
              <a:rPr lang="fr-CH" dirty="0" smtClean="0"/>
              <a:t>vos défis</a:t>
            </a:r>
            <a:endParaRPr lang="fr-CH" dirty="0"/>
          </a:p>
        </p:txBody>
      </p:sp>
      <p:sp>
        <p:nvSpPr>
          <p:cNvPr id="4" name="Secteurs 3"/>
          <p:cNvSpPr>
            <a:spLocks noChangeAspect="1"/>
          </p:cNvSpPr>
          <p:nvPr/>
        </p:nvSpPr>
        <p:spPr>
          <a:xfrm>
            <a:off x="1967837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5" name="Secteurs 4"/>
          <p:cNvSpPr>
            <a:spLocks noChangeAspect="1"/>
          </p:cNvSpPr>
          <p:nvPr/>
        </p:nvSpPr>
        <p:spPr>
          <a:xfrm>
            <a:off x="1974166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Secteurs 5"/>
          <p:cNvSpPr>
            <a:spLocks noChangeAspect="1"/>
          </p:cNvSpPr>
          <p:nvPr/>
        </p:nvSpPr>
        <p:spPr>
          <a:xfrm>
            <a:off x="2751042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ecteurs 6"/>
          <p:cNvSpPr>
            <a:spLocks noChangeAspect="1"/>
          </p:cNvSpPr>
          <p:nvPr/>
        </p:nvSpPr>
        <p:spPr>
          <a:xfrm>
            <a:off x="2745975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Secteurs 7"/>
          <p:cNvSpPr>
            <a:spLocks noChangeAspect="1"/>
          </p:cNvSpPr>
          <p:nvPr/>
        </p:nvSpPr>
        <p:spPr>
          <a:xfrm>
            <a:off x="2745975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Secteurs 8"/>
          <p:cNvSpPr>
            <a:spLocks noChangeAspect="1"/>
          </p:cNvSpPr>
          <p:nvPr/>
        </p:nvSpPr>
        <p:spPr>
          <a:xfrm>
            <a:off x="2746379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Secteurs 9"/>
          <p:cNvSpPr>
            <a:spLocks noChangeAspect="1"/>
          </p:cNvSpPr>
          <p:nvPr/>
        </p:nvSpPr>
        <p:spPr>
          <a:xfrm>
            <a:off x="2745975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45975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2" name="Secteurs 11"/>
          <p:cNvSpPr>
            <a:spLocks noChangeAspect="1"/>
          </p:cNvSpPr>
          <p:nvPr/>
        </p:nvSpPr>
        <p:spPr>
          <a:xfrm>
            <a:off x="2745975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91880" y="2694443"/>
            <a:ext cx="105028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fr-CH" sz="1400" dirty="0" smtClean="0"/>
              <a:t>Pourquoi ?</a:t>
            </a:r>
            <a:endParaRPr lang="fr-CH" sz="1400" dirty="0"/>
          </a:p>
        </p:txBody>
      </p:sp>
      <p:pic>
        <p:nvPicPr>
          <p:cNvPr id="14" name="Picture 11" descr="C:\G\Essaim\Services\Outils\Fil rouge\Images du Canevas\BP-Us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057" y="2078060"/>
            <a:ext cx="636129" cy="6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1691680" y="1268372"/>
            <a:ext cx="72008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/>
              <a:t>3</a:t>
            </a:r>
            <a:endParaRPr lang="fr-CH" sz="4000" dirty="0"/>
          </a:p>
        </p:txBody>
      </p:sp>
      <p:sp>
        <p:nvSpPr>
          <p:cNvPr id="16" name="Ellipse 15"/>
          <p:cNvSpPr/>
          <p:nvPr/>
        </p:nvSpPr>
        <p:spPr>
          <a:xfrm>
            <a:off x="4102290" y="2956361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7"/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1797" y="2018571"/>
            <a:ext cx="68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73609" y="4505233"/>
            <a:ext cx="3188455" cy="1440160"/>
          </a:xfrm>
          <a:prstGeom prst="wedgeRectCallout">
            <a:avLst>
              <a:gd name="adj1" fmla="val 56642"/>
              <a:gd name="adj2" fmla="val -173158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</a:t>
            </a:r>
            <a:r>
              <a:rPr lang="fr-FR" sz="1600" dirty="0"/>
              <a:t>besoins réels et </a:t>
            </a:r>
            <a:r>
              <a:rPr lang="fr-FR" sz="1600" dirty="0" smtClean="0"/>
              <a:t>pertinents</a:t>
            </a:r>
            <a:endParaRPr lang="fr-CH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/>
              <a:t>Les problèmes, leurs causes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1600" dirty="0" smtClean="0"/>
              <a:t>Les </a:t>
            </a:r>
            <a:r>
              <a:rPr lang="fr-CH" sz="1600" dirty="0"/>
              <a:t>opportunités </a:t>
            </a:r>
            <a:r>
              <a:rPr lang="fr-CH" sz="1600" dirty="0" smtClean="0"/>
              <a:t>inexplorées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grands objectifs </a:t>
            </a:r>
            <a:r>
              <a:rPr lang="fr-FR" sz="1600" dirty="0"/>
              <a:t>du </a:t>
            </a:r>
            <a:r>
              <a:rPr lang="fr-FR" sz="1600" dirty="0" smtClean="0"/>
              <a:t>modèle</a:t>
            </a:r>
            <a:endParaRPr lang="fr-CH" sz="1600" i="1" dirty="0">
              <a:solidFill>
                <a:srgbClr val="FF0000"/>
              </a:solidFill>
            </a:endParaRPr>
          </a:p>
        </p:txBody>
      </p:sp>
      <p:sp>
        <p:nvSpPr>
          <p:cNvPr id="3" name="Double flèche horizontale 2"/>
          <p:cNvSpPr/>
          <p:nvPr/>
        </p:nvSpPr>
        <p:spPr>
          <a:xfrm>
            <a:off x="4294072" y="2469656"/>
            <a:ext cx="530528" cy="245675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5724128" y="4005064"/>
            <a:ext cx="2405375" cy="1440160"/>
          </a:xfrm>
          <a:prstGeom prst="wedgeRectCallout">
            <a:avLst>
              <a:gd name="adj1" fmla="val -97602"/>
              <a:gd name="adj2" fmla="val -14663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fr-CH" sz="2000" b="1" dirty="0" smtClean="0">
                <a:solidFill>
                  <a:srgbClr val="0000FF"/>
                </a:solidFill>
              </a:rPr>
              <a:t>A chaque usager, bénéficiaire ou client doit correspondre au minimum un besoin!</a:t>
            </a:r>
            <a:endParaRPr lang="fr-CH" sz="16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3500" b="1" dirty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Objectifs </a:t>
            </a:r>
          </a:p>
          <a:p>
            <a:pPr lvl="1"/>
            <a:r>
              <a:rPr lang="fr-CH" dirty="0" smtClean="0"/>
              <a:t>Savoir </a:t>
            </a:r>
            <a:r>
              <a:rPr lang="fr-CH" dirty="0"/>
              <a:t>allier créativité et structure lors des réflexions initiales sur un modèle </a:t>
            </a:r>
            <a:r>
              <a:rPr lang="fr-CH" dirty="0" smtClean="0"/>
              <a:t>d’affaires</a:t>
            </a:r>
          </a:p>
          <a:p>
            <a:pPr lvl="1"/>
            <a:r>
              <a:rPr lang="fr-CH" dirty="0" smtClean="0"/>
              <a:t>Prendre </a:t>
            </a:r>
            <a:r>
              <a:rPr lang="fr-CH" dirty="0"/>
              <a:t>le recul nécessaire pour obtenir une vision </a:t>
            </a:r>
            <a:r>
              <a:rPr lang="fr-CH" dirty="0" smtClean="0"/>
              <a:t>systémique</a:t>
            </a:r>
          </a:p>
          <a:p>
            <a:pPr lvl="1"/>
            <a:r>
              <a:rPr lang="fr-CH" dirty="0" smtClean="0"/>
              <a:t>Communiquer </a:t>
            </a:r>
            <a:r>
              <a:rPr lang="fr-CH" dirty="0"/>
              <a:t>clairement à propos d’une entreprise ou d’un </a:t>
            </a:r>
            <a:r>
              <a:rPr lang="fr-CH" dirty="0" smtClean="0"/>
              <a:t>projet</a:t>
            </a:r>
          </a:p>
          <a:p>
            <a:pPr lvl="1"/>
            <a:r>
              <a:rPr lang="fr-CH" dirty="0" smtClean="0"/>
              <a:t>Appliquer </a:t>
            </a:r>
            <a:r>
              <a:rPr lang="fr-CH" dirty="0"/>
              <a:t>les éléments théoriques sur </a:t>
            </a:r>
            <a:r>
              <a:rPr lang="fr-CH" dirty="0" smtClean="0"/>
              <a:t>des projets réels </a:t>
            </a:r>
            <a:r>
              <a:rPr lang="fr-CH" dirty="0"/>
              <a:t>de modèle d’affaires</a:t>
            </a:r>
          </a:p>
          <a:p>
            <a:endParaRPr lang="fr-CH" dirty="0" smtClean="0"/>
          </a:p>
          <a:p>
            <a:pPr marL="0" indent="0">
              <a:buNone/>
            </a:pPr>
            <a:r>
              <a:rPr lang="fr-CH" sz="3500" b="1" dirty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Contenu</a:t>
            </a:r>
          </a:p>
          <a:p>
            <a:pPr lvl="1"/>
            <a:r>
              <a:rPr lang="fr-CH" dirty="0" smtClean="0"/>
              <a:t>Approches </a:t>
            </a:r>
            <a:r>
              <a:rPr lang="fr-CH" dirty="0"/>
              <a:t>actuelles de création </a:t>
            </a:r>
            <a:r>
              <a:rPr lang="fr-CH" dirty="0" smtClean="0"/>
              <a:t>d’entreprise</a:t>
            </a:r>
            <a:endParaRPr lang="fr-CH" dirty="0"/>
          </a:p>
          <a:p>
            <a:pPr lvl="1"/>
            <a:r>
              <a:rPr lang="fr-CH" dirty="0" smtClean="0"/>
              <a:t>Contexte, image riche et PESTEL</a:t>
            </a:r>
            <a:endParaRPr lang="fr-CH" dirty="0"/>
          </a:p>
          <a:p>
            <a:pPr lvl="1"/>
            <a:r>
              <a:rPr lang="fr-CH" dirty="0" smtClean="0"/>
              <a:t>Besoins </a:t>
            </a:r>
            <a:r>
              <a:rPr lang="fr-CH" dirty="0"/>
              <a:t>des </a:t>
            </a:r>
            <a:r>
              <a:rPr lang="fr-CH" dirty="0" smtClean="0"/>
              <a:t>clientèles (faire ou être)</a:t>
            </a:r>
            <a:endParaRPr lang="fr-CH" dirty="0"/>
          </a:p>
          <a:p>
            <a:pPr lvl="1"/>
            <a:r>
              <a:rPr lang="fr-CH" dirty="0" smtClean="0"/>
              <a:t>Structurer son modèle d’affaires avec un canevas</a:t>
            </a:r>
            <a:endParaRPr lang="fr-CH" dirty="0"/>
          </a:p>
          <a:p>
            <a:pPr lvl="1"/>
            <a:r>
              <a:rPr lang="fr-CH" dirty="0" smtClean="0"/>
              <a:t>Valider les hypothèses</a:t>
            </a:r>
          </a:p>
          <a:p>
            <a:pPr lvl="1"/>
            <a:r>
              <a:rPr lang="fr-CH" dirty="0" smtClean="0"/>
              <a:t>Répondre aux besoins (proposition de valeur)</a:t>
            </a:r>
          </a:p>
          <a:p>
            <a:pPr lvl="1"/>
            <a:r>
              <a:rPr lang="fr-CH" dirty="0" smtClean="0"/>
              <a:t>Ressources de production</a:t>
            </a:r>
          </a:p>
          <a:p>
            <a:pPr lvl="1"/>
            <a:r>
              <a:rPr lang="fr-CH" dirty="0"/>
              <a:t>FCS – Facteurs clés de </a:t>
            </a:r>
            <a:r>
              <a:rPr lang="fr-CH" dirty="0" smtClean="0"/>
              <a:t>succès et marché</a:t>
            </a:r>
          </a:p>
          <a:p>
            <a:pPr lvl="1"/>
            <a:r>
              <a:rPr lang="fr-CH" dirty="0" smtClean="0"/>
              <a:t>Les finances</a:t>
            </a:r>
            <a:endParaRPr lang="fr-CH" dirty="0"/>
          </a:p>
          <a:p>
            <a:pPr lvl="1"/>
            <a:r>
              <a:rPr lang="fr-CH" dirty="0" smtClean="0"/>
              <a:t>Communiquer et convaincre: l’</a:t>
            </a:r>
            <a:r>
              <a:rPr lang="fr-CH" dirty="0" err="1" smtClean="0"/>
              <a:t>Elevator</a:t>
            </a:r>
            <a:r>
              <a:rPr lang="fr-CH" dirty="0" smtClean="0"/>
              <a:t> Pitch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488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encyclopedie-incomplete.com/local/cache-vignettes/L400xH303/Clipboard03-2-79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112568" cy="387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 txBox="1">
            <a:spLocks/>
          </p:cNvSpPr>
          <p:nvPr/>
        </p:nvSpPr>
        <p:spPr>
          <a:xfrm>
            <a:off x="251520" y="4581128"/>
            <a:ext cx="604867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2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 smtClean="0"/>
              <a:t>Analyser les besoins ???</a:t>
            </a:r>
            <a:endParaRPr lang="fr-CH" sz="4000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44420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9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Votre usager, client, bénéficiaire peut être…</a:t>
            </a:r>
            <a:endParaRPr lang="fr-CH" dirty="0"/>
          </a:p>
        </p:txBody>
      </p:sp>
      <p:grpSp>
        <p:nvGrpSpPr>
          <p:cNvPr id="17" name="Groupe 16"/>
          <p:cNvGrpSpPr/>
          <p:nvPr/>
        </p:nvGrpSpPr>
        <p:grpSpPr>
          <a:xfrm>
            <a:off x="863105" y="1023707"/>
            <a:ext cx="2628775" cy="5285613"/>
            <a:chOff x="455577" y="1023707"/>
            <a:chExt cx="2628775" cy="5285613"/>
          </a:xfrm>
        </p:grpSpPr>
        <p:pic>
          <p:nvPicPr>
            <p:cNvPr id="14" name="Picture 14" descr="boy, female, friends, girl, group, male, users icon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219" y="4103774"/>
              <a:ext cx="1828589" cy="1828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577" y="5399918"/>
              <a:ext cx="909404" cy="909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lèche droite 3"/>
            <p:cNvSpPr/>
            <p:nvPr/>
          </p:nvSpPr>
          <p:spPr>
            <a:xfrm rot="7407102">
              <a:off x="1330734" y="2436368"/>
              <a:ext cx="3166279" cy="340957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787110" y="1890417"/>
              <a:ext cx="2272722" cy="114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CH" sz="2400" dirty="0" smtClean="0">
                  <a:solidFill>
                    <a:srgbClr val="4F2270"/>
                  </a:solidFill>
                  <a:latin typeface="Calibri" pitchFamily="34" charset="0"/>
                </a:rPr>
                <a:t>…une personne 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fr-CH" sz="2400" dirty="0" smtClean="0">
                  <a:solidFill>
                    <a:srgbClr val="4F2270"/>
                  </a:solidFill>
                  <a:latin typeface="Calibri" pitchFamily="34" charset="0"/>
                </a:rPr>
                <a:t>physique</a:t>
              </a:r>
              <a:endParaRPr lang="fr-FR" sz="4400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230055" y="1028480"/>
            <a:ext cx="4806441" cy="5208832"/>
            <a:chOff x="4230055" y="1028480"/>
            <a:chExt cx="4806441" cy="5208832"/>
          </a:xfrm>
        </p:grpSpPr>
        <p:grpSp>
          <p:nvGrpSpPr>
            <p:cNvPr id="3" name="Groupe 2"/>
            <p:cNvGrpSpPr>
              <a:grpSpLocks noChangeAspect="1"/>
            </p:cNvGrpSpPr>
            <p:nvPr/>
          </p:nvGrpSpPr>
          <p:grpSpPr>
            <a:xfrm>
              <a:off x="4230055" y="4297972"/>
              <a:ext cx="4345977" cy="1939340"/>
              <a:chOff x="50050" y="1890521"/>
              <a:chExt cx="8375454" cy="3737446"/>
            </a:xfrm>
          </p:grpSpPr>
          <p:pic>
            <p:nvPicPr>
              <p:cNvPr id="3084" name="Picture 12" descr="http://www.sens-e.be/Buy/files/SERVICE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3" y="4150726"/>
                <a:ext cx="1477241" cy="14772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2" name="Picture 10" descr="http://images03.olx.fr/ui/8/25/49/1281030618_108641649_1-Photos-de--Societe-recherche-Livreur-colis-vehicule-fourni-1281030618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9302" y="2982828"/>
                <a:ext cx="1016124" cy="1016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8" name="Picture 6" descr="http://www.optimisez.ch/wp-content/uploads/2012/12/question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0" y="3286631"/>
                <a:ext cx="2160241" cy="21602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http://www.plastic-extrusionline.com/photo/pl685690-pet_packing_strap_production_machine_plastic_extrusion_line_equipment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1890521"/>
                <a:ext cx="5920267" cy="3240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5423000" y="1890417"/>
              <a:ext cx="3613496" cy="125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fr-CH" sz="2400" dirty="0" smtClean="0">
                  <a:solidFill>
                    <a:srgbClr val="4F2270"/>
                  </a:solidFill>
                  <a:latin typeface="Calibri" pitchFamily="34" charset="0"/>
                </a:rPr>
                <a:t>… ou une personne morale, une organisation</a:t>
              </a:r>
              <a:endParaRPr lang="fr-FR" sz="4400" dirty="0"/>
            </a:p>
          </p:txBody>
        </p:sp>
        <p:sp>
          <p:nvSpPr>
            <p:cNvPr id="25" name="Flèche droite 24"/>
            <p:cNvSpPr/>
            <p:nvPr/>
          </p:nvSpPr>
          <p:spPr>
            <a:xfrm rot="14192898" flipH="1">
              <a:off x="4062173" y="2441141"/>
              <a:ext cx="3166279" cy="340957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36772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94122"/>
          </a:xfrm>
        </p:spPr>
        <p:txBody>
          <a:bodyPr>
            <a:noAutofit/>
          </a:bodyPr>
          <a:lstStyle/>
          <a:p>
            <a:r>
              <a:rPr lang="fr-CH" dirty="0" smtClean="0"/>
              <a:t>Pour des personnes physiques…</a:t>
            </a:r>
            <a:br>
              <a:rPr lang="fr-CH" dirty="0" smtClean="0"/>
            </a:br>
            <a:r>
              <a:rPr lang="fr-CH" dirty="0" smtClean="0"/>
              <a:t>…mettez-vous dans leur peau</a:t>
            </a:r>
            <a:endParaRPr lang="fr-CH" dirty="0"/>
          </a:p>
        </p:txBody>
      </p:sp>
      <p:sp>
        <p:nvSpPr>
          <p:cNvPr id="74" name="Trapèze 73"/>
          <p:cNvSpPr/>
          <p:nvPr/>
        </p:nvSpPr>
        <p:spPr>
          <a:xfrm>
            <a:off x="4468915" y="1980860"/>
            <a:ext cx="2905808" cy="714380"/>
          </a:xfrm>
          <a:prstGeom prst="trapezoi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/>
              <a:t>Accomplissement personnel</a:t>
            </a:r>
            <a:r>
              <a:rPr lang="fr-CH" sz="1400" dirty="0" smtClean="0"/>
              <a:t> </a:t>
            </a:r>
            <a:br>
              <a:rPr lang="fr-CH" sz="1400" dirty="0" smtClean="0"/>
            </a:br>
            <a:r>
              <a:rPr lang="fr-CH" sz="1400" dirty="0" smtClean="0"/>
              <a:t>(morale, créativité,…)</a:t>
            </a:r>
          </a:p>
          <a:p>
            <a:pPr algn="ctr"/>
            <a:endParaRPr lang="fr-CH" sz="1400" dirty="0"/>
          </a:p>
        </p:txBody>
      </p:sp>
      <p:sp>
        <p:nvSpPr>
          <p:cNvPr id="73" name="Trapèze 72"/>
          <p:cNvSpPr/>
          <p:nvPr/>
        </p:nvSpPr>
        <p:spPr>
          <a:xfrm>
            <a:off x="4279739" y="2695240"/>
            <a:ext cx="3275271" cy="714380"/>
          </a:xfrm>
          <a:prstGeom prst="trapezoi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/>
              <a:t>Estime</a:t>
            </a:r>
            <a:r>
              <a:rPr lang="fr-CH" sz="1400" dirty="0" smtClean="0"/>
              <a:t> </a:t>
            </a:r>
            <a:br>
              <a:rPr lang="fr-CH" sz="1400" dirty="0" smtClean="0"/>
            </a:br>
            <a:r>
              <a:rPr lang="fr-CH" sz="1400" dirty="0" smtClean="0"/>
              <a:t>(confiance, respect, estime personnelle)</a:t>
            </a:r>
            <a:endParaRPr lang="fr-CH" sz="1400" dirty="0"/>
          </a:p>
        </p:txBody>
      </p:sp>
      <p:sp>
        <p:nvSpPr>
          <p:cNvPr id="72" name="Trapèze 71"/>
          <p:cNvSpPr/>
          <p:nvPr/>
        </p:nvSpPr>
        <p:spPr>
          <a:xfrm>
            <a:off x="4099864" y="3409620"/>
            <a:ext cx="3624083" cy="714380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/>
              <a:t>Besoins sociaux</a:t>
            </a:r>
            <a:r>
              <a:rPr lang="fr-CH" sz="1400" dirty="0" smtClean="0"/>
              <a:t> </a:t>
            </a:r>
            <a:br>
              <a:rPr lang="fr-CH" sz="1400" dirty="0" smtClean="0"/>
            </a:br>
            <a:r>
              <a:rPr lang="fr-CH" sz="1400" dirty="0" smtClean="0"/>
              <a:t>(amour, amitié, appartenance, politique, intimité)</a:t>
            </a:r>
            <a:endParaRPr lang="fr-CH" sz="1400" dirty="0"/>
          </a:p>
        </p:txBody>
      </p:sp>
      <p:sp>
        <p:nvSpPr>
          <p:cNvPr id="71" name="Trapèze 70"/>
          <p:cNvSpPr/>
          <p:nvPr/>
        </p:nvSpPr>
        <p:spPr>
          <a:xfrm>
            <a:off x="3922263" y="4124000"/>
            <a:ext cx="3991277" cy="714380"/>
          </a:xfrm>
          <a:prstGeom prst="trapezoi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/>
              <a:t>Sécurité</a:t>
            </a:r>
            <a:r>
              <a:rPr lang="fr-CH" sz="1400" dirty="0" smtClean="0"/>
              <a:t> </a:t>
            </a:r>
            <a:br>
              <a:rPr lang="fr-CH" sz="1400" dirty="0" smtClean="0"/>
            </a:br>
            <a:r>
              <a:rPr lang="fr-CH" sz="1400" dirty="0" smtClean="0"/>
              <a:t>(du corps, de l'emploi, de la santé, de la propriété)</a:t>
            </a:r>
            <a:endParaRPr lang="fr-CH" sz="1400" dirty="0"/>
          </a:p>
        </p:txBody>
      </p:sp>
      <p:sp>
        <p:nvSpPr>
          <p:cNvPr id="70" name="Trapèze 69"/>
          <p:cNvSpPr/>
          <p:nvPr/>
        </p:nvSpPr>
        <p:spPr>
          <a:xfrm>
            <a:off x="3742674" y="4838380"/>
            <a:ext cx="4357718" cy="714380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/>
              <a:t>Besoins physiologiques</a:t>
            </a:r>
            <a:r>
              <a:rPr lang="fr-CH" sz="1400" dirty="0" smtClean="0"/>
              <a:t> </a:t>
            </a:r>
            <a:br>
              <a:rPr lang="fr-CH" sz="1400" dirty="0" smtClean="0"/>
            </a:br>
            <a:r>
              <a:rPr lang="fr-CH" sz="1400" dirty="0" smtClean="0"/>
              <a:t>(manger, boire, dormir, respirer)</a:t>
            </a:r>
            <a:endParaRPr lang="fr-CH" sz="1400" dirty="0"/>
          </a:p>
        </p:txBody>
      </p:sp>
      <p:pic>
        <p:nvPicPr>
          <p:cNvPr id="37890" name="Picture 2" descr="http://quangkhoi.net/learningcenter/wp-content/uploads/2009/05/maslow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114550" cy="2686050"/>
          </a:xfrm>
          <a:prstGeom prst="rect">
            <a:avLst/>
          </a:prstGeom>
          <a:noFill/>
        </p:spPr>
      </p:pic>
      <p:sp>
        <p:nvSpPr>
          <p:cNvPr id="36" name="WordArt 2"/>
          <p:cNvSpPr>
            <a:spLocks noChangeArrowheads="1" noChangeShapeType="1" noTextEdit="1"/>
          </p:cNvSpPr>
          <p:nvPr/>
        </p:nvSpPr>
        <p:spPr bwMode="auto">
          <a:xfrm>
            <a:off x="2123728" y="4128813"/>
            <a:ext cx="1008112" cy="138018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3" grpId="0" animBg="1"/>
      <p:bldP spid="72" grpId="0" animBg="1"/>
      <p:bldP spid="71" grpId="0" animBg="1"/>
      <p:bldP spid="7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Autofit/>
          </a:bodyPr>
          <a:lstStyle/>
          <a:p>
            <a:r>
              <a:rPr lang="fr-CH" dirty="0" smtClean="0"/>
              <a:t>Pour des personnes morales…</a:t>
            </a:r>
            <a:br>
              <a:rPr lang="fr-CH" dirty="0" smtClean="0"/>
            </a:br>
            <a:r>
              <a:rPr lang="fr-CH" dirty="0" smtClean="0"/>
              <a:t>…mettez-vous dans la peau du responsable !</a:t>
            </a:r>
            <a:endParaRPr lang="fr-CH" dirty="0"/>
          </a:p>
        </p:txBody>
      </p:sp>
      <p:pic>
        <p:nvPicPr>
          <p:cNvPr id="3084" name="Picture 12" descr="http://www.sens-e.be/Buy/files/SERVIC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14" y="5293190"/>
            <a:ext cx="1388106" cy="137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ages03.olx.fr/ui/8/25/49/1281030618_108641649_1-Photos-de--Societe-recherche-Livreur-colis-vehicule-fourni-128103061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085" y="4205195"/>
            <a:ext cx="954812" cy="9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optimisez.ch/wp-content/uploads/2012/12/question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26" y="4488213"/>
            <a:ext cx="2029895" cy="201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lastic-extrusionline.com/photo/pl685690-pet_packing_strap_production_machine_plastic_extrusion_line_equipment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740" y="3187622"/>
            <a:ext cx="5563050" cy="301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1635332" y="1368152"/>
            <a:ext cx="6825100" cy="4461689"/>
            <a:chOff x="1635332" y="1368152"/>
            <a:chExt cx="6825100" cy="4461689"/>
          </a:xfrm>
        </p:grpSpPr>
        <p:sp>
          <p:nvSpPr>
            <p:cNvPr id="5" name="Forme libre 4"/>
            <p:cNvSpPr/>
            <p:nvPr/>
          </p:nvSpPr>
          <p:spPr>
            <a:xfrm>
              <a:off x="4564940" y="2765481"/>
              <a:ext cx="1944330" cy="1343675"/>
            </a:xfrm>
            <a:custGeom>
              <a:avLst/>
              <a:gdLst>
                <a:gd name="connsiteX0" fmla="*/ 2343150 w 2343150"/>
                <a:gd name="connsiteY0" fmla="*/ 75925 h 1514200"/>
                <a:gd name="connsiteX1" fmla="*/ 1028700 w 2343150"/>
                <a:gd name="connsiteY1" fmla="*/ 161650 h 1514200"/>
                <a:gd name="connsiteX2" fmla="*/ 0 w 2343150"/>
                <a:gd name="connsiteY2" fmla="*/ 1514200 h 1514200"/>
                <a:gd name="connsiteX3" fmla="*/ 0 w 2343150"/>
                <a:gd name="connsiteY3" fmla="*/ 1514200 h 1514200"/>
                <a:gd name="connsiteX0" fmla="*/ 2343150 w 2343150"/>
                <a:gd name="connsiteY0" fmla="*/ 55275 h 1493550"/>
                <a:gd name="connsiteX1" fmla="*/ 1028700 w 2343150"/>
                <a:gd name="connsiteY1" fmla="*/ 141000 h 1493550"/>
                <a:gd name="connsiteX2" fmla="*/ 0 w 2343150"/>
                <a:gd name="connsiteY2" fmla="*/ 1493550 h 1493550"/>
                <a:gd name="connsiteX3" fmla="*/ 0 w 2343150"/>
                <a:gd name="connsiteY3" fmla="*/ 1493550 h 1493550"/>
                <a:gd name="connsiteX0" fmla="*/ 2343150 w 2343150"/>
                <a:gd name="connsiteY0" fmla="*/ 4083 h 1442358"/>
                <a:gd name="connsiteX1" fmla="*/ 885825 w 2343150"/>
                <a:gd name="connsiteY1" fmla="*/ 270783 h 1442358"/>
                <a:gd name="connsiteX2" fmla="*/ 0 w 2343150"/>
                <a:gd name="connsiteY2" fmla="*/ 1442358 h 1442358"/>
                <a:gd name="connsiteX3" fmla="*/ 0 w 2343150"/>
                <a:gd name="connsiteY3" fmla="*/ 1442358 h 144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0" h="1442358">
                  <a:moveTo>
                    <a:pt x="2343150" y="4083"/>
                  </a:moveTo>
                  <a:cubicBezTo>
                    <a:pt x="1795462" y="-15761"/>
                    <a:pt x="1276350" y="31070"/>
                    <a:pt x="885825" y="270783"/>
                  </a:cubicBezTo>
                  <a:cubicBezTo>
                    <a:pt x="495300" y="510496"/>
                    <a:pt x="147637" y="1247096"/>
                    <a:pt x="0" y="1442358"/>
                  </a:cubicBezTo>
                  <a:lnTo>
                    <a:pt x="0" y="1442358"/>
                  </a:ln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1635332" y="1368152"/>
              <a:ext cx="6624866" cy="2927344"/>
            </a:xfrm>
            <a:custGeom>
              <a:avLst/>
              <a:gdLst>
                <a:gd name="connsiteX0" fmla="*/ 6486525 w 6966221"/>
                <a:gd name="connsiteY0" fmla="*/ 1443078 h 3157578"/>
                <a:gd name="connsiteX1" fmla="*/ 6962775 w 6966221"/>
                <a:gd name="connsiteY1" fmla="*/ 1100178 h 3157578"/>
                <a:gd name="connsiteX2" fmla="*/ 6572250 w 6966221"/>
                <a:gd name="connsiteY2" fmla="*/ 128628 h 3157578"/>
                <a:gd name="connsiteX3" fmla="*/ 4610100 w 6966221"/>
                <a:gd name="connsiteY3" fmla="*/ 147678 h 3157578"/>
                <a:gd name="connsiteX4" fmla="*/ 800100 w 6966221"/>
                <a:gd name="connsiteY4" fmla="*/ 1385928 h 3157578"/>
                <a:gd name="connsiteX5" fmla="*/ 0 w 6966221"/>
                <a:gd name="connsiteY5" fmla="*/ 3157578 h 3157578"/>
                <a:gd name="connsiteX6" fmla="*/ 0 w 6966221"/>
                <a:gd name="connsiteY6" fmla="*/ 3157578 h 3157578"/>
                <a:gd name="connsiteX0" fmla="*/ 6534150 w 6963972"/>
                <a:gd name="connsiteY0" fmla="*/ 1519278 h 3157578"/>
                <a:gd name="connsiteX1" fmla="*/ 6962775 w 6963972"/>
                <a:gd name="connsiteY1" fmla="*/ 1100178 h 3157578"/>
                <a:gd name="connsiteX2" fmla="*/ 6572250 w 6963972"/>
                <a:gd name="connsiteY2" fmla="*/ 128628 h 3157578"/>
                <a:gd name="connsiteX3" fmla="*/ 4610100 w 6963972"/>
                <a:gd name="connsiteY3" fmla="*/ 147678 h 3157578"/>
                <a:gd name="connsiteX4" fmla="*/ 800100 w 6963972"/>
                <a:gd name="connsiteY4" fmla="*/ 1385928 h 3157578"/>
                <a:gd name="connsiteX5" fmla="*/ 0 w 6963972"/>
                <a:gd name="connsiteY5" fmla="*/ 3157578 h 3157578"/>
                <a:gd name="connsiteX6" fmla="*/ 0 w 6963972"/>
                <a:gd name="connsiteY6" fmla="*/ 3157578 h 3157578"/>
                <a:gd name="connsiteX0" fmla="*/ 6534150 w 6982653"/>
                <a:gd name="connsiteY0" fmla="*/ 1506219 h 3144519"/>
                <a:gd name="connsiteX1" fmla="*/ 6981825 w 6982653"/>
                <a:gd name="connsiteY1" fmla="*/ 868044 h 3144519"/>
                <a:gd name="connsiteX2" fmla="*/ 6572250 w 6982653"/>
                <a:gd name="connsiteY2" fmla="*/ 115569 h 3144519"/>
                <a:gd name="connsiteX3" fmla="*/ 4610100 w 6982653"/>
                <a:gd name="connsiteY3" fmla="*/ 134619 h 3144519"/>
                <a:gd name="connsiteX4" fmla="*/ 800100 w 6982653"/>
                <a:gd name="connsiteY4" fmla="*/ 1372869 h 3144519"/>
                <a:gd name="connsiteX5" fmla="*/ 0 w 6982653"/>
                <a:gd name="connsiteY5" fmla="*/ 3144519 h 3144519"/>
                <a:gd name="connsiteX6" fmla="*/ 0 w 6982653"/>
                <a:gd name="connsiteY6" fmla="*/ 3144519 h 3144519"/>
                <a:gd name="connsiteX0" fmla="*/ 6534150 w 6982653"/>
                <a:gd name="connsiteY0" fmla="*/ 1506219 h 3144519"/>
                <a:gd name="connsiteX1" fmla="*/ 6981825 w 6982653"/>
                <a:gd name="connsiteY1" fmla="*/ 868044 h 3144519"/>
                <a:gd name="connsiteX2" fmla="*/ 6572250 w 6982653"/>
                <a:gd name="connsiteY2" fmla="*/ 115569 h 3144519"/>
                <a:gd name="connsiteX3" fmla="*/ 4610100 w 6982653"/>
                <a:gd name="connsiteY3" fmla="*/ 134619 h 3144519"/>
                <a:gd name="connsiteX4" fmla="*/ 800100 w 6982653"/>
                <a:gd name="connsiteY4" fmla="*/ 1372869 h 3144519"/>
                <a:gd name="connsiteX5" fmla="*/ 0 w 6982653"/>
                <a:gd name="connsiteY5" fmla="*/ 3144519 h 3144519"/>
                <a:gd name="connsiteX6" fmla="*/ 0 w 6982653"/>
                <a:gd name="connsiteY6" fmla="*/ 3144519 h 3144519"/>
                <a:gd name="connsiteX0" fmla="*/ 6534150 w 6986017"/>
                <a:gd name="connsiteY0" fmla="*/ 1549292 h 3187592"/>
                <a:gd name="connsiteX1" fmla="*/ 6981825 w 6986017"/>
                <a:gd name="connsiteY1" fmla="*/ 911117 h 3187592"/>
                <a:gd name="connsiteX2" fmla="*/ 6572250 w 6986017"/>
                <a:gd name="connsiteY2" fmla="*/ 158642 h 3187592"/>
                <a:gd name="connsiteX3" fmla="*/ 4610100 w 6986017"/>
                <a:gd name="connsiteY3" fmla="*/ 177692 h 3187592"/>
                <a:gd name="connsiteX4" fmla="*/ 800100 w 6986017"/>
                <a:gd name="connsiteY4" fmla="*/ 1415942 h 3187592"/>
                <a:gd name="connsiteX5" fmla="*/ 0 w 6986017"/>
                <a:gd name="connsiteY5" fmla="*/ 3187592 h 3187592"/>
                <a:gd name="connsiteX6" fmla="*/ 0 w 6986017"/>
                <a:gd name="connsiteY6" fmla="*/ 3187592 h 3187592"/>
                <a:gd name="connsiteX0" fmla="*/ 6534150 w 6989771"/>
                <a:gd name="connsiteY0" fmla="*/ 1549292 h 3187592"/>
                <a:gd name="connsiteX1" fmla="*/ 6981825 w 6989771"/>
                <a:gd name="connsiteY1" fmla="*/ 911117 h 3187592"/>
                <a:gd name="connsiteX2" fmla="*/ 6572250 w 6989771"/>
                <a:gd name="connsiteY2" fmla="*/ 158642 h 3187592"/>
                <a:gd name="connsiteX3" fmla="*/ 4610100 w 6989771"/>
                <a:gd name="connsiteY3" fmla="*/ 177692 h 3187592"/>
                <a:gd name="connsiteX4" fmla="*/ 800100 w 6989771"/>
                <a:gd name="connsiteY4" fmla="*/ 1415942 h 3187592"/>
                <a:gd name="connsiteX5" fmla="*/ 0 w 6989771"/>
                <a:gd name="connsiteY5" fmla="*/ 3187592 h 3187592"/>
                <a:gd name="connsiteX6" fmla="*/ 0 w 6989771"/>
                <a:gd name="connsiteY6" fmla="*/ 3187592 h 3187592"/>
                <a:gd name="connsiteX0" fmla="*/ 6534150 w 7050267"/>
                <a:gd name="connsiteY0" fmla="*/ 1504036 h 3142336"/>
                <a:gd name="connsiteX1" fmla="*/ 7048500 w 7050267"/>
                <a:gd name="connsiteY1" fmla="*/ 827761 h 3142336"/>
                <a:gd name="connsiteX2" fmla="*/ 6572250 w 7050267"/>
                <a:gd name="connsiteY2" fmla="*/ 113386 h 3142336"/>
                <a:gd name="connsiteX3" fmla="*/ 4610100 w 7050267"/>
                <a:gd name="connsiteY3" fmla="*/ 132436 h 3142336"/>
                <a:gd name="connsiteX4" fmla="*/ 800100 w 7050267"/>
                <a:gd name="connsiteY4" fmla="*/ 1370686 h 3142336"/>
                <a:gd name="connsiteX5" fmla="*/ 0 w 7050267"/>
                <a:gd name="connsiteY5" fmla="*/ 3142336 h 3142336"/>
                <a:gd name="connsiteX6" fmla="*/ 0 w 7050267"/>
                <a:gd name="connsiteY6" fmla="*/ 3142336 h 31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0267" h="3142336">
                  <a:moveTo>
                    <a:pt x="6534150" y="1504036"/>
                  </a:moveTo>
                  <a:cubicBezTo>
                    <a:pt x="6850856" y="1318298"/>
                    <a:pt x="7032625" y="1183361"/>
                    <a:pt x="7048500" y="827761"/>
                  </a:cubicBezTo>
                  <a:cubicBezTo>
                    <a:pt x="7064375" y="472161"/>
                    <a:pt x="6978650" y="229273"/>
                    <a:pt x="6572250" y="113386"/>
                  </a:cubicBezTo>
                  <a:cubicBezTo>
                    <a:pt x="6165850" y="-2501"/>
                    <a:pt x="5572125" y="-77114"/>
                    <a:pt x="4610100" y="132436"/>
                  </a:cubicBezTo>
                  <a:cubicBezTo>
                    <a:pt x="3648075" y="341986"/>
                    <a:pt x="1568450" y="869036"/>
                    <a:pt x="800100" y="1370686"/>
                  </a:cubicBezTo>
                  <a:cubicBezTo>
                    <a:pt x="31750" y="1872336"/>
                    <a:pt x="0" y="3142336"/>
                    <a:pt x="0" y="3142336"/>
                  </a:cubicBezTo>
                  <a:lnTo>
                    <a:pt x="0" y="3142336"/>
                  </a:ln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7694867" y="3851830"/>
              <a:ext cx="572765" cy="1978011"/>
            </a:xfrm>
            <a:custGeom>
              <a:avLst/>
              <a:gdLst>
                <a:gd name="connsiteX0" fmla="*/ 38100 w 504950"/>
                <a:gd name="connsiteY0" fmla="*/ 0 h 1857375"/>
                <a:gd name="connsiteX1" fmla="*/ 504825 w 504950"/>
                <a:gd name="connsiteY1" fmla="*/ 752475 h 1857375"/>
                <a:gd name="connsiteX2" fmla="*/ 0 w 504950"/>
                <a:gd name="connsiteY2" fmla="*/ 1857375 h 1857375"/>
                <a:gd name="connsiteX3" fmla="*/ 0 w 504950"/>
                <a:gd name="connsiteY3" fmla="*/ 1857375 h 1857375"/>
                <a:gd name="connsiteX0" fmla="*/ 38100 w 468376"/>
                <a:gd name="connsiteY0" fmla="*/ 0 h 1857375"/>
                <a:gd name="connsiteX1" fmla="*/ 468229 w 468376"/>
                <a:gd name="connsiteY1" fmla="*/ 927450 h 1857375"/>
                <a:gd name="connsiteX2" fmla="*/ 0 w 468376"/>
                <a:gd name="connsiteY2" fmla="*/ 1857375 h 1857375"/>
                <a:gd name="connsiteX3" fmla="*/ 0 w 468376"/>
                <a:gd name="connsiteY3" fmla="*/ 1857375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76" h="1857375">
                  <a:moveTo>
                    <a:pt x="38100" y="0"/>
                  </a:moveTo>
                  <a:cubicBezTo>
                    <a:pt x="274637" y="221456"/>
                    <a:pt x="474579" y="617888"/>
                    <a:pt x="468229" y="927450"/>
                  </a:cubicBezTo>
                  <a:cubicBezTo>
                    <a:pt x="461879" y="1237012"/>
                    <a:pt x="78038" y="1702388"/>
                    <a:pt x="0" y="1857375"/>
                  </a:cubicBezTo>
                  <a:lnTo>
                    <a:pt x="0" y="1857375"/>
                  </a:ln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877" y="1737877"/>
              <a:ext cx="2677555" cy="2336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2399718" y="6003614"/>
            <a:ext cx="4601096" cy="542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2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… et de son processus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925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fr-CH" dirty="0" smtClean="0"/>
              <a:t>Et pensez au triangle de ses résultats organisationnels…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4257676" cy="5741830"/>
          </a:xfrm>
        </p:spPr>
        <p:txBody>
          <a:bodyPr>
            <a:normAutofit/>
          </a:bodyPr>
          <a:lstStyle/>
          <a:p>
            <a:r>
              <a:rPr lang="fr-CH" dirty="0" smtClean="0"/>
              <a:t>Efficience:</a:t>
            </a:r>
          </a:p>
          <a:p>
            <a:pPr lvl="1"/>
            <a:r>
              <a:rPr lang="fr-CH" dirty="0" smtClean="0"/>
              <a:t>Obtenir plus avec moins de ressources</a:t>
            </a:r>
          </a:p>
          <a:p>
            <a:endParaRPr lang="fr-CH" dirty="0" smtClean="0"/>
          </a:p>
          <a:p>
            <a:r>
              <a:rPr lang="fr-CH" dirty="0" smtClean="0"/>
              <a:t>Efficacité:</a:t>
            </a:r>
          </a:p>
          <a:p>
            <a:pPr lvl="1"/>
            <a:r>
              <a:rPr lang="fr-CH" dirty="0" smtClean="0"/>
              <a:t>Des produits et services de qualité</a:t>
            </a:r>
          </a:p>
          <a:p>
            <a:pPr lvl="1"/>
            <a:r>
              <a:rPr lang="fr-CH" dirty="0" smtClean="0"/>
              <a:t>Faire ce qu’on a prévu</a:t>
            </a:r>
          </a:p>
          <a:p>
            <a:endParaRPr lang="fr-CH" dirty="0" smtClean="0"/>
          </a:p>
          <a:p>
            <a:r>
              <a:rPr lang="fr-CH" dirty="0" smtClean="0"/>
              <a:t>Effectivité (ou impact):</a:t>
            </a:r>
          </a:p>
          <a:p>
            <a:pPr lvl="1"/>
            <a:r>
              <a:rPr lang="fr-CH" dirty="0" smtClean="0"/>
              <a:t>Faire ce qui doit être fait</a:t>
            </a:r>
          </a:p>
          <a:p>
            <a:pPr lvl="1"/>
            <a:r>
              <a:rPr lang="fr-CH" dirty="0" smtClean="0"/>
              <a:t>Produire les bénéfices attendus</a:t>
            </a:r>
          </a:p>
          <a:p>
            <a:pPr lvl="1"/>
            <a:endParaRPr lang="fr-CH" dirty="0"/>
          </a:p>
          <a:p>
            <a:r>
              <a:rPr lang="fr-CH" dirty="0" smtClean="0"/>
              <a:t>Avec en plus:</a:t>
            </a:r>
          </a:p>
          <a:p>
            <a:pPr lvl="1"/>
            <a:r>
              <a:rPr lang="fr-CH" dirty="0" smtClean="0"/>
              <a:t>Légitimité</a:t>
            </a:r>
          </a:p>
          <a:p>
            <a:pPr lvl="1"/>
            <a:r>
              <a:rPr lang="fr-CH" dirty="0" smtClean="0"/>
              <a:t>Utilité</a:t>
            </a:r>
          </a:p>
          <a:p>
            <a:pPr lvl="1"/>
            <a:r>
              <a:rPr lang="fr-CH" dirty="0" smtClean="0"/>
              <a:t>Légalité</a:t>
            </a:r>
          </a:p>
          <a:p>
            <a:pPr lvl="1"/>
            <a:endParaRPr lang="fr-CH" dirty="0" smtClean="0"/>
          </a:p>
          <a:p>
            <a:pPr lvl="1"/>
            <a:endParaRPr lang="fr-CH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4229807">
            <a:off x="7646382" y="3633247"/>
            <a:ext cx="577678" cy="388257"/>
          </a:xfrm>
          <a:prstGeom prst="downArrow">
            <a:avLst>
              <a:gd name="adj1" fmla="val 42130"/>
              <a:gd name="adj2" fmla="val 3993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CH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763850" y="2285992"/>
            <a:ext cx="4014814" cy="3241681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H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-7320000" flipV="1">
            <a:off x="5804810" y="3804089"/>
            <a:ext cx="3594100" cy="452437"/>
          </a:xfrm>
          <a:custGeom>
            <a:avLst/>
            <a:gdLst>
              <a:gd name="G0" fmla="+- 4339 0 0"/>
              <a:gd name="G1" fmla="+- 21600 0 4339"/>
              <a:gd name="G2" fmla="*/ 4339 1 2"/>
              <a:gd name="G3" fmla="+- 21600 0 G2"/>
              <a:gd name="G4" fmla="+/ 4339 21600 2"/>
              <a:gd name="G5" fmla="+/ G1 0 2"/>
              <a:gd name="G6" fmla="*/ 21600 21600 4339"/>
              <a:gd name="G7" fmla="*/ G6 1 2"/>
              <a:gd name="G8" fmla="+- 21600 0 G7"/>
              <a:gd name="G9" fmla="*/ 21600 1 2"/>
              <a:gd name="G10" fmla="+- 4339 0 G9"/>
              <a:gd name="G11" fmla="?: G10 G8 0"/>
              <a:gd name="G12" fmla="?: G10 G7 21600"/>
              <a:gd name="T0" fmla="*/ 19430 w 21600"/>
              <a:gd name="T1" fmla="*/ 10800 h 21600"/>
              <a:gd name="T2" fmla="*/ 10800 w 21600"/>
              <a:gd name="T3" fmla="*/ 21600 h 21600"/>
              <a:gd name="T4" fmla="*/ 2170 w 21600"/>
              <a:gd name="T5" fmla="*/ 10800 h 21600"/>
              <a:gd name="T6" fmla="*/ 10800 w 21600"/>
              <a:gd name="T7" fmla="*/ 0 h 21600"/>
              <a:gd name="T8" fmla="*/ 3970 w 21600"/>
              <a:gd name="T9" fmla="*/ 3970 h 21600"/>
              <a:gd name="T10" fmla="*/ 17630 w 21600"/>
              <a:gd name="T11" fmla="*/ 176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339" y="21600"/>
                </a:lnTo>
                <a:lnTo>
                  <a:pt x="17261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CH" sz="2800" dirty="0" smtClean="0"/>
              <a:t>Effectivité</a:t>
            </a:r>
            <a:endParaRPr lang="fr-CH" sz="2800" dirty="0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7818241" y="2571744"/>
            <a:ext cx="12461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C00000"/>
                </a:solidFill>
              </a:rPr>
              <a:t>Effectivité:</a:t>
            </a:r>
          </a:p>
          <a:p>
            <a:pPr marL="271463" indent="-180975"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C00000"/>
                </a:solidFill>
              </a:rPr>
              <a:t>Clientèles</a:t>
            </a:r>
          </a:p>
          <a:p>
            <a:pPr marL="271463" indent="-180975">
              <a:buFont typeface="Arial" pitchFamily="34" charset="0"/>
              <a:buChar char="•"/>
            </a:pPr>
            <a:r>
              <a:rPr lang="pt-BR" sz="1400" b="1" dirty="0" smtClean="0">
                <a:solidFill>
                  <a:srgbClr val="C00000"/>
                </a:solidFill>
              </a:rPr>
              <a:t>Impact</a:t>
            </a:r>
          </a:p>
          <a:p>
            <a:pPr marL="271463" indent="-180975"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C00000"/>
                </a:solidFill>
              </a:rPr>
              <a:t>Utilité</a:t>
            </a: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446902" y="5528317"/>
            <a:ext cx="582386" cy="385119"/>
          </a:xfrm>
          <a:prstGeom prst="downArrow">
            <a:avLst>
              <a:gd name="adj1" fmla="val 42130"/>
              <a:gd name="adj2" fmla="val 3993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CH"/>
          </a:p>
        </p:txBody>
      </p:sp>
      <p:sp>
        <p:nvSpPr>
          <p:cNvPr id="19" name="Trapèze 18"/>
          <p:cNvSpPr/>
          <p:nvPr/>
        </p:nvSpPr>
        <p:spPr>
          <a:xfrm>
            <a:off x="4826996" y="5117230"/>
            <a:ext cx="3929090" cy="428628"/>
          </a:xfrm>
          <a:prstGeom prst="trapezoid">
            <a:avLst>
              <a:gd name="adj" fmla="val 204094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anchor="ctr"/>
          <a:lstStyle/>
          <a:p>
            <a:pPr algn="ctr"/>
            <a:r>
              <a:rPr lang="fr-CH" sz="2800" dirty="0" smtClean="0"/>
              <a:t>Efficacité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419567" y="5643578"/>
            <a:ext cx="193033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663300"/>
                </a:solidFill>
              </a:rPr>
              <a:t>Efficacité: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663300"/>
                </a:solidFill>
              </a:rPr>
              <a:t>Organisation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663300"/>
                </a:solidFill>
              </a:rPr>
              <a:t>Processus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663300"/>
                </a:solidFill>
              </a:rPr>
              <a:t>Produits et services</a:t>
            </a:r>
            <a:endParaRPr lang="pt-BR" sz="1400" dirty="0">
              <a:solidFill>
                <a:srgbClr val="663300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7370193" flipH="1">
            <a:off x="5316839" y="3633247"/>
            <a:ext cx="577678" cy="388257"/>
          </a:xfrm>
          <a:prstGeom prst="downArrow">
            <a:avLst>
              <a:gd name="adj1" fmla="val 42130"/>
              <a:gd name="adj2" fmla="val 3993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CH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7320000" flipH="1" flipV="1">
            <a:off x="4159541" y="3804089"/>
            <a:ext cx="3594100" cy="452438"/>
          </a:xfrm>
          <a:custGeom>
            <a:avLst/>
            <a:gdLst>
              <a:gd name="G0" fmla="+- 4339 0 0"/>
              <a:gd name="G1" fmla="+- 21600 0 4339"/>
              <a:gd name="G2" fmla="*/ 4339 1 2"/>
              <a:gd name="G3" fmla="+- 21600 0 G2"/>
              <a:gd name="G4" fmla="+/ 4339 21600 2"/>
              <a:gd name="G5" fmla="+/ G1 0 2"/>
              <a:gd name="G6" fmla="*/ 21600 21600 4339"/>
              <a:gd name="G7" fmla="*/ G6 1 2"/>
              <a:gd name="G8" fmla="+- 21600 0 G7"/>
              <a:gd name="G9" fmla="*/ 21600 1 2"/>
              <a:gd name="G10" fmla="+- 4339 0 G9"/>
              <a:gd name="G11" fmla="?: G10 G8 0"/>
              <a:gd name="G12" fmla="?: G10 G7 21600"/>
              <a:gd name="T0" fmla="*/ 19430 w 21600"/>
              <a:gd name="T1" fmla="*/ 10800 h 21600"/>
              <a:gd name="T2" fmla="*/ 10800 w 21600"/>
              <a:gd name="T3" fmla="*/ 21600 h 21600"/>
              <a:gd name="T4" fmla="*/ 2170 w 21600"/>
              <a:gd name="T5" fmla="*/ 10800 h 21600"/>
              <a:gd name="T6" fmla="*/ 10800 w 21600"/>
              <a:gd name="T7" fmla="*/ 0 h 21600"/>
              <a:gd name="T8" fmla="*/ 3970 w 21600"/>
              <a:gd name="T9" fmla="*/ 3970 h 21600"/>
              <a:gd name="T10" fmla="*/ 17630 w 21600"/>
              <a:gd name="T11" fmla="*/ 176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339" y="21600"/>
                </a:lnTo>
                <a:lnTo>
                  <a:pt x="17261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Efficience</a:t>
            </a:r>
            <a:endParaRPr lang="fr-CH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572000" y="2571744"/>
            <a:ext cx="142058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003399"/>
                </a:solidFill>
              </a:rPr>
              <a:t>Efficience: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3399"/>
                </a:solidFill>
              </a:rPr>
              <a:t>Ressources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3399"/>
                </a:solidFill>
              </a:rPr>
              <a:t>Infrastructure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3399"/>
                </a:solidFill>
              </a:rPr>
              <a:t>Procédures</a:t>
            </a:r>
            <a:endParaRPr lang="pt-BR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0" grpId="0" animBg="1"/>
      <p:bldP spid="17" grpId="0"/>
      <p:bldP spid="14" grpId="0" uiExpand="1" animBg="1"/>
      <p:bldP spid="19" grpId="0" uiExpand="1" animBg="1"/>
      <p:bldP spid="20" grpId="0" uiExpand="1"/>
      <p:bldP spid="21" grpId="0" uiExpand="1" animBg="1"/>
      <p:bldP spid="22" grpId="0" uiExpand="1" animBg="1"/>
      <p:bldP spid="23" grpId="0" uiExpan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/>
          </p:cNvSpPr>
          <p:nvPr/>
        </p:nvSpPr>
        <p:spPr>
          <a:xfrm>
            <a:off x="251520" y="4581128"/>
            <a:ext cx="576064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2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 smtClean="0"/>
              <a:t>Comment réfléchir</a:t>
            </a:r>
            <a:br>
              <a:rPr lang="fr-CH" sz="4000" dirty="0" smtClean="0"/>
            </a:br>
            <a:r>
              <a:rPr lang="fr-CH" sz="4000" dirty="0" smtClean="0"/>
              <a:t>et imaginer les besoins ?</a:t>
            </a:r>
            <a:endParaRPr lang="fr-CH" sz="4000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44420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  <p:pic>
        <p:nvPicPr>
          <p:cNvPr id="1026" name="Picture 2" descr="http://www.trc-solutions.ch/wp-content/uploads/Fotolia_45340837_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577815" cy="37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En se mettant dans la «peau du client»…</a:t>
            </a:r>
            <a:br>
              <a:rPr lang="fr-CH" dirty="0" smtClean="0"/>
            </a:br>
            <a:r>
              <a:rPr lang="fr-CH" dirty="0" smtClean="0"/>
              <a:t>…ou plutôt dans sa tête!</a:t>
            </a:r>
            <a:endParaRPr lang="fr-CH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40160"/>
            <a:ext cx="7084592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043608" y="1836970"/>
            <a:ext cx="7084592" cy="4616364"/>
            <a:chOff x="0" y="438564"/>
            <a:chExt cx="4099078" cy="2293739"/>
          </a:xfrm>
        </p:grpSpPr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965607" y="438564"/>
              <a:ext cx="2216785" cy="612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H" sz="1400" dirty="0">
                  <a:effectLst/>
                  <a:latin typeface="Arial"/>
                  <a:ea typeface="Calibri"/>
                </a:rPr>
                <a:t>Ce qui compte réellement,</a:t>
              </a:r>
              <a:br>
                <a:rPr lang="fr-CH" sz="1400" dirty="0">
                  <a:effectLst/>
                  <a:latin typeface="Arial"/>
                  <a:ea typeface="Calibri"/>
                </a:rPr>
              </a:br>
              <a:r>
                <a:rPr lang="fr-CH" sz="1400" dirty="0">
                  <a:effectLst/>
                  <a:latin typeface="Arial"/>
                  <a:ea typeface="Calibri"/>
                </a:rPr>
                <a:t>ses principales préoccupations,</a:t>
              </a:r>
              <a:br>
                <a:rPr lang="fr-CH" sz="1400" dirty="0">
                  <a:effectLst/>
                  <a:latin typeface="Arial"/>
                  <a:ea typeface="Calibri"/>
                </a:rPr>
              </a:br>
              <a:r>
                <a:rPr lang="fr-CH" sz="1400" dirty="0">
                  <a:effectLst/>
                  <a:latin typeface="Arial"/>
                  <a:ea typeface="Calibri"/>
                </a:rPr>
                <a:t>ses soucis, ses envies et ses aspirations,</a:t>
              </a:r>
              <a:br>
                <a:rPr lang="fr-CH" sz="1400" dirty="0">
                  <a:effectLst/>
                  <a:latin typeface="Arial"/>
                  <a:ea typeface="Calibri"/>
                </a:rPr>
              </a:br>
              <a:r>
                <a:rPr lang="fr-CH" sz="1400" dirty="0">
                  <a:effectLst/>
                  <a:latin typeface="Arial"/>
                  <a:ea typeface="Calibri"/>
                </a:rPr>
                <a:t>ses ressentis et perceptions</a:t>
              </a:r>
              <a:endParaRPr lang="fr-CH" sz="2000" dirty="0">
                <a:effectLst/>
                <a:latin typeface="Arial"/>
                <a:ea typeface="Calibri"/>
              </a:endParaRPr>
            </a:p>
            <a:p>
              <a:pPr algn="ctr">
                <a:spcAft>
                  <a:spcPts val="0"/>
                </a:spcAft>
              </a:pPr>
              <a:r>
                <a:rPr lang="fr-CH" sz="1400" dirty="0">
                  <a:effectLst/>
                  <a:latin typeface="Arial"/>
                  <a:ea typeface="Calibri"/>
                </a:rPr>
                <a:t> </a:t>
              </a:r>
              <a:endParaRPr lang="fr-CH" sz="2000" dirty="0">
                <a:effectLst/>
                <a:latin typeface="Arial"/>
                <a:ea typeface="Calibri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2648103" y="900273"/>
              <a:ext cx="1450975" cy="47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fr-CH" sz="1400" dirty="0">
                  <a:effectLst/>
                  <a:latin typeface="Arial"/>
                  <a:ea typeface="Calibri"/>
                </a:rPr>
                <a:t>L’environnement,</a:t>
              </a:r>
              <a:br>
                <a:rPr lang="fr-CH" sz="1400" dirty="0">
                  <a:effectLst/>
                  <a:latin typeface="Arial"/>
                  <a:ea typeface="Calibri"/>
                </a:rPr>
              </a:br>
              <a:r>
                <a:rPr lang="fr-CH" sz="1400" dirty="0">
                  <a:effectLst/>
                  <a:latin typeface="Arial"/>
                  <a:ea typeface="Calibri"/>
                </a:rPr>
                <a:t>la publicité, les médias </a:t>
              </a:r>
              <a:br>
                <a:rPr lang="fr-CH" sz="1400" dirty="0">
                  <a:effectLst/>
                  <a:latin typeface="Arial"/>
                  <a:ea typeface="Calibri"/>
                </a:rPr>
              </a:br>
              <a:r>
                <a:rPr lang="fr-CH" sz="1400" dirty="0">
                  <a:effectLst/>
                  <a:latin typeface="Arial"/>
                  <a:ea typeface="Calibri"/>
                </a:rPr>
                <a:t>les amis et voisins…</a:t>
              </a:r>
              <a:endParaRPr lang="fr-CH" sz="2000" dirty="0">
                <a:effectLst/>
                <a:latin typeface="Arial"/>
                <a:ea typeface="Calibri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969971" y="1631289"/>
              <a:ext cx="1117600" cy="44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fr-CH" sz="1400">
                  <a:effectLst/>
                  <a:latin typeface="Arial"/>
                  <a:ea typeface="Calibri"/>
                </a:rPr>
                <a:t>Informe les autres,</a:t>
              </a:r>
              <a:br>
                <a:rPr lang="fr-CH" sz="1400">
                  <a:effectLst/>
                  <a:latin typeface="Arial"/>
                  <a:ea typeface="Calibri"/>
                </a:rPr>
              </a:br>
              <a:r>
                <a:rPr lang="fr-CH" sz="1400">
                  <a:effectLst/>
                  <a:latin typeface="Arial"/>
                  <a:ea typeface="Calibri"/>
                </a:rPr>
                <a:t>donne son opinion,</a:t>
              </a:r>
              <a:br>
                <a:rPr lang="fr-CH" sz="1400">
                  <a:effectLst/>
                  <a:latin typeface="Arial"/>
                  <a:ea typeface="Calibri"/>
                </a:rPr>
              </a:br>
              <a:r>
                <a:rPr lang="fr-CH" sz="1400">
                  <a:effectLst/>
                  <a:latin typeface="Arial"/>
                  <a:ea typeface="Calibri"/>
                </a:rPr>
                <a:t>influence les autres</a:t>
              </a:r>
              <a:endParaRPr lang="fr-CH" sz="2000">
                <a:effectLst/>
                <a:latin typeface="Arial"/>
                <a:ea typeface="Calibri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0" y="892957"/>
              <a:ext cx="1371600" cy="47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fr-CH" sz="1400" dirty="0">
                  <a:effectLst/>
                  <a:latin typeface="Arial"/>
                  <a:ea typeface="Calibri"/>
                </a:rPr>
                <a:t>Les amis, la famille,</a:t>
              </a:r>
              <a:br>
                <a:rPr lang="fr-CH" sz="1400" dirty="0">
                  <a:effectLst/>
                  <a:latin typeface="Arial"/>
                  <a:ea typeface="Calibri"/>
                </a:rPr>
              </a:br>
              <a:r>
                <a:rPr lang="fr-CH" sz="1400" dirty="0">
                  <a:effectLst/>
                  <a:latin typeface="Arial"/>
                  <a:ea typeface="Calibri"/>
                </a:rPr>
                <a:t>les collègues, le patron,</a:t>
              </a:r>
              <a:endParaRPr lang="fr-CH" sz="2000" dirty="0">
                <a:effectLst/>
                <a:latin typeface="Arial"/>
                <a:ea typeface="Calibri"/>
              </a:endParaRPr>
            </a:p>
            <a:p>
              <a:pPr algn="l">
                <a:spcAft>
                  <a:spcPts val="0"/>
                </a:spcAft>
              </a:pPr>
              <a:r>
                <a:rPr lang="fr-CH" sz="1400" dirty="0">
                  <a:effectLst/>
                  <a:latin typeface="Arial"/>
                  <a:ea typeface="Calibri"/>
                </a:rPr>
                <a:t>les rumeurs, les médias</a:t>
              </a:r>
              <a:endParaRPr lang="fr-CH" sz="2000" dirty="0">
                <a:effectLst/>
                <a:latin typeface="Arial"/>
                <a:ea typeface="Calibri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0" y="1631289"/>
              <a:ext cx="1722120" cy="44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fr-CH" sz="1400">
                  <a:effectLst/>
                  <a:latin typeface="Arial"/>
                  <a:ea typeface="Calibri"/>
                </a:rPr>
                <a:t>Ses actions, les obstacles à surmonter, ses plans, </a:t>
              </a:r>
              <a:br>
                <a:rPr lang="fr-CH" sz="1400">
                  <a:effectLst/>
                  <a:latin typeface="Arial"/>
                  <a:ea typeface="Calibri"/>
                </a:rPr>
              </a:br>
              <a:r>
                <a:rPr lang="fr-CH" sz="1400">
                  <a:effectLst/>
                  <a:latin typeface="Arial"/>
                  <a:ea typeface="Calibri"/>
                </a:rPr>
                <a:t>son agenda</a:t>
              </a:r>
              <a:endParaRPr lang="fr-CH" sz="2000">
                <a:effectLst/>
                <a:latin typeface="Arial"/>
                <a:ea typeface="Calibri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512064" y="2143353"/>
              <a:ext cx="1515110" cy="484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fr-CH" sz="1400">
                  <a:effectLst/>
                  <a:latin typeface="Arial"/>
                  <a:ea typeface="Calibri"/>
                </a:rPr>
                <a:t>Ce que la personne</a:t>
              </a:r>
              <a:br>
                <a:rPr lang="fr-CH" sz="1400">
                  <a:effectLst/>
                  <a:latin typeface="Arial"/>
                  <a:ea typeface="Calibri"/>
                </a:rPr>
              </a:br>
              <a:r>
                <a:rPr lang="fr-CH" sz="1400">
                  <a:effectLst/>
                  <a:latin typeface="Arial"/>
                  <a:ea typeface="Calibri"/>
                </a:rPr>
                <a:t>aimerait faire ou</a:t>
              </a:r>
              <a:br>
                <a:rPr lang="fr-CH" sz="1400">
                  <a:effectLst/>
                  <a:latin typeface="Arial"/>
                  <a:ea typeface="Calibri"/>
                </a:rPr>
              </a:br>
              <a:r>
                <a:rPr lang="fr-CH" sz="1400">
                  <a:effectLst/>
                  <a:latin typeface="Arial"/>
                  <a:ea typeface="Calibri"/>
                </a:rPr>
                <a:t> améliorer dans ses actions</a:t>
              </a:r>
              <a:endParaRPr lang="fr-CH" sz="2000">
                <a:effectLst/>
                <a:latin typeface="Arial"/>
                <a:ea typeface="Calibri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040941" y="2136038"/>
              <a:ext cx="1366520" cy="59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fr-CH" sz="1400">
                  <a:effectLst/>
                  <a:latin typeface="Arial"/>
                  <a:ea typeface="Calibri"/>
                </a:rPr>
                <a:t>Ce que la personne aimerait devenir, dans son intégration sociale et</a:t>
              </a:r>
              <a:br>
                <a:rPr lang="fr-CH" sz="1400">
                  <a:effectLst/>
                  <a:latin typeface="Arial"/>
                  <a:ea typeface="Calibri"/>
                </a:rPr>
              </a:br>
              <a:r>
                <a:rPr lang="fr-CH" sz="1400">
                  <a:effectLst/>
                  <a:latin typeface="Arial"/>
                  <a:ea typeface="Calibri"/>
                </a:rPr>
                <a:t>professionnelle</a:t>
              </a:r>
              <a:endParaRPr lang="fr-CH" sz="2000">
                <a:effectLst/>
                <a:latin typeface="Arial"/>
                <a:ea typeface="Calibri"/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3504943" y="4077987"/>
            <a:ext cx="2116052" cy="11904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068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98134"/>
            <a:ext cx="8229600" cy="582594"/>
          </a:xfrm>
        </p:spPr>
        <p:txBody>
          <a:bodyPr/>
          <a:lstStyle/>
          <a:p>
            <a:r>
              <a:rPr lang="fr-CH" dirty="0" smtClean="0"/>
              <a:t>Demandeur d’emploi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02" y="893896"/>
            <a:ext cx="7848872" cy="570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292" y="0"/>
            <a:ext cx="5199797" cy="5486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2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4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Exemple «Les chasseurs d’infos»</a:t>
            </a:r>
            <a:endParaRPr lang="fr-CH" sz="2400" dirty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622405" y="4077986"/>
            <a:ext cx="3816424" cy="25193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67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98134"/>
            <a:ext cx="8229600" cy="582594"/>
          </a:xfrm>
        </p:spPr>
        <p:txBody>
          <a:bodyPr/>
          <a:lstStyle/>
          <a:p>
            <a:r>
              <a:rPr lang="fr-CH" dirty="0" smtClean="0"/>
              <a:t>Porteur de projet d’entreprise (startup)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92" y="908720"/>
            <a:ext cx="7848872" cy="569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292" y="0"/>
            <a:ext cx="5199797" cy="5486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2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400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Exemple «Les chasseurs d’infos»</a:t>
            </a:r>
            <a:endParaRPr lang="fr-CH" sz="2400" dirty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622405" y="4222003"/>
            <a:ext cx="3816424" cy="25193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11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Exercice – La maison de Charlotte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64455"/>
            <a:ext cx="4608512" cy="5786454"/>
          </a:xfrm>
        </p:spPr>
        <p:txBody>
          <a:bodyPr>
            <a:normAutofit/>
          </a:bodyPr>
          <a:lstStyle/>
          <a:p>
            <a:pPr marL="446088" lvl="1"/>
            <a:r>
              <a:rPr lang="fr-CH" dirty="0" smtClean="0"/>
              <a:t>Mettez-vous dans la peau des parents des bénéficiaires, en immersion totale! </a:t>
            </a:r>
          </a:p>
          <a:p>
            <a:pPr marL="446088" lvl="1"/>
            <a:endParaRPr lang="fr-CH" dirty="0" smtClean="0"/>
          </a:p>
          <a:p>
            <a:pPr marL="446088" lvl="1"/>
            <a:r>
              <a:rPr lang="fr-CH" dirty="0" smtClean="0"/>
              <a:t>Imaginez ce qu’ils pensent, voient, disent, écoutent, puis ce qu’ils font (ou font faire).</a:t>
            </a:r>
          </a:p>
          <a:p>
            <a:pPr marL="446088" lvl="1"/>
            <a:endParaRPr lang="fr-CH" dirty="0" smtClean="0"/>
          </a:p>
          <a:p>
            <a:pPr marL="446088" lvl="1"/>
            <a:r>
              <a:rPr lang="fr-CH" dirty="0" smtClean="0"/>
              <a:t>Imaginez ensuite ce qu’ils ont besoin de faire et d’être</a:t>
            </a:r>
          </a:p>
          <a:p>
            <a:pPr marL="446088" lvl="1"/>
            <a:endParaRPr lang="fr-CH" dirty="0" smtClean="0"/>
          </a:p>
          <a:p>
            <a:pPr marL="446088" lvl="1"/>
            <a:endParaRPr lang="fr-CH" dirty="0"/>
          </a:p>
          <a:p>
            <a:pPr marL="446088" lvl="1"/>
            <a:endParaRPr lang="fr-CH" dirty="0" smtClean="0"/>
          </a:p>
          <a:p>
            <a:pPr marL="446088" lvl="1"/>
            <a:r>
              <a:rPr lang="fr-CH" dirty="0" smtClean="0"/>
              <a:t>Posez-vous finalement la question:</a:t>
            </a:r>
          </a:p>
          <a:p>
            <a:pPr marL="160338" lvl="1" indent="0">
              <a:buNone/>
            </a:pPr>
            <a:r>
              <a:rPr lang="fr-CH" dirty="0"/>
              <a:t/>
            </a:r>
            <a:br>
              <a:rPr lang="fr-CH" dirty="0"/>
            </a:br>
            <a:r>
              <a:rPr lang="fr-CH" dirty="0" smtClean="0">
                <a:solidFill>
                  <a:srgbClr val="0000FF"/>
                </a:solidFill>
              </a:rPr>
              <a:t>«Comment puis-je vérifier </a:t>
            </a:r>
            <a:br>
              <a:rPr lang="fr-CH" dirty="0" smtClean="0">
                <a:solidFill>
                  <a:srgbClr val="0000FF"/>
                </a:solidFill>
              </a:rPr>
            </a:br>
            <a:r>
              <a:rPr lang="fr-CH" dirty="0" smtClean="0">
                <a:solidFill>
                  <a:srgbClr val="0000FF"/>
                </a:solidFill>
              </a:rPr>
              <a:t>   si ce que j’imagine est vrai?»</a:t>
            </a:r>
            <a:endParaRPr lang="fr-CH" dirty="0">
              <a:solidFill>
                <a:srgbClr val="0000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49688" y="6174294"/>
            <a:ext cx="378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Temps à disposition: 10’</a:t>
            </a:r>
            <a:endParaRPr lang="fr-CH" i="1" dirty="0"/>
          </a:p>
        </p:txBody>
      </p:sp>
      <p:pic>
        <p:nvPicPr>
          <p:cNvPr id="7" name="Picture 2" descr="http://www.socialbusinessmodels.ch/sites/default/files/u1/tools_fr/client_detailed_analysis/dans_la_peau_du_clien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57682"/>
            <a:ext cx="3407217" cy="24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7236296" y="577076"/>
            <a:ext cx="1657284" cy="27799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fr-CH" sz="4000" dirty="0" smtClean="0"/>
              <a:t>Ronde d’ouverture</a:t>
            </a:r>
            <a:endParaRPr lang="fr-CH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498044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H" sz="2800" dirty="0" smtClean="0">
                <a:latin typeface="Comic Sans MS" pitchFamily="66" charset="0"/>
              </a:rPr>
              <a:t>Votre prénom et nom</a:t>
            </a:r>
          </a:p>
          <a:p>
            <a:pPr marL="514350" indent="-514350">
              <a:buFont typeface="+mj-lt"/>
              <a:buAutoNum type="arabicPeriod"/>
            </a:pPr>
            <a:endParaRPr lang="fr-CH" sz="2800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CH" sz="2800" dirty="0" smtClean="0">
                <a:latin typeface="Comic Sans MS" pitchFamily="66" charset="0"/>
              </a:rPr>
              <a:t>Quelque chose qui vous a fait sourire hier</a:t>
            </a:r>
          </a:p>
          <a:p>
            <a:pPr marL="514350" indent="-514350">
              <a:buFont typeface="+mj-lt"/>
              <a:buAutoNum type="arabicPeriod"/>
            </a:pPr>
            <a:endParaRPr lang="fr-CH" sz="2800" dirty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CH" sz="2800" dirty="0" smtClean="0">
                <a:latin typeface="Comic Sans MS" pitchFamily="66" charset="0"/>
              </a:rPr>
              <a:t>Votre plus grande passion* ?</a:t>
            </a:r>
          </a:p>
          <a:p>
            <a:pPr marL="0" indent="0">
              <a:buNone/>
            </a:pPr>
            <a:r>
              <a:rPr lang="fr-CH" sz="2800" dirty="0" smtClean="0">
                <a:latin typeface="Comic Sans MS" pitchFamily="66" charset="0"/>
              </a:rPr>
              <a:t/>
            </a:r>
            <a:br>
              <a:rPr lang="fr-CH" sz="2800" dirty="0" smtClean="0">
                <a:latin typeface="Comic Sans MS" pitchFamily="66" charset="0"/>
              </a:rPr>
            </a:br>
            <a:r>
              <a:rPr lang="fr-CH" sz="3600" dirty="0" smtClean="0">
                <a:latin typeface="Comic Sans MS" pitchFamily="66" charset="0"/>
              </a:rPr>
              <a:t>*</a:t>
            </a:r>
            <a:r>
              <a:rPr lang="fr-CH" i="1" dirty="0" smtClean="0">
                <a:latin typeface="Comic Sans MS" pitchFamily="66" charset="0"/>
              </a:rPr>
              <a:t>je n’ai pas dit qui… et je ne vous ai pas non plus demandé vos loisirs…</a:t>
            </a:r>
            <a:br>
              <a:rPr lang="fr-CH" i="1" dirty="0" smtClean="0">
                <a:latin typeface="Comic Sans MS" pitchFamily="66" charset="0"/>
              </a:rPr>
            </a:br>
            <a:r>
              <a:rPr lang="fr-CH" sz="2800" i="1" dirty="0" smtClean="0">
                <a:solidFill>
                  <a:srgbClr val="FF0000"/>
                </a:solidFill>
                <a:latin typeface="Comic Sans MS" pitchFamily="66" charset="0"/>
              </a:rPr>
              <a:t>donc professionnelle ou extraprofessionnelle!</a:t>
            </a:r>
            <a:endParaRPr lang="fr-CH" sz="3200" dirty="0" smtClean="0">
              <a:latin typeface="Comic Sans MS" pitchFamily="66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164288" y="865108"/>
            <a:ext cx="1729292" cy="27799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841" y="274638"/>
            <a:ext cx="8644639" cy="582594"/>
          </a:xfrm>
        </p:spPr>
        <p:txBody>
          <a:bodyPr/>
          <a:lstStyle/>
          <a:p>
            <a:r>
              <a:rPr lang="fr-CH" dirty="0" smtClean="0"/>
              <a:t>Exercice: commencez votre canevas!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789" y="836712"/>
            <a:ext cx="8681169" cy="4680520"/>
          </a:xfrm>
        </p:spPr>
        <p:txBody>
          <a:bodyPr anchor="ctr" anchorCtr="0"/>
          <a:lstStyle/>
          <a:p>
            <a:pPr>
              <a:spcBef>
                <a:spcPts val="1200"/>
              </a:spcBef>
            </a:pPr>
            <a:r>
              <a:rPr lang="fr-CH" dirty="0" smtClean="0"/>
              <a:t>Repassez les principaux éléments du contexte de l’image riche et de PESTEL dans le «Où» du canevas, en utilisant des post-</a:t>
            </a:r>
            <a:r>
              <a:rPr lang="fr-CH" dirty="0" err="1" smtClean="0"/>
              <a:t>its</a:t>
            </a:r>
            <a:r>
              <a:rPr lang="fr-CH" dirty="0" smtClean="0"/>
              <a:t> et des marqueurs</a:t>
            </a:r>
          </a:p>
          <a:p>
            <a:pPr>
              <a:spcBef>
                <a:spcPts val="1200"/>
              </a:spcBef>
            </a:pPr>
            <a:r>
              <a:rPr lang="fr-CH" dirty="0" smtClean="0"/>
              <a:t>Reportez aussi les clientèles dans le «Qui»</a:t>
            </a:r>
          </a:p>
          <a:p>
            <a:pPr>
              <a:spcBef>
                <a:spcPts val="1200"/>
              </a:spcBef>
            </a:pPr>
            <a:r>
              <a:rPr lang="fr-CH" dirty="0" smtClean="0"/>
              <a:t>Et leurs besoins dans le bloc «Pourquoi»</a:t>
            </a:r>
          </a:p>
          <a:p>
            <a:pPr>
              <a:spcBef>
                <a:spcPts val="1200"/>
              </a:spcBef>
            </a:pPr>
            <a:r>
              <a:rPr lang="fr-CH" dirty="0" smtClean="0"/>
              <a:t>Temps </a:t>
            </a:r>
            <a:r>
              <a:rPr lang="fr-CH" dirty="0"/>
              <a:t>à disposition: 2</a:t>
            </a:r>
            <a:r>
              <a:rPr lang="fr-CH" dirty="0" smtClean="0"/>
              <a:t>0 </a:t>
            </a:r>
            <a:r>
              <a:rPr lang="fr-CH" dirty="0"/>
              <a:t>minutes</a:t>
            </a:r>
          </a:p>
          <a:p>
            <a:pPr>
              <a:spcBef>
                <a:spcPts val="1200"/>
              </a:spcBef>
            </a:pP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5689130" y="1988840"/>
            <a:ext cx="3429088" cy="3693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endParaRPr lang="fr-CH" dirty="0"/>
          </a:p>
        </p:txBody>
      </p:sp>
      <p:pic>
        <p:nvPicPr>
          <p:cNvPr id="7171" name="Picture 3" descr="C:\G\Google Drive\SBM Suisse\Photos déjantées\frisbe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373" y="4005064"/>
            <a:ext cx="4356975" cy="264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:\G\Google Drive\Leonardo SBM\Social Business Models Canvas and Red thread\French\Outils\Canevas\Social Business Model Canvas A0 - N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47251" cy="647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gner un rectangle à un seul coin 11"/>
          <p:cNvSpPr/>
          <p:nvPr/>
        </p:nvSpPr>
        <p:spPr>
          <a:xfrm>
            <a:off x="5650990" y="1128301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Startups</a:t>
            </a:r>
          </a:p>
        </p:txBody>
      </p:sp>
      <p:sp>
        <p:nvSpPr>
          <p:cNvPr id="14" name="Rogner un rectangle à un seul coin 13"/>
          <p:cNvSpPr/>
          <p:nvPr/>
        </p:nvSpPr>
        <p:spPr>
          <a:xfrm>
            <a:off x="4698372" y="120494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Demandeurs d’emploi</a:t>
            </a:r>
          </a:p>
        </p:txBody>
      </p:sp>
      <p:sp>
        <p:nvSpPr>
          <p:cNvPr id="15" name="Rogner un rectangle à un seul coin 14"/>
          <p:cNvSpPr/>
          <p:nvPr/>
        </p:nvSpPr>
        <p:spPr>
          <a:xfrm>
            <a:off x="8267954" y="44943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Vaud</a:t>
            </a:r>
          </a:p>
        </p:txBody>
      </p:sp>
      <p:sp>
        <p:nvSpPr>
          <p:cNvPr id="16" name="Rogner un rectangle à un seul coin 15"/>
          <p:cNvSpPr/>
          <p:nvPr/>
        </p:nvSpPr>
        <p:spPr>
          <a:xfrm>
            <a:off x="181054" y="28136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Chômage 45+</a:t>
            </a: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4687422" y="2267041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SDE / OCE</a:t>
            </a:r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6067076" y="1631975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Entreprises</a:t>
            </a:r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5245853" y="1774317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ONG’s</a:t>
            </a:r>
          </a:p>
        </p:txBody>
      </p:sp>
      <p:sp>
        <p:nvSpPr>
          <p:cNvPr id="20" name="Rogner un rectangle à un seul coin 19"/>
          <p:cNvSpPr/>
          <p:nvPr/>
        </p:nvSpPr>
        <p:spPr>
          <a:xfrm>
            <a:off x="3767652" y="44943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Etre actif, bouger</a:t>
            </a:r>
          </a:p>
        </p:txBody>
      </p:sp>
      <p:sp>
        <p:nvSpPr>
          <p:cNvPr id="21" name="Rogner un rectangle à un seul coin 20"/>
          <p:cNvSpPr/>
          <p:nvPr/>
        </p:nvSpPr>
        <p:spPr>
          <a:xfrm>
            <a:off x="2981976" y="777765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Etre connu et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reconnu</a:t>
            </a:r>
          </a:p>
        </p:txBody>
      </p:sp>
      <p:sp>
        <p:nvSpPr>
          <p:cNvPr id="22" name="Rogner un rectangle à un seul coin 21"/>
          <p:cNvSpPr/>
          <p:nvPr/>
        </p:nvSpPr>
        <p:spPr>
          <a:xfrm>
            <a:off x="2521936" y="1215897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Echanger</a:t>
            </a:r>
          </a:p>
        </p:txBody>
      </p:sp>
      <p:sp>
        <p:nvSpPr>
          <p:cNvPr id="23" name="Rogner un rectangle à un seul coin 22"/>
          <p:cNvSpPr/>
          <p:nvPr/>
        </p:nvSpPr>
        <p:spPr>
          <a:xfrm>
            <a:off x="2628890" y="1719570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Avoir des informations</a:t>
            </a:r>
          </a:p>
        </p:txBody>
      </p:sp>
      <p:sp>
        <p:nvSpPr>
          <p:cNvPr id="24" name="Rogner un rectangle à un seul coin 23"/>
          <p:cNvSpPr/>
          <p:nvPr/>
        </p:nvSpPr>
        <p:spPr>
          <a:xfrm>
            <a:off x="3132573" y="2190395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Regagner de la confiance</a:t>
            </a:r>
          </a:p>
        </p:txBody>
      </p:sp>
      <p:sp>
        <p:nvSpPr>
          <p:cNvPr id="25" name="Rogner un rectangle à un seul coin 24"/>
          <p:cNvSpPr/>
          <p:nvPr/>
        </p:nvSpPr>
        <p:spPr>
          <a:xfrm>
            <a:off x="3701954" y="953111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Obtenir des informations</a:t>
            </a:r>
          </a:p>
        </p:txBody>
      </p:sp>
      <p:sp>
        <p:nvSpPr>
          <p:cNvPr id="26" name="Rogner un rectangle à un seul coin 25"/>
          <p:cNvSpPr/>
          <p:nvPr/>
        </p:nvSpPr>
        <p:spPr>
          <a:xfrm>
            <a:off x="3340616" y="1402037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Valider des hypothèses</a:t>
            </a:r>
          </a:p>
        </p:txBody>
      </p:sp>
      <p:sp>
        <p:nvSpPr>
          <p:cNvPr id="27" name="Rogner un rectangle à un seul coin 26"/>
          <p:cNvSpPr/>
          <p:nvPr/>
        </p:nvSpPr>
        <p:spPr>
          <a:xfrm>
            <a:off x="3789551" y="1850963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Se rassurer</a:t>
            </a:r>
          </a:p>
        </p:txBody>
      </p:sp>
      <p:sp>
        <p:nvSpPr>
          <p:cNvPr id="28" name="Rogner un rectangle à un seul coin 27"/>
          <p:cNvSpPr/>
          <p:nvPr/>
        </p:nvSpPr>
        <p:spPr>
          <a:xfrm>
            <a:off x="3844299" y="2584574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Etre alerté</a:t>
            </a:r>
          </a:p>
        </p:txBody>
      </p:sp>
      <p:sp>
        <p:nvSpPr>
          <p:cNvPr id="35" name="Rogner un rectangle à un seul coin 34"/>
          <p:cNvSpPr/>
          <p:nvPr/>
        </p:nvSpPr>
        <p:spPr>
          <a:xfrm>
            <a:off x="7642578" y="1376519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SDE / OCE</a:t>
            </a:r>
          </a:p>
        </p:txBody>
      </p:sp>
      <p:sp>
        <p:nvSpPr>
          <p:cNvPr id="40" name="Rogner un rectangle à un seul coin 39"/>
          <p:cNvSpPr/>
          <p:nvPr/>
        </p:nvSpPr>
        <p:spPr>
          <a:xfrm>
            <a:off x="8268700" y="1814495"/>
            <a:ext cx="76779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Promotions économiques</a:t>
            </a:r>
          </a:p>
        </p:txBody>
      </p:sp>
      <p:sp>
        <p:nvSpPr>
          <p:cNvPr id="41" name="Rogner un rectangle à un seul coin 40"/>
          <p:cNvSpPr/>
          <p:nvPr/>
        </p:nvSpPr>
        <p:spPr>
          <a:xfrm>
            <a:off x="8267954" y="3645024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Autres MMT’s</a:t>
            </a:r>
          </a:p>
        </p:txBody>
      </p:sp>
      <p:sp>
        <p:nvSpPr>
          <p:cNvPr id="42" name="Rogner un rectangle à un seul coin 41"/>
          <p:cNvSpPr/>
          <p:nvPr/>
        </p:nvSpPr>
        <p:spPr>
          <a:xfrm>
            <a:off x="8063516" y="3030366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CVCI, CCIG, FER…</a:t>
            </a:r>
          </a:p>
        </p:txBody>
      </p:sp>
      <p:sp>
        <p:nvSpPr>
          <p:cNvPr id="43" name="Rogner un rectangle à un seul coin 42"/>
          <p:cNvSpPr/>
          <p:nvPr/>
        </p:nvSpPr>
        <p:spPr>
          <a:xfrm>
            <a:off x="7917565" y="2342982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GENILEM, CTI…</a:t>
            </a:r>
          </a:p>
        </p:txBody>
      </p:sp>
      <p:sp>
        <p:nvSpPr>
          <p:cNvPr id="55" name="Rogner un rectangle à un seul coin 54"/>
          <p:cNvSpPr/>
          <p:nvPr/>
        </p:nvSpPr>
        <p:spPr>
          <a:xfrm>
            <a:off x="833181" y="1920468"/>
            <a:ext cx="689827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MCSS, LORO, Fonds chômage</a:t>
            </a:r>
          </a:p>
        </p:txBody>
      </p:sp>
      <p:sp>
        <p:nvSpPr>
          <p:cNvPr id="62" name="Rogner un rectangle à un seul coin 61"/>
          <p:cNvSpPr/>
          <p:nvPr/>
        </p:nvSpPr>
        <p:spPr>
          <a:xfrm>
            <a:off x="7326285" y="219501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Genève</a:t>
            </a:r>
          </a:p>
        </p:txBody>
      </p:sp>
      <p:sp>
        <p:nvSpPr>
          <p:cNvPr id="63" name="Rogner un rectangle à un seul coin 62"/>
          <p:cNvSpPr/>
          <p:nvPr/>
        </p:nvSpPr>
        <p:spPr>
          <a:xfrm>
            <a:off x="980377" y="171873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Décalages intergénérationnels</a:t>
            </a:r>
          </a:p>
        </p:txBody>
      </p:sp>
      <p:sp>
        <p:nvSpPr>
          <p:cNvPr id="64" name="Rogner un rectangle à un seul coin 63"/>
          <p:cNvSpPr/>
          <p:nvPr/>
        </p:nvSpPr>
        <p:spPr>
          <a:xfrm>
            <a:off x="1210320" y="675546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Plateformes et outils de sondage</a:t>
            </a:r>
          </a:p>
        </p:txBody>
      </p:sp>
      <p:sp>
        <p:nvSpPr>
          <p:cNvPr id="65" name="Rogner un rectangle à un seul coin 64"/>
          <p:cNvSpPr/>
          <p:nvPr/>
        </p:nvSpPr>
        <p:spPr>
          <a:xfrm>
            <a:off x="476694" y="101497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Préoccupations 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du SECO</a:t>
            </a:r>
          </a:p>
        </p:txBody>
      </p:sp>
      <p:sp>
        <p:nvSpPr>
          <p:cNvPr id="66" name="Rogner un rectangle à un seul coin 65"/>
          <p:cNvSpPr/>
          <p:nvPr/>
        </p:nvSpPr>
        <p:spPr>
          <a:xfrm>
            <a:off x="7183939" y="843617"/>
            <a:ext cx="758080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Surabondance d’informations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8944" y="5803790"/>
            <a:ext cx="2637834" cy="1076271"/>
          </a:xfrm>
        </p:spPr>
        <p:txBody>
          <a:bodyPr>
            <a:normAutofit/>
          </a:bodyPr>
          <a:lstStyle/>
          <a:p>
            <a:r>
              <a:rPr lang="fr-CH" dirty="0" smtClean="0"/>
              <a:t>Les chasseurs d’infos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697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XgGlr79lujg/TqyRe5Cj0FI/AAAAAAAABnc/YYJPtOpZzOI/s1600/The-X-Files-the-x-files-25080861-1024-7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40352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-171400"/>
            <a:ext cx="7848872" cy="100811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sz="5400" dirty="0" smtClean="0">
                <a:ln/>
                <a:solidFill>
                  <a:schemeClr val="accent3"/>
                </a:solidFill>
                <a:effectLst/>
              </a:rPr>
              <a:t>The </a:t>
            </a:r>
            <a:r>
              <a:rPr lang="fr-CH" sz="5400" dirty="0" err="1" smtClean="0">
                <a:ln/>
                <a:solidFill>
                  <a:schemeClr val="accent3"/>
                </a:solidFill>
                <a:effectLst/>
              </a:rPr>
              <a:t>truth</a:t>
            </a:r>
            <a:r>
              <a:rPr lang="fr-CH" sz="5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fr-CH" sz="5400" dirty="0" err="1" smtClean="0">
                <a:ln/>
                <a:solidFill>
                  <a:schemeClr val="accent3"/>
                </a:solidFill>
                <a:effectLst/>
              </a:rPr>
              <a:t>is</a:t>
            </a:r>
            <a:r>
              <a:rPr lang="fr-CH" sz="5400" dirty="0" smtClean="0">
                <a:ln/>
                <a:solidFill>
                  <a:schemeClr val="accent3"/>
                </a:solidFill>
                <a:effectLst/>
              </a:rPr>
              <a:t> out </a:t>
            </a:r>
            <a:r>
              <a:rPr lang="fr-CH" sz="5400" dirty="0" err="1" smtClean="0">
                <a:ln/>
                <a:solidFill>
                  <a:schemeClr val="accent3"/>
                </a:solidFill>
                <a:effectLst/>
              </a:rPr>
              <a:t>there</a:t>
            </a:r>
            <a:r>
              <a:rPr lang="fr-CH" sz="5400" dirty="0" smtClean="0">
                <a:ln/>
                <a:solidFill>
                  <a:schemeClr val="accent3"/>
                </a:solidFill>
                <a:effectLst/>
              </a:rPr>
              <a:t> !</a:t>
            </a:r>
            <a:endParaRPr lang="fr-CH" sz="540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7504" y="4581128"/>
            <a:ext cx="410445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2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 sz="5400" dirty="0" smtClean="0">
                <a:ln/>
                <a:solidFill>
                  <a:schemeClr val="accent3"/>
                </a:solidFill>
                <a:effectLst/>
              </a:rPr>
              <a:t>La vérité</a:t>
            </a:r>
            <a:br>
              <a:rPr lang="fr-CH" sz="5400" dirty="0" smtClean="0">
                <a:ln/>
                <a:solidFill>
                  <a:schemeClr val="accent3"/>
                </a:solidFill>
                <a:effectLst/>
              </a:rPr>
            </a:br>
            <a:r>
              <a:rPr lang="fr-CH" sz="5400" dirty="0" smtClean="0">
                <a:ln/>
                <a:solidFill>
                  <a:schemeClr val="accent3"/>
                </a:solidFill>
                <a:effectLst/>
              </a:rPr>
              <a:t>est ailleurs !</a:t>
            </a:r>
            <a:endParaRPr lang="fr-CH" sz="540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78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hypothèses à valider </a:t>
            </a:r>
            <a:r>
              <a:rPr lang="fr-CH" dirty="0"/>
              <a:t>sur le </a:t>
            </a:r>
            <a:r>
              <a:rPr lang="fr-CH" dirty="0" smtClean="0"/>
              <a:t>terrain</a:t>
            </a:r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80728"/>
            <a:ext cx="4752801" cy="33743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784517"/>
            <a:ext cx="4880314" cy="3452795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1403648" y="1196752"/>
            <a:ext cx="2805444" cy="2386375"/>
            <a:chOff x="1403648" y="1412776"/>
            <a:chExt cx="2805444" cy="2386375"/>
          </a:xfrm>
        </p:grpSpPr>
        <p:sp>
          <p:nvSpPr>
            <p:cNvPr id="8" name="Ellipse 7"/>
            <p:cNvSpPr/>
            <p:nvPr/>
          </p:nvSpPr>
          <p:spPr>
            <a:xfrm>
              <a:off x="1403648" y="1412776"/>
              <a:ext cx="2664296" cy="16561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droite 10"/>
            <p:cNvSpPr/>
            <p:nvPr/>
          </p:nvSpPr>
          <p:spPr>
            <a:xfrm rot="3256555">
              <a:off x="3468511" y="3058569"/>
              <a:ext cx="1080120" cy="401043"/>
            </a:xfrm>
            <a:prstGeom prst="rightArrow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611560" y="4420699"/>
            <a:ext cx="8568952" cy="2437301"/>
            <a:chOff x="611560" y="4420699"/>
            <a:chExt cx="8568952" cy="2437301"/>
          </a:xfrm>
        </p:grpSpPr>
        <p:sp>
          <p:nvSpPr>
            <p:cNvPr id="9" name="Titre 2"/>
            <p:cNvSpPr txBox="1">
              <a:spLocks/>
            </p:cNvSpPr>
            <p:nvPr/>
          </p:nvSpPr>
          <p:spPr>
            <a:xfrm>
              <a:off x="4300198" y="6230782"/>
              <a:ext cx="4880314" cy="5825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fr-FR" sz="3200" b="1" kern="1200" cap="none" spc="0">
                  <a:ln w="1905"/>
                  <a:solidFill>
                    <a:srgbClr val="82C83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CH" dirty="0" smtClean="0"/>
                <a:t>…mais lesquelles choisir ?</a:t>
              </a:r>
              <a:endParaRPr lang="fr-CH" dirty="0"/>
            </a:p>
          </p:txBody>
        </p:sp>
        <p:pic>
          <p:nvPicPr>
            <p:cNvPr id="2050" name="Picture 2" descr="http://www.jbrodde.fr/I-Grande-1614-chaussures-de-randonnee-pour-la-montagne-treviso.net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BFD"/>
                </a:clrFrom>
                <a:clrTo>
                  <a:srgbClr val="FAFB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420699"/>
              <a:ext cx="3240360" cy="2437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69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bénéficiaire-client et un besoin pressenti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On reporte les binômes probables sur des post-</a:t>
            </a:r>
            <a:r>
              <a:rPr lang="fr-CH" dirty="0" err="1" smtClean="0"/>
              <a:t>its</a:t>
            </a:r>
            <a:r>
              <a:rPr lang="fr-CH" dirty="0" smtClean="0"/>
              <a:t>…</a:t>
            </a:r>
            <a:endParaRPr lang="fr-CH" dirty="0"/>
          </a:p>
        </p:txBody>
      </p:sp>
      <p:sp>
        <p:nvSpPr>
          <p:cNvPr id="7" name="Rogner un rectangle à un seul coin 6"/>
          <p:cNvSpPr/>
          <p:nvPr/>
        </p:nvSpPr>
        <p:spPr>
          <a:xfrm>
            <a:off x="3275856" y="1628800"/>
            <a:ext cx="3189001" cy="2712959"/>
          </a:xfrm>
          <a:prstGeom prst="snip1Rect">
            <a:avLst/>
          </a:prstGeom>
          <a:solidFill>
            <a:srgbClr val="FFFF99"/>
          </a:solidFill>
          <a:ln w="31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Bénéficiaire-client</a:t>
            </a:r>
          </a:p>
          <a:p>
            <a:pPr algn="ctr"/>
            <a:endParaRPr lang="fr-FR" sz="2800" dirty="0" smtClean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X</a:t>
            </a:r>
          </a:p>
          <a:p>
            <a:pPr algn="ctr"/>
            <a:endParaRPr lang="fr-FR" sz="2800" dirty="0" smtClean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Besoin pressenti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8" name="Rogner un rectangle à un seul coin 7"/>
          <p:cNvSpPr/>
          <p:nvPr/>
        </p:nvSpPr>
        <p:spPr>
          <a:xfrm>
            <a:off x="1331640" y="2276872"/>
            <a:ext cx="3189001" cy="2712959"/>
          </a:xfrm>
          <a:prstGeom prst="snip1Rect">
            <a:avLst/>
          </a:prstGeom>
          <a:solidFill>
            <a:srgbClr val="FFFF99"/>
          </a:solidFill>
          <a:ln w="31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Bénéficiaire-client</a:t>
            </a:r>
          </a:p>
          <a:p>
            <a:pPr algn="ctr"/>
            <a:endParaRPr lang="fr-FR" sz="2800" dirty="0" smtClean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X</a:t>
            </a:r>
          </a:p>
          <a:p>
            <a:pPr algn="ctr"/>
            <a:endParaRPr lang="fr-FR" sz="2800" dirty="0" smtClean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Besoin pressenti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9" name="Rogner un rectangle à un seul coin 8"/>
          <p:cNvSpPr/>
          <p:nvPr/>
        </p:nvSpPr>
        <p:spPr>
          <a:xfrm>
            <a:off x="2627784" y="3429000"/>
            <a:ext cx="3189001" cy="2712959"/>
          </a:xfrm>
          <a:prstGeom prst="snip1Rect">
            <a:avLst/>
          </a:prstGeom>
          <a:solidFill>
            <a:srgbClr val="FFFF99"/>
          </a:solidFill>
          <a:ln w="31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Bénéficiaire-client</a:t>
            </a:r>
          </a:p>
          <a:p>
            <a:pPr algn="ctr"/>
            <a:endParaRPr lang="fr-FR" sz="2800" dirty="0" smtClean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X</a:t>
            </a:r>
          </a:p>
          <a:p>
            <a:pPr algn="ctr"/>
            <a:endParaRPr lang="fr-FR" sz="2800" dirty="0" smtClean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Besoin pressenti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0" name="Rogner un rectangle à un seul coin 9"/>
          <p:cNvSpPr/>
          <p:nvPr/>
        </p:nvSpPr>
        <p:spPr>
          <a:xfrm>
            <a:off x="4851510" y="3861048"/>
            <a:ext cx="3189001" cy="2712959"/>
          </a:xfrm>
          <a:prstGeom prst="snip1Rect">
            <a:avLst/>
          </a:prstGeom>
          <a:solidFill>
            <a:srgbClr val="FFFF99"/>
          </a:solidFill>
          <a:ln w="31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Bénéficiaire-client</a:t>
            </a:r>
          </a:p>
          <a:p>
            <a:pPr algn="ctr"/>
            <a:endParaRPr lang="fr-FR" sz="2800" dirty="0" smtClean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X</a:t>
            </a:r>
          </a:p>
          <a:p>
            <a:pPr algn="ctr"/>
            <a:endParaRPr lang="fr-FR" sz="2800" dirty="0" smtClean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Besoin pressenti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degré (probable) de recherche de solution…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611560" y="1422475"/>
            <a:ext cx="7560840" cy="5102869"/>
            <a:chOff x="0" y="0"/>
            <a:chExt cx="3886200" cy="2428875"/>
          </a:xfrm>
        </p:grpSpPr>
        <p:sp>
          <p:nvSpPr>
            <p:cNvPr id="5" name="Zone de texte 8"/>
            <p:cNvSpPr txBox="1"/>
            <p:nvPr/>
          </p:nvSpPr>
          <p:spPr>
            <a:xfrm>
              <a:off x="629194" y="0"/>
              <a:ext cx="1466851" cy="5429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fr-CH" b="1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Pertinence</a:t>
              </a:r>
              <a:r>
                <a:rPr lang="fr-CH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/>
              </a:r>
              <a:br>
                <a:rPr lang="fr-CH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</a:br>
              <a:r>
                <a:rPr lang="fr-CH" sz="1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(Impact </a:t>
              </a:r>
              <a:r>
                <a:rPr lang="fr-CH" sz="1400" i="1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positif réel si satisfait</a:t>
              </a:r>
              <a:r>
                <a:rPr lang="fr-CH" sz="1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)</a:t>
              </a:r>
              <a:endPara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>
              <a:off x="657225" y="1981200"/>
              <a:ext cx="27622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V="1">
              <a:off x="657225" y="57150"/>
              <a:ext cx="0" cy="19240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 de texte 11"/>
            <p:cNvSpPr txBox="1"/>
            <p:nvPr/>
          </p:nvSpPr>
          <p:spPr>
            <a:xfrm>
              <a:off x="2895600" y="1647825"/>
              <a:ext cx="99060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CH" b="1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Conscience</a:t>
              </a:r>
              <a:br>
                <a:rPr lang="fr-CH" b="1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</a:br>
              <a:r>
                <a:rPr lang="fr-CH" b="1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du besoin</a:t>
              </a:r>
              <a:endPara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1238250" y="1914525"/>
              <a:ext cx="0" cy="161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1838325" y="1914525"/>
              <a:ext cx="0" cy="161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2390775" y="1914525"/>
              <a:ext cx="0" cy="161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2990850" y="1914525"/>
              <a:ext cx="0" cy="161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 de texte 18"/>
            <p:cNvSpPr txBox="1"/>
            <p:nvPr/>
          </p:nvSpPr>
          <p:spPr>
            <a:xfrm>
              <a:off x="752475" y="2076450"/>
              <a:ext cx="990600" cy="352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CH" sz="14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Très</a:t>
              </a:r>
              <a:br>
                <a:rPr lang="fr-CH" sz="14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</a:br>
              <a:r>
                <a:rPr lang="fr-CH" sz="14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faible</a:t>
              </a:r>
              <a:endParaRPr lang="fr-FR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Zone de texte 19"/>
            <p:cNvSpPr txBox="1"/>
            <p:nvPr/>
          </p:nvSpPr>
          <p:spPr>
            <a:xfrm>
              <a:off x="1343025" y="2066925"/>
              <a:ext cx="990600" cy="352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CH" sz="14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Faible</a:t>
              </a:r>
              <a:endParaRPr lang="fr-FR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Zone de texte 20"/>
            <p:cNvSpPr txBox="1"/>
            <p:nvPr/>
          </p:nvSpPr>
          <p:spPr>
            <a:xfrm>
              <a:off x="1905000" y="2066925"/>
              <a:ext cx="990600" cy="352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CH" sz="14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Moyenne</a:t>
              </a:r>
              <a:endPara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Zone de texte 21"/>
            <p:cNvSpPr txBox="1"/>
            <p:nvPr/>
          </p:nvSpPr>
          <p:spPr>
            <a:xfrm>
              <a:off x="2505075" y="2066925"/>
              <a:ext cx="990600" cy="352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CH" sz="14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Forte</a:t>
              </a:r>
              <a:endPara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7" name="Connecteur droit 16"/>
            <p:cNvCxnSpPr/>
            <p:nvPr/>
          </p:nvCxnSpPr>
          <p:spPr>
            <a:xfrm flipH="1">
              <a:off x="590550" y="1647825"/>
              <a:ext cx="1428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>
              <a:off x="590550" y="1285875"/>
              <a:ext cx="1428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>
              <a:off x="590550" y="914400"/>
              <a:ext cx="1428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H="1">
              <a:off x="590550" y="552450"/>
              <a:ext cx="1428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 de texte 27"/>
            <p:cNvSpPr txBox="1"/>
            <p:nvPr/>
          </p:nvSpPr>
          <p:spPr>
            <a:xfrm>
              <a:off x="104775" y="1543050"/>
              <a:ext cx="561975" cy="2667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600"/>
                </a:spcAft>
              </a:pPr>
              <a:r>
                <a:rPr lang="fr-CH" sz="14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Faible</a:t>
              </a:r>
              <a:endParaRPr lang="fr-FR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Zone de texte 28"/>
            <p:cNvSpPr txBox="1"/>
            <p:nvPr/>
          </p:nvSpPr>
          <p:spPr>
            <a:xfrm>
              <a:off x="95250" y="1181100"/>
              <a:ext cx="561975" cy="2571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600"/>
                </a:spcAft>
              </a:pPr>
              <a:r>
                <a:rPr lang="fr-CH" sz="14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Moyenne</a:t>
              </a:r>
              <a:endPara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Zone de texte 29"/>
            <p:cNvSpPr txBox="1"/>
            <p:nvPr/>
          </p:nvSpPr>
          <p:spPr>
            <a:xfrm>
              <a:off x="0" y="447675"/>
              <a:ext cx="657225" cy="2476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600"/>
                </a:spcAft>
              </a:pPr>
              <a:r>
                <a:rPr lang="fr-CH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Très </a:t>
              </a:r>
              <a:r>
                <a:rPr lang="fr-CH" sz="14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forte</a:t>
              </a:r>
              <a:endPara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Zone de texte 30"/>
            <p:cNvSpPr txBox="1"/>
            <p:nvPr/>
          </p:nvSpPr>
          <p:spPr>
            <a:xfrm>
              <a:off x="95250" y="809625"/>
              <a:ext cx="561975" cy="2571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600"/>
                </a:spcAft>
              </a:pPr>
              <a:r>
                <a:rPr lang="fr-CH" sz="14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Forte</a:t>
              </a:r>
              <a:endPara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ogner un rectangle à un seul coin 24"/>
            <p:cNvSpPr/>
            <p:nvPr/>
          </p:nvSpPr>
          <p:spPr>
            <a:xfrm>
              <a:off x="1905000" y="619125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26" name="Rogner un rectangle à un seul coin 25"/>
            <p:cNvSpPr/>
            <p:nvPr/>
          </p:nvSpPr>
          <p:spPr>
            <a:xfrm>
              <a:off x="2600325" y="447675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27" name="Rogner un rectangle à un seul coin 26"/>
            <p:cNvSpPr/>
            <p:nvPr/>
          </p:nvSpPr>
          <p:spPr>
            <a:xfrm>
              <a:off x="2409825" y="876300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28" name="Rogner un rectangle à un seul coin 27"/>
            <p:cNvSpPr/>
            <p:nvPr/>
          </p:nvSpPr>
          <p:spPr>
            <a:xfrm>
              <a:off x="1905000" y="1190625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29" name="Rogner un rectangle à un seul coin 28"/>
            <p:cNvSpPr/>
            <p:nvPr/>
          </p:nvSpPr>
          <p:spPr>
            <a:xfrm>
              <a:off x="2895600" y="1247775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30" name="Rogner un rectangle à un seul coin 29"/>
            <p:cNvSpPr/>
            <p:nvPr/>
          </p:nvSpPr>
          <p:spPr>
            <a:xfrm>
              <a:off x="2790825" y="809625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31" name="Rogner un rectangle à un seul coin 30"/>
            <p:cNvSpPr/>
            <p:nvPr/>
          </p:nvSpPr>
          <p:spPr>
            <a:xfrm>
              <a:off x="1152525" y="447675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32" name="Rogner un rectangle à un seul coin 31"/>
            <p:cNvSpPr/>
            <p:nvPr/>
          </p:nvSpPr>
          <p:spPr>
            <a:xfrm>
              <a:off x="1047750" y="914400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33" name="Rogner un rectangle à un seul coin 32"/>
            <p:cNvSpPr/>
            <p:nvPr/>
          </p:nvSpPr>
          <p:spPr>
            <a:xfrm>
              <a:off x="1047750" y="1381125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34" name="Rogner un rectangle à un seul coin 33"/>
            <p:cNvSpPr/>
            <p:nvPr/>
          </p:nvSpPr>
          <p:spPr>
            <a:xfrm>
              <a:off x="1428750" y="1285875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35" name="Rogner un rectangle à un seul coin 34"/>
            <p:cNvSpPr/>
            <p:nvPr/>
          </p:nvSpPr>
          <p:spPr>
            <a:xfrm>
              <a:off x="2505075" y="504825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36" name="Rogner un rectangle à un seul coin 35"/>
            <p:cNvSpPr/>
            <p:nvPr/>
          </p:nvSpPr>
          <p:spPr>
            <a:xfrm>
              <a:off x="1762125" y="1724025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37" name="Rogner un rectangle à un seul coin 36"/>
            <p:cNvSpPr/>
            <p:nvPr/>
          </p:nvSpPr>
          <p:spPr>
            <a:xfrm>
              <a:off x="1619250" y="1619250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38" name="Rogner un rectangle à un seul coin 37"/>
            <p:cNvSpPr/>
            <p:nvPr/>
          </p:nvSpPr>
          <p:spPr>
            <a:xfrm>
              <a:off x="1990725" y="1352550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39" name="Rogner un rectangle à un seul coin 38"/>
            <p:cNvSpPr/>
            <p:nvPr/>
          </p:nvSpPr>
          <p:spPr>
            <a:xfrm>
              <a:off x="2390775" y="1352550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40" name="Rogner un rectangle à un seul coin 39"/>
            <p:cNvSpPr/>
            <p:nvPr/>
          </p:nvSpPr>
          <p:spPr>
            <a:xfrm>
              <a:off x="2800350" y="504825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41" name="Rogner un rectangle à un seul coin 40"/>
            <p:cNvSpPr/>
            <p:nvPr/>
          </p:nvSpPr>
          <p:spPr>
            <a:xfrm>
              <a:off x="962025" y="1619250"/>
              <a:ext cx="190500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2108563" y="132482"/>
              <a:ext cx="1333500" cy="12287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3600"/>
            </a:p>
          </p:txBody>
        </p:sp>
      </p:grpSp>
      <p:sp>
        <p:nvSpPr>
          <p:cNvPr id="43" name="Flèche droite 42"/>
          <p:cNvSpPr/>
          <p:nvPr/>
        </p:nvSpPr>
        <p:spPr>
          <a:xfrm rot="19771247">
            <a:off x="2156520" y="3581199"/>
            <a:ext cx="4716993" cy="5625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Recherche de solution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6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2960528" y="2595968"/>
            <a:ext cx="3734498" cy="2651286"/>
            <a:chOff x="2987824" y="2636912"/>
            <a:chExt cx="3734498" cy="2651286"/>
          </a:xfrm>
          <a:solidFill>
            <a:srgbClr val="FFFF99"/>
          </a:solidFill>
        </p:grpSpPr>
        <p:sp>
          <p:nvSpPr>
            <p:cNvPr id="51" name="Rogner un rectangle à un seul coin 50"/>
            <p:cNvSpPr/>
            <p:nvPr/>
          </p:nvSpPr>
          <p:spPr>
            <a:xfrm>
              <a:off x="5034300" y="3241230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52" name="Rogner un rectangle à un seul coin 51"/>
            <p:cNvSpPr/>
            <p:nvPr/>
          </p:nvSpPr>
          <p:spPr>
            <a:xfrm>
              <a:off x="5821649" y="2893290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53" name="Rogner un rectangle à un seul coin 52"/>
            <p:cNvSpPr/>
            <p:nvPr/>
          </p:nvSpPr>
          <p:spPr>
            <a:xfrm>
              <a:off x="5605634" y="3351106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54" name="Rogner un rectangle à un seul coin 53"/>
            <p:cNvSpPr/>
            <p:nvPr/>
          </p:nvSpPr>
          <p:spPr>
            <a:xfrm>
              <a:off x="4635396" y="3955423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55" name="Rogner un rectangle à un seul coin 54"/>
            <p:cNvSpPr/>
            <p:nvPr/>
          </p:nvSpPr>
          <p:spPr>
            <a:xfrm>
              <a:off x="6173131" y="3790609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56" name="Rogner un rectangle à un seul coin 55"/>
            <p:cNvSpPr/>
            <p:nvPr/>
          </p:nvSpPr>
          <p:spPr>
            <a:xfrm>
              <a:off x="6337888" y="3222917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57" name="Rogner un rectangle à un seul coin 56"/>
            <p:cNvSpPr/>
            <p:nvPr/>
          </p:nvSpPr>
          <p:spPr>
            <a:xfrm>
              <a:off x="2987824" y="3424356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58" name="Rogner un rectangle à un seul coin 57"/>
            <p:cNvSpPr/>
            <p:nvPr/>
          </p:nvSpPr>
          <p:spPr>
            <a:xfrm>
              <a:off x="2987824" y="4321676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59" name="Rogner un rectangle à un seul coin 58"/>
            <p:cNvSpPr/>
            <p:nvPr/>
          </p:nvSpPr>
          <p:spPr>
            <a:xfrm>
              <a:off x="3720078" y="4138550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60" name="Rogner un rectangle à un seul coin 59"/>
            <p:cNvSpPr/>
            <p:nvPr/>
          </p:nvSpPr>
          <p:spPr>
            <a:xfrm>
              <a:off x="5217539" y="2874977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61" name="Rogner un rectangle à un seul coin 60"/>
            <p:cNvSpPr/>
            <p:nvPr/>
          </p:nvSpPr>
          <p:spPr>
            <a:xfrm>
              <a:off x="3939755" y="3468307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62" name="Rogner un rectangle à un seul coin 61"/>
            <p:cNvSpPr/>
            <p:nvPr/>
          </p:nvSpPr>
          <p:spPr>
            <a:xfrm>
              <a:off x="4617090" y="4837703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63" name="Rogner un rectangle à un seul coin 62"/>
            <p:cNvSpPr/>
            <p:nvPr/>
          </p:nvSpPr>
          <p:spPr>
            <a:xfrm>
              <a:off x="4800154" y="4266738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64" name="Rogner un rectangle à un seul coin 63"/>
            <p:cNvSpPr/>
            <p:nvPr/>
          </p:nvSpPr>
          <p:spPr>
            <a:xfrm>
              <a:off x="3958061" y="4676942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65" name="Rogner un rectangle à un seul coin 64"/>
            <p:cNvSpPr/>
            <p:nvPr/>
          </p:nvSpPr>
          <p:spPr>
            <a:xfrm>
              <a:off x="6356195" y="2636912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66" name="Rogner un rectangle à un seul coin 65"/>
            <p:cNvSpPr/>
            <p:nvPr/>
          </p:nvSpPr>
          <p:spPr>
            <a:xfrm>
              <a:off x="5766730" y="4921945"/>
              <a:ext cx="366127" cy="366253"/>
            </a:xfrm>
            <a:prstGeom prst="snip1Rect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Combiné avec le marché potentiel!</a:t>
            </a:r>
            <a:endParaRPr lang="fr-FR" dirty="0"/>
          </a:p>
        </p:txBody>
      </p:sp>
      <p:sp>
        <p:nvSpPr>
          <p:cNvPr id="5" name="Zone de texte 26"/>
          <p:cNvSpPr txBox="1"/>
          <p:nvPr/>
        </p:nvSpPr>
        <p:spPr>
          <a:xfrm>
            <a:off x="2329180" y="1625791"/>
            <a:ext cx="3990787" cy="104382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fr-CH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Disponibilité</a:t>
            </a:r>
            <a:br>
              <a:rPr lang="fr-CH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CH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économique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219342" y="5434822"/>
            <a:ext cx="53088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2219342" y="1735667"/>
            <a:ext cx="0" cy="3699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336030" y="5306634"/>
            <a:ext cx="0" cy="311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489331" y="5306634"/>
            <a:ext cx="0" cy="311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551100" y="5306634"/>
            <a:ext cx="0" cy="311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704401" y="5306634"/>
            <a:ext cx="0" cy="311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 de texte 109"/>
          <p:cNvSpPr txBox="1"/>
          <p:nvPr/>
        </p:nvSpPr>
        <p:spPr>
          <a:xfrm>
            <a:off x="2402406" y="5617949"/>
            <a:ext cx="1903862" cy="45781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CH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Faible</a:t>
            </a:r>
            <a:endParaRPr lang="fr-FR" sz="20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Zone de texte 130"/>
          <p:cNvSpPr txBox="1"/>
          <p:nvPr/>
        </p:nvSpPr>
        <p:spPr>
          <a:xfrm>
            <a:off x="3537400" y="5599638"/>
            <a:ext cx="1903862" cy="47612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CH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Moyenne</a:t>
            </a:r>
            <a:endParaRPr lang="fr-FR" sz="20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Zone de texte 131"/>
          <p:cNvSpPr txBox="1"/>
          <p:nvPr/>
        </p:nvSpPr>
        <p:spPr>
          <a:xfrm>
            <a:off x="4617475" y="5599638"/>
            <a:ext cx="1903862" cy="47612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CH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Forte</a:t>
            </a:r>
            <a:endParaRPr lang="fr-FR" sz="20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Zone de texte 132"/>
          <p:cNvSpPr txBox="1"/>
          <p:nvPr/>
        </p:nvSpPr>
        <p:spPr>
          <a:xfrm>
            <a:off x="5770776" y="5599638"/>
            <a:ext cx="1903862" cy="47612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CH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Intense</a:t>
            </a:r>
            <a:endParaRPr lang="fr-FR" sz="20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2091197" y="4793880"/>
            <a:ext cx="274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2091197" y="4097999"/>
            <a:ext cx="274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2091197" y="3383805"/>
            <a:ext cx="274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2091197" y="2687925"/>
            <a:ext cx="274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 de texte 137"/>
          <p:cNvSpPr txBox="1"/>
          <p:nvPr/>
        </p:nvSpPr>
        <p:spPr>
          <a:xfrm>
            <a:off x="1157573" y="4592440"/>
            <a:ext cx="1080075" cy="45781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fr-CH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Faible</a:t>
            </a:r>
            <a:endParaRPr lang="fr-FR" sz="20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Zone de texte 138"/>
          <p:cNvSpPr txBox="1"/>
          <p:nvPr/>
        </p:nvSpPr>
        <p:spPr>
          <a:xfrm>
            <a:off x="883047" y="3896560"/>
            <a:ext cx="1336295" cy="4687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fr-CH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Moyenne</a:t>
            </a:r>
            <a:endParaRPr lang="fr-FR" sz="20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Zone de texte 139"/>
          <p:cNvSpPr txBox="1"/>
          <p:nvPr/>
        </p:nvSpPr>
        <p:spPr>
          <a:xfrm>
            <a:off x="773172" y="2486486"/>
            <a:ext cx="1446178" cy="47612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90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fr-CH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Très bonne</a:t>
            </a:r>
            <a:endParaRPr lang="fr-FR" sz="20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Zone de texte 140"/>
          <p:cNvSpPr txBox="1"/>
          <p:nvPr/>
        </p:nvSpPr>
        <p:spPr>
          <a:xfrm>
            <a:off x="1139267" y="3182366"/>
            <a:ext cx="1080075" cy="4944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fr-CH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Bonne</a:t>
            </a:r>
            <a:endParaRPr lang="fr-FR" sz="20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67" name="Groupe 66"/>
          <p:cNvGrpSpPr/>
          <p:nvPr/>
        </p:nvGrpSpPr>
        <p:grpSpPr>
          <a:xfrm>
            <a:off x="2969903" y="2596361"/>
            <a:ext cx="3734498" cy="2651286"/>
            <a:chOff x="2969903" y="2596361"/>
            <a:chExt cx="3734498" cy="2651286"/>
          </a:xfrm>
        </p:grpSpPr>
        <p:sp>
          <p:nvSpPr>
            <p:cNvPr id="25" name="Rogner un rectangle à un seul coin 24"/>
            <p:cNvSpPr/>
            <p:nvPr/>
          </p:nvSpPr>
          <p:spPr>
            <a:xfrm>
              <a:off x="5016379" y="3200679"/>
              <a:ext cx="366127" cy="366253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26" name="Rogner un rectangle à un seul coin 25"/>
            <p:cNvSpPr/>
            <p:nvPr/>
          </p:nvSpPr>
          <p:spPr>
            <a:xfrm>
              <a:off x="5803728" y="2852739"/>
              <a:ext cx="366127" cy="366253"/>
            </a:xfrm>
            <a:prstGeom prst="snip1Rect">
              <a:avLst/>
            </a:prstGeom>
            <a:solidFill>
              <a:srgbClr val="33CC33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27" name="Rogner un rectangle à un seul coin 26"/>
            <p:cNvSpPr/>
            <p:nvPr/>
          </p:nvSpPr>
          <p:spPr>
            <a:xfrm>
              <a:off x="5587713" y="3310555"/>
              <a:ext cx="366127" cy="366253"/>
            </a:xfrm>
            <a:prstGeom prst="snip1Rect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28" name="Rogner un rectangle à un seul coin 27"/>
            <p:cNvSpPr/>
            <p:nvPr/>
          </p:nvSpPr>
          <p:spPr>
            <a:xfrm>
              <a:off x="4617475" y="3914872"/>
              <a:ext cx="366127" cy="366253"/>
            </a:xfrm>
            <a:prstGeom prst="snip1Rect">
              <a:avLst/>
            </a:prstGeom>
            <a:solidFill>
              <a:srgbClr val="33CC33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29" name="Rogner un rectangle à un seul coin 28"/>
            <p:cNvSpPr/>
            <p:nvPr/>
          </p:nvSpPr>
          <p:spPr>
            <a:xfrm>
              <a:off x="6155210" y="3750058"/>
              <a:ext cx="366127" cy="366253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30" name="Rogner un rectangle à un seul coin 29"/>
            <p:cNvSpPr/>
            <p:nvPr/>
          </p:nvSpPr>
          <p:spPr>
            <a:xfrm>
              <a:off x="6319967" y="3182366"/>
              <a:ext cx="366127" cy="366253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31" name="Rogner un rectangle à un seul coin 30"/>
            <p:cNvSpPr/>
            <p:nvPr/>
          </p:nvSpPr>
          <p:spPr>
            <a:xfrm>
              <a:off x="2969903" y="3383805"/>
              <a:ext cx="366127" cy="366253"/>
            </a:xfrm>
            <a:prstGeom prst="snip1Rect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32" name="Rogner un rectangle à un seul coin 31"/>
            <p:cNvSpPr/>
            <p:nvPr/>
          </p:nvSpPr>
          <p:spPr>
            <a:xfrm>
              <a:off x="2969903" y="4281125"/>
              <a:ext cx="366127" cy="366253"/>
            </a:xfrm>
            <a:prstGeom prst="snip1Rect">
              <a:avLst/>
            </a:prstGeom>
            <a:solidFill>
              <a:srgbClr val="33CC33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33" name="Rogner un rectangle à un seul coin 32"/>
            <p:cNvSpPr/>
            <p:nvPr/>
          </p:nvSpPr>
          <p:spPr>
            <a:xfrm>
              <a:off x="3702157" y="4097999"/>
              <a:ext cx="366127" cy="366253"/>
            </a:xfrm>
            <a:prstGeom prst="snip1Rect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34" name="Rogner un rectangle à un seul coin 33"/>
            <p:cNvSpPr/>
            <p:nvPr/>
          </p:nvSpPr>
          <p:spPr>
            <a:xfrm>
              <a:off x="5199618" y="2834426"/>
              <a:ext cx="366127" cy="366253"/>
            </a:xfrm>
            <a:prstGeom prst="snip1Rect">
              <a:avLst/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35" name="Rogner un rectangle à un seul coin 34"/>
            <p:cNvSpPr/>
            <p:nvPr/>
          </p:nvSpPr>
          <p:spPr>
            <a:xfrm>
              <a:off x="3921834" y="3427756"/>
              <a:ext cx="366127" cy="366253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36" name="Rogner un rectangle à un seul coin 35"/>
            <p:cNvSpPr/>
            <p:nvPr/>
          </p:nvSpPr>
          <p:spPr>
            <a:xfrm>
              <a:off x="4599169" y="4797152"/>
              <a:ext cx="366127" cy="366253"/>
            </a:xfrm>
            <a:prstGeom prst="snip1Rect">
              <a:avLst/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37" name="Rogner un rectangle à un seul coin 36"/>
            <p:cNvSpPr/>
            <p:nvPr/>
          </p:nvSpPr>
          <p:spPr>
            <a:xfrm>
              <a:off x="4782233" y="4226187"/>
              <a:ext cx="366127" cy="366253"/>
            </a:xfrm>
            <a:prstGeom prst="snip1Rect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38" name="Rogner un rectangle à un seul coin 37"/>
            <p:cNvSpPr/>
            <p:nvPr/>
          </p:nvSpPr>
          <p:spPr>
            <a:xfrm>
              <a:off x="3940140" y="4636391"/>
              <a:ext cx="366127" cy="366253"/>
            </a:xfrm>
            <a:prstGeom prst="snip1Rect">
              <a:avLst/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39" name="Rogner un rectangle à un seul coin 38"/>
            <p:cNvSpPr/>
            <p:nvPr/>
          </p:nvSpPr>
          <p:spPr>
            <a:xfrm>
              <a:off x="6338274" y="2596361"/>
              <a:ext cx="366127" cy="366253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  <p:sp>
          <p:nvSpPr>
            <p:cNvPr id="40" name="Rogner un rectangle à un seul coin 39"/>
            <p:cNvSpPr/>
            <p:nvPr/>
          </p:nvSpPr>
          <p:spPr>
            <a:xfrm>
              <a:off x="5748809" y="4881394"/>
              <a:ext cx="366127" cy="366253"/>
            </a:xfrm>
            <a:prstGeom prst="snip1Rect">
              <a:avLst/>
            </a:prstGeom>
            <a:solidFill>
              <a:srgbClr val="33CC33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4000"/>
            </a:p>
          </p:txBody>
        </p:sp>
      </p:grpSp>
      <p:grpSp>
        <p:nvGrpSpPr>
          <p:cNvPr id="41" name="Groupe 40"/>
          <p:cNvGrpSpPr>
            <a:grpSpLocks noChangeAspect="1"/>
          </p:cNvGrpSpPr>
          <p:nvPr/>
        </p:nvGrpSpPr>
        <p:grpSpPr>
          <a:xfrm>
            <a:off x="7674638" y="1122460"/>
            <a:ext cx="1224136" cy="1311809"/>
            <a:chOff x="0" y="0"/>
            <a:chExt cx="931039" cy="998201"/>
          </a:xfrm>
        </p:grpSpPr>
        <p:sp>
          <p:nvSpPr>
            <p:cNvPr id="42" name="Rogner un rectangle à un seul coin 41"/>
            <p:cNvSpPr/>
            <p:nvPr/>
          </p:nvSpPr>
          <p:spPr>
            <a:xfrm>
              <a:off x="5610" y="258052"/>
              <a:ext cx="189865" cy="190500"/>
            </a:xfrm>
            <a:prstGeom prst="snip1Rect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800"/>
            </a:p>
          </p:txBody>
        </p:sp>
        <p:sp>
          <p:nvSpPr>
            <p:cNvPr id="43" name="Rogner un rectangle à un seul coin 42"/>
            <p:cNvSpPr/>
            <p:nvPr/>
          </p:nvSpPr>
          <p:spPr>
            <a:xfrm>
              <a:off x="0" y="751715"/>
              <a:ext cx="189865" cy="190500"/>
            </a:xfrm>
            <a:prstGeom prst="snip1Rect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800"/>
            </a:p>
          </p:txBody>
        </p:sp>
        <p:sp>
          <p:nvSpPr>
            <p:cNvPr id="44" name="Rogner un rectangle à un seul coin 43"/>
            <p:cNvSpPr/>
            <p:nvPr/>
          </p:nvSpPr>
          <p:spPr>
            <a:xfrm>
              <a:off x="5610" y="11220"/>
              <a:ext cx="189865" cy="190500"/>
            </a:xfrm>
            <a:prstGeom prst="snip1Rect">
              <a:avLst/>
            </a:prstGeom>
            <a:solidFill>
              <a:srgbClr val="33CC33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800"/>
            </a:p>
          </p:txBody>
        </p:sp>
        <p:sp>
          <p:nvSpPr>
            <p:cNvPr id="45" name="Rogner un rectangle à un seul coin 44"/>
            <p:cNvSpPr/>
            <p:nvPr/>
          </p:nvSpPr>
          <p:spPr>
            <a:xfrm>
              <a:off x="5610" y="504883"/>
              <a:ext cx="189865" cy="190500"/>
            </a:xfrm>
            <a:prstGeom prst="snip1Rect">
              <a:avLst/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800"/>
            </a:p>
          </p:txBody>
        </p:sp>
        <p:sp>
          <p:nvSpPr>
            <p:cNvPr id="46" name="Zone de texte 161"/>
            <p:cNvSpPr txBox="1"/>
            <p:nvPr/>
          </p:nvSpPr>
          <p:spPr>
            <a:xfrm>
              <a:off x="196344" y="0"/>
              <a:ext cx="56134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fr-CH" sz="11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Grand</a:t>
              </a:r>
              <a:endParaRPr lang="fr-FR" sz="14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Zone de texte 163"/>
            <p:cNvSpPr txBox="1"/>
            <p:nvPr/>
          </p:nvSpPr>
          <p:spPr>
            <a:xfrm>
              <a:off x="201953" y="235612"/>
              <a:ext cx="56134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fr-CH" sz="11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Moyen</a:t>
              </a:r>
              <a:endParaRPr lang="fr-FR" sz="14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Zone de texte 164"/>
            <p:cNvSpPr txBox="1"/>
            <p:nvPr/>
          </p:nvSpPr>
          <p:spPr>
            <a:xfrm>
              <a:off x="201953" y="493664"/>
              <a:ext cx="561340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fr-CH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Petit</a:t>
              </a:r>
              <a:endPara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Zone de texte 165"/>
            <p:cNvSpPr txBox="1"/>
            <p:nvPr/>
          </p:nvSpPr>
          <p:spPr>
            <a:xfrm>
              <a:off x="196344" y="746106"/>
              <a:ext cx="734695" cy="2520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fr-CH" sz="11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Très petit</a:t>
              </a:r>
              <a:endParaRPr lang="fr-FR" sz="14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50" name="Flèche droite 49"/>
          <p:cNvSpPr/>
          <p:nvPr/>
        </p:nvSpPr>
        <p:spPr>
          <a:xfrm>
            <a:off x="2216131" y="5157192"/>
            <a:ext cx="5290539" cy="5625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Recherche de solution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43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laude\Desktop\Interval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262" y="252238"/>
            <a:ext cx="7196138" cy="65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5010" name="WordArt 2"/>
          <p:cNvSpPr>
            <a:spLocks noChangeArrowheads="1" noChangeShapeType="1" noTextEdit="1"/>
          </p:cNvSpPr>
          <p:nvPr/>
        </p:nvSpPr>
        <p:spPr bwMode="auto">
          <a:xfrm>
            <a:off x="7380312" y="188640"/>
            <a:ext cx="1247752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!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sz="4400" dirty="0" smtClean="0"/>
              <a:t>INTERVALLE !</a:t>
            </a:r>
            <a:endParaRPr lang="fr-CH" sz="4400" dirty="0"/>
          </a:p>
        </p:txBody>
      </p:sp>
    </p:spTree>
    <p:extLst>
      <p:ext uri="{BB962C8B-B14F-4D97-AF65-F5344CB8AC3E}">
        <p14:creationId xmlns:p14="http://schemas.microsoft.com/office/powerpoint/2010/main" val="41882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44420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679208"/>
            <a:ext cx="5092246" cy="376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 rot="20835680">
            <a:off x="1403648" y="2852936"/>
            <a:ext cx="7764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  <a:ea typeface="Batang" pitchFamily="18" charset="-127"/>
              </a:rPr>
              <a:t>?</a:t>
            </a:r>
            <a:endParaRPr lang="fr-CH" sz="11500" b="1" dirty="0">
              <a:solidFill>
                <a:srgbClr val="FF0000"/>
              </a:solidFill>
              <a:latin typeface="Berlin Sans FB Demi" pitchFamily="34" charset="0"/>
              <a:ea typeface="Batang" pitchFamily="18" charset="-127"/>
            </a:endParaRPr>
          </a:p>
        </p:txBody>
      </p:sp>
      <p:sp>
        <p:nvSpPr>
          <p:cNvPr id="16" name="ZoneTexte 15"/>
          <p:cNvSpPr txBox="1"/>
          <p:nvPr/>
        </p:nvSpPr>
        <p:spPr>
          <a:xfrm rot="20245814">
            <a:off x="1207908" y="2863984"/>
            <a:ext cx="77640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CH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rlin Sans FB Demi" pitchFamily="34" charset="0"/>
                <a:ea typeface="Batang" pitchFamily="18" charset="-127"/>
              </a:rPr>
              <a:t>?</a:t>
            </a:r>
            <a:endParaRPr lang="fr-CH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lin Sans FB Demi" pitchFamily="34" charset="0"/>
              <a:ea typeface="Batang" pitchFamily="18" charset="-127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556048" y="3005336"/>
            <a:ext cx="7764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  <a:ea typeface="Batang" pitchFamily="18" charset="-127"/>
              </a:rPr>
              <a:t>?</a:t>
            </a:r>
            <a:endParaRPr lang="fr-CH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  <a:ea typeface="Batang" pitchFamily="18" charset="-127"/>
            </a:endParaRPr>
          </a:p>
        </p:txBody>
      </p:sp>
      <p:sp>
        <p:nvSpPr>
          <p:cNvPr id="18" name="ZoneTexte 17"/>
          <p:cNvSpPr txBox="1"/>
          <p:nvPr/>
        </p:nvSpPr>
        <p:spPr>
          <a:xfrm rot="327039">
            <a:off x="1799654" y="2915621"/>
            <a:ext cx="77640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CH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  <a:ea typeface="Batang" pitchFamily="18" charset="-127"/>
              </a:rPr>
              <a:t>?</a:t>
            </a:r>
            <a:endParaRPr lang="fr-CH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itchFamily="34" charset="0"/>
              <a:ea typeface="Batang" pitchFamily="18" charset="-127"/>
            </a:endParaRPr>
          </a:p>
        </p:txBody>
      </p:sp>
      <p:sp>
        <p:nvSpPr>
          <p:cNvPr id="19" name="ZoneTexte 18"/>
          <p:cNvSpPr txBox="1"/>
          <p:nvPr/>
        </p:nvSpPr>
        <p:spPr>
          <a:xfrm rot="2032321">
            <a:off x="1946763" y="2776658"/>
            <a:ext cx="77640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CH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Batang" pitchFamily="18" charset="-127"/>
              </a:rPr>
              <a:t>?</a:t>
            </a:r>
            <a:endParaRPr lang="fr-CH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  <a:ea typeface="Batang" pitchFamily="18" charset="-127"/>
            </a:endParaRPr>
          </a:p>
        </p:txBody>
      </p:sp>
      <p:sp>
        <p:nvSpPr>
          <p:cNvPr id="11" name="ZoneTexte 10"/>
          <p:cNvSpPr txBox="1"/>
          <p:nvPr/>
        </p:nvSpPr>
        <p:spPr>
          <a:xfrm rot="378078">
            <a:off x="2419820" y="2798028"/>
            <a:ext cx="7764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  <a:ea typeface="Batang" pitchFamily="18" charset="-127"/>
              </a:rPr>
              <a:t>?</a:t>
            </a:r>
            <a:endParaRPr lang="fr-CH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  <a:ea typeface="Batang" pitchFamily="18" charset="-127"/>
            </a:endParaRPr>
          </a:p>
        </p:txBody>
      </p:sp>
      <p:sp>
        <p:nvSpPr>
          <p:cNvPr id="12" name="ZoneTexte 11"/>
          <p:cNvSpPr txBox="1"/>
          <p:nvPr/>
        </p:nvSpPr>
        <p:spPr>
          <a:xfrm rot="727032">
            <a:off x="2099163" y="2929058"/>
            <a:ext cx="77640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sz="11500" b="1" dirty="0" smtClean="0">
                <a:ln/>
                <a:solidFill>
                  <a:schemeClr val="accent3"/>
                </a:solidFill>
                <a:latin typeface="Berlin Sans FB Demi" pitchFamily="34" charset="0"/>
                <a:ea typeface="Batang" pitchFamily="18" charset="-127"/>
              </a:rPr>
              <a:t>?</a:t>
            </a:r>
            <a:endParaRPr lang="fr-CH" sz="11500" b="1" dirty="0">
              <a:ln/>
              <a:solidFill>
                <a:schemeClr val="accent3"/>
              </a:solidFill>
              <a:latin typeface="Berlin Sans FB Demi" pitchFamily="34" charset="0"/>
              <a:ea typeface="Batang" pitchFamily="18" charset="-127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08" y="2863984"/>
            <a:ext cx="50863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4"/>
          <p:cNvSpPr txBox="1">
            <a:spLocks/>
          </p:cNvSpPr>
          <p:nvPr/>
        </p:nvSpPr>
        <p:spPr>
          <a:xfrm>
            <a:off x="251520" y="4581128"/>
            <a:ext cx="525658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2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 smtClean="0"/>
              <a:t>C’est ce que vous</a:t>
            </a:r>
            <a:br>
              <a:rPr lang="fr-CH" sz="4000" dirty="0" smtClean="0"/>
            </a:br>
            <a:r>
              <a:rPr lang="fr-CH" sz="4000" dirty="0" smtClean="0"/>
              <a:t>avez commandé?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40500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00816 -0.11852 C -0.00955 -0.14305 -0.01684 -0.17592 -0.02761 -0.20764 C -0.04063 -0.24583 -0.05347 -0.27454 -0.06701 -0.29074 L -0.12708 -0.37477 " pathEditMode="relative" rAng="3947416" ptsTypes="FffFF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5093 L -0.01858 -0.11551 C -0.02153 -0.1287 -0.02414 -0.14838 -0.02605 -0.16898 C -0.02796 -0.19352 -0.029 -0.21296 -0.02848 -0.22616 L -0.02691 -0.29097 " pathEditMode="relative" rAng="4991016" ptsTypes="FffFF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69 L 0.00417 -0.08241 C 0.00538 -0.1 0.00191 -0.12153 -0.00504 -0.14213 C -0.01372 -0.16667 -0.02274 -0.18449 -0.03385 -0.19329 L -0.08177 -0.24167 " pathEditMode="relative" rAng="3947416" ptsTypes="FffFF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0.02239 -0.11528 C 0.02656 -0.13982 0.03923 -0.16991 0.05607 -0.19745 C 0.07517 -0.22847 0.09392 -0.24977 0.11111 -0.26042 L 0.19132 -0.3125 " pathEditMode="relative" rAng="-3044798" ptsTypes="FffFF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-0.05949 L 0.01545 -0.13541 C 0.0151 -0.1493 0.01563 -0.17014 0.02049 -0.19004 C 0.02708 -0.2125 0.03368 -0.22986 0.04392 -0.23865 L 0.08733 -0.28472 " pathEditMode="relative" rAng="6540749" ptsTypes="FffFF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1 -0.0338 L 0.00643 -0.15347 C 0.00591 -0.17778 0.0007 -0.21319 -0.00694 -0.25046 C -0.01562 -0.29167 -0.025 -0.32477 -0.03437 -0.34745 L -0.07847 -0.45046 " pathEditMode="relative" rAng="-27939763" ptsTypes="FffFF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741 L -0.04098 -0.15023 C -0.05573 -0.18102 -0.06077 -0.22268 -0.05469 -0.26273 C -0.04688 -0.3081 -0.03091 -0.3419 -0.00869 -0.36227 L 0.0941 -0.4625 " pathEditMode="relative" rAng="-4706099" ptsTypes="FffFF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11" grpId="0"/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H" dirty="0" smtClean="0"/>
              <a:t>Prestations: la proposition de valeur</a:t>
            </a:r>
            <a:endParaRPr lang="fr-CH" dirty="0"/>
          </a:p>
        </p:txBody>
      </p:sp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Secteurs 5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Secteurs 7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Secteurs 8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2" name="Secteurs 11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75572" y="4638659"/>
            <a:ext cx="71205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fr-CH" sz="1400" dirty="0" smtClean="0"/>
              <a:t>Quoi ?</a:t>
            </a:r>
            <a:endParaRPr lang="fr-CH" sz="1400" dirty="0"/>
          </a:p>
        </p:txBody>
      </p:sp>
      <p:pic>
        <p:nvPicPr>
          <p:cNvPr id="14" name="Picture 3" descr="C:\G\Essaim\Services\Outils\Fil rouge\Images du Canevas\BP-Box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74539"/>
            <a:ext cx="636129" cy="6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1691680" y="1268775"/>
            <a:ext cx="72008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/>
              <a:t>4</a:t>
            </a:r>
            <a:endParaRPr lang="fr-CH" sz="4000" dirty="0"/>
          </a:p>
        </p:txBody>
      </p:sp>
      <p:sp>
        <p:nvSpPr>
          <p:cNvPr id="16" name="Ellipse 15"/>
          <p:cNvSpPr/>
          <p:nvPr/>
        </p:nvSpPr>
        <p:spPr>
          <a:xfrm>
            <a:off x="4102290" y="2956361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1" descr="C:\G\Essaim\Services\Outils\Fil rouge\Images du Canevas\BP-Us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057" y="2078060"/>
            <a:ext cx="636129" cy="6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1797" y="2018571"/>
            <a:ext cx="68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004" y="2738571"/>
            <a:ext cx="3247351" cy="1654032"/>
          </a:xfrm>
          <a:prstGeom prst="wedgeRectCallout">
            <a:avLst>
              <a:gd name="adj1" fmla="val 94975"/>
              <a:gd name="adj2" fmla="val 50114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prestations matérielles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services immatériels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</a:t>
            </a:r>
            <a:r>
              <a:rPr lang="fr-CH" sz="1600" dirty="0" smtClean="0"/>
              <a:t>solutions aux problèmes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1600" dirty="0" smtClean="0"/>
              <a:t>Les apporteurs d’avantages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En production continue ou par projets…</a:t>
            </a:r>
            <a:endParaRPr lang="fr-CH" sz="1600" dirty="0"/>
          </a:p>
        </p:txBody>
      </p:sp>
      <p:sp>
        <p:nvSpPr>
          <p:cNvPr id="20" name="Rectangle 19"/>
          <p:cNvSpPr/>
          <p:nvPr/>
        </p:nvSpPr>
        <p:spPr>
          <a:xfrm>
            <a:off x="6414909" y="5517232"/>
            <a:ext cx="2664296" cy="1008112"/>
          </a:xfrm>
          <a:prstGeom prst="wedgeRectCallout">
            <a:avLst>
              <a:gd name="adj1" fmla="val -130881"/>
              <a:gd name="adj2" fmla="val -331126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fr-CH" sz="2000" b="1" dirty="0" smtClean="0">
                <a:solidFill>
                  <a:srgbClr val="0000FF"/>
                </a:solidFill>
              </a:rPr>
              <a:t>Les prestations doivent satisfaire les  besoins !</a:t>
            </a:r>
            <a:endParaRPr lang="fr-CH" sz="16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5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tx2">
                <a:lumMod val="5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tronoo.com/images/galaxies/galaxie-m8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C0B10"/>
              </a:clrFrom>
              <a:clrTo>
                <a:srgbClr val="0C0B1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2095">
            <a:off x="230985" y="2791306"/>
            <a:ext cx="8913016" cy="42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8259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dirty="0" smtClean="0">
                <a:ln/>
                <a:solidFill>
                  <a:schemeClr val="accent3"/>
                </a:solidFill>
                <a:effectLst/>
              </a:rPr>
              <a:t>Une galaxie entrepreneuriale ?</a:t>
            </a:r>
            <a:endParaRPr lang="fr-CH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3059832" y="1988840"/>
            <a:ext cx="2881420" cy="367240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Décomposer pour mieux servir!</a:t>
            </a:r>
            <a:endParaRPr lang="fr-CH" dirty="0"/>
          </a:p>
        </p:txBody>
      </p:sp>
      <p:grpSp>
        <p:nvGrpSpPr>
          <p:cNvPr id="4" name="Groupe 3"/>
          <p:cNvGrpSpPr/>
          <p:nvPr/>
        </p:nvGrpSpPr>
        <p:grpSpPr>
          <a:xfrm>
            <a:off x="267199" y="1765964"/>
            <a:ext cx="8568952" cy="3948136"/>
            <a:chOff x="0" y="0"/>
            <a:chExt cx="5124199" cy="2279774"/>
          </a:xfrm>
        </p:grpSpPr>
        <p:grpSp>
          <p:nvGrpSpPr>
            <p:cNvPr id="5" name="Groupe 4"/>
            <p:cNvGrpSpPr/>
            <p:nvPr/>
          </p:nvGrpSpPr>
          <p:grpSpPr>
            <a:xfrm>
              <a:off x="0" y="893135"/>
              <a:ext cx="5124199" cy="844963"/>
              <a:chOff x="0" y="0"/>
              <a:chExt cx="5124199" cy="844963"/>
            </a:xfrm>
          </p:grpSpPr>
          <p:sp>
            <p:nvSpPr>
              <p:cNvPr id="26" name="Forme libre 25"/>
              <p:cNvSpPr/>
              <p:nvPr/>
            </p:nvSpPr>
            <p:spPr>
              <a:xfrm rot="10800000">
                <a:off x="2658139" y="404037"/>
                <a:ext cx="849630" cy="0"/>
              </a:xfrm>
              <a:custGeom>
                <a:avLst/>
                <a:gdLst>
                  <a:gd name="connsiteX0" fmla="*/ 0 w 1311349"/>
                  <a:gd name="connsiteY0" fmla="*/ 219823 h 219823"/>
                  <a:gd name="connsiteX1" fmla="*/ 701749 w 1311349"/>
                  <a:gd name="connsiteY1" fmla="*/ 84 h 219823"/>
                  <a:gd name="connsiteX2" fmla="*/ 1311349 w 1311349"/>
                  <a:gd name="connsiteY2" fmla="*/ 191470 h 219823"/>
                  <a:gd name="connsiteX3" fmla="*/ 1311349 w 1311349"/>
                  <a:gd name="connsiteY3" fmla="*/ 191470 h 219823"/>
                  <a:gd name="connsiteX0" fmla="*/ 0 w 1311349"/>
                  <a:gd name="connsiteY0" fmla="*/ 28353 h 28353"/>
                  <a:gd name="connsiteX1" fmla="*/ 1311349 w 1311349"/>
                  <a:gd name="connsiteY1" fmla="*/ 0 h 28353"/>
                  <a:gd name="connsiteX2" fmla="*/ 1311349 w 1311349"/>
                  <a:gd name="connsiteY2" fmla="*/ 0 h 28353"/>
                  <a:gd name="connsiteX0" fmla="*/ 0 w 850355"/>
                  <a:gd name="connsiteY0" fmla="*/ 0 h 1"/>
                  <a:gd name="connsiteX1" fmla="*/ 850355 w 850355"/>
                  <a:gd name="connsiteY1" fmla="*/ 1 h 1"/>
                  <a:gd name="connsiteX2" fmla="*/ 850355 w 850355"/>
                  <a:gd name="connsiteY2" fmla="*/ 1 h 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355" h="1">
                    <a:moveTo>
                      <a:pt x="0" y="0"/>
                    </a:moveTo>
                    <a:lnTo>
                      <a:pt x="850355" y="1"/>
                    </a:lnTo>
                    <a:lnTo>
                      <a:pt x="850355" y="1"/>
                    </a:lnTo>
                  </a:path>
                </a:pathLst>
              </a:custGeom>
              <a:ln>
                <a:tailEnd type="triangle" w="lg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3600"/>
              </a:p>
            </p:txBody>
          </p:sp>
          <p:sp>
            <p:nvSpPr>
              <p:cNvPr id="27" name="Forme libre 26"/>
              <p:cNvSpPr/>
              <p:nvPr/>
            </p:nvSpPr>
            <p:spPr>
              <a:xfrm rot="10800000">
                <a:off x="3870251" y="404037"/>
                <a:ext cx="849630" cy="0"/>
              </a:xfrm>
              <a:custGeom>
                <a:avLst/>
                <a:gdLst>
                  <a:gd name="connsiteX0" fmla="*/ 0 w 1311349"/>
                  <a:gd name="connsiteY0" fmla="*/ 219823 h 219823"/>
                  <a:gd name="connsiteX1" fmla="*/ 701749 w 1311349"/>
                  <a:gd name="connsiteY1" fmla="*/ 84 h 219823"/>
                  <a:gd name="connsiteX2" fmla="*/ 1311349 w 1311349"/>
                  <a:gd name="connsiteY2" fmla="*/ 191470 h 219823"/>
                  <a:gd name="connsiteX3" fmla="*/ 1311349 w 1311349"/>
                  <a:gd name="connsiteY3" fmla="*/ 191470 h 219823"/>
                  <a:gd name="connsiteX0" fmla="*/ 0 w 1311349"/>
                  <a:gd name="connsiteY0" fmla="*/ 28353 h 28353"/>
                  <a:gd name="connsiteX1" fmla="*/ 1311349 w 1311349"/>
                  <a:gd name="connsiteY1" fmla="*/ 0 h 28353"/>
                  <a:gd name="connsiteX2" fmla="*/ 1311349 w 1311349"/>
                  <a:gd name="connsiteY2" fmla="*/ 0 h 28353"/>
                  <a:gd name="connsiteX0" fmla="*/ 0 w 850355"/>
                  <a:gd name="connsiteY0" fmla="*/ 0 h 1"/>
                  <a:gd name="connsiteX1" fmla="*/ 850355 w 850355"/>
                  <a:gd name="connsiteY1" fmla="*/ 1 h 1"/>
                  <a:gd name="connsiteX2" fmla="*/ 850355 w 850355"/>
                  <a:gd name="connsiteY2" fmla="*/ 1 h 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355" h="1">
                    <a:moveTo>
                      <a:pt x="0" y="0"/>
                    </a:moveTo>
                    <a:lnTo>
                      <a:pt x="850355" y="1"/>
                    </a:lnTo>
                    <a:lnTo>
                      <a:pt x="850355" y="1"/>
                    </a:lnTo>
                  </a:path>
                </a:pathLst>
              </a:custGeom>
              <a:ln>
                <a:tailEnd type="triangle" w="lg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3600"/>
              </a:p>
            </p:txBody>
          </p:sp>
          <p:sp>
            <p:nvSpPr>
              <p:cNvPr id="28" name="Nuage 27"/>
              <p:cNvSpPr/>
              <p:nvPr/>
            </p:nvSpPr>
            <p:spPr>
              <a:xfrm>
                <a:off x="0" y="63795"/>
                <a:ext cx="1222375" cy="672465"/>
              </a:xfrm>
              <a:prstGeom prst="cloud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3600"/>
              </a:p>
            </p:txBody>
          </p:sp>
          <p:sp>
            <p:nvSpPr>
              <p:cNvPr id="29" name="Zone de texte 7"/>
              <p:cNvSpPr txBox="1"/>
              <p:nvPr/>
            </p:nvSpPr>
            <p:spPr>
              <a:xfrm>
                <a:off x="170120" y="233916"/>
                <a:ext cx="921385" cy="4248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CH" sz="1400">
                    <a:effectLst/>
                    <a:latin typeface="Arial"/>
                    <a:ea typeface="Calibri"/>
                  </a:rPr>
                  <a:t>Besoin d’être ou de faire</a:t>
                </a:r>
                <a:endParaRPr lang="fr-CH">
                  <a:effectLst/>
                  <a:latin typeface="Arial"/>
                  <a:ea typeface="Calibri"/>
                </a:endParaRPr>
              </a:p>
            </p:txBody>
          </p:sp>
          <p:grpSp>
            <p:nvGrpSpPr>
              <p:cNvPr id="30" name="Groupe 29"/>
              <p:cNvGrpSpPr/>
              <p:nvPr/>
            </p:nvGrpSpPr>
            <p:grpSpPr>
              <a:xfrm>
                <a:off x="3200400" y="202019"/>
                <a:ext cx="1026794" cy="551816"/>
                <a:chOff x="0" y="56706"/>
                <a:chExt cx="1027430" cy="552894"/>
              </a:xfrm>
            </p:grpSpPr>
            <p:pic>
              <p:nvPicPr>
                <p:cNvPr id="41" name="Image 40" descr="C:\G\Essaim\Services\Outils\Fil rouge\Images du Canevas et divers\BP-Box.png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710" y="56706"/>
                  <a:ext cx="404037" cy="40403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" name="Zone de texte 8"/>
                <p:cNvSpPr txBox="1"/>
                <p:nvPr/>
              </p:nvSpPr>
              <p:spPr>
                <a:xfrm>
                  <a:off x="0" y="382772"/>
                  <a:ext cx="1027430" cy="226828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fr-CH" sz="1400">
                      <a:effectLst/>
                      <a:latin typeface="Arial"/>
                      <a:ea typeface="Calibri"/>
                    </a:rPr>
                    <a:t>Prestations</a:t>
                  </a:r>
                  <a:endParaRPr lang="fr-CH">
                    <a:effectLst/>
                    <a:latin typeface="Arial"/>
                    <a:ea typeface="Calibri"/>
                  </a:endParaRPr>
                </a:p>
              </p:txBody>
            </p:sp>
          </p:grpSp>
          <p:sp>
            <p:nvSpPr>
              <p:cNvPr id="31" name="Forme libre 30"/>
              <p:cNvSpPr/>
              <p:nvPr/>
            </p:nvSpPr>
            <p:spPr>
              <a:xfrm rot="10800000">
                <a:off x="1041990" y="393405"/>
                <a:ext cx="849630" cy="0"/>
              </a:xfrm>
              <a:custGeom>
                <a:avLst/>
                <a:gdLst>
                  <a:gd name="connsiteX0" fmla="*/ 0 w 1311349"/>
                  <a:gd name="connsiteY0" fmla="*/ 219823 h 219823"/>
                  <a:gd name="connsiteX1" fmla="*/ 701749 w 1311349"/>
                  <a:gd name="connsiteY1" fmla="*/ 84 h 219823"/>
                  <a:gd name="connsiteX2" fmla="*/ 1311349 w 1311349"/>
                  <a:gd name="connsiteY2" fmla="*/ 191470 h 219823"/>
                  <a:gd name="connsiteX3" fmla="*/ 1311349 w 1311349"/>
                  <a:gd name="connsiteY3" fmla="*/ 191470 h 219823"/>
                  <a:gd name="connsiteX0" fmla="*/ 0 w 1311349"/>
                  <a:gd name="connsiteY0" fmla="*/ 28353 h 28353"/>
                  <a:gd name="connsiteX1" fmla="*/ 1311349 w 1311349"/>
                  <a:gd name="connsiteY1" fmla="*/ 0 h 28353"/>
                  <a:gd name="connsiteX2" fmla="*/ 1311349 w 1311349"/>
                  <a:gd name="connsiteY2" fmla="*/ 0 h 28353"/>
                  <a:gd name="connsiteX0" fmla="*/ 0 w 850355"/>
                  <a:gd name="connsiteY0" fmla="*/ 0 h 1"/>
                  <a:gd name="connsiteX1" fmla="*/ 850355 w 850355"/>
                  <a:gd name="connsiteY1" fmla="*/ 1 h 1"/>
                  <a:gd name="connsiteX2" fmla="*/ 850355 w 850355"/>
                  <a:gd name="connsiteY2" fmla="*/ 1 h 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355" h="1">
                    <a:moveTo>
                      <a:pt x="0" y="0"/>
                    </a:moveTo>
                    <a:lnTo>
                      <a:pt x="850355" y="1"/>
                    </a:lnTo>
                    <a:lnTo>
                      <a:pt x="850355" y="1"/>
                    </a:lnTo>
                  </a:path>
                </a:pathLst>
              </a:custGeom>
              <a:ln>
                <a:tailEnd type="triangle" w="lg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3600"/>
              </a:p>
            </p:txBody>
          </p:sp>
          <p:grpSp>
            <p:nvGrpSpPr>
              <p:cNvPr id="32" name="Groupe 31"/>
              <p:cNvGrpSpPr/>
              <p:nvPr/>
            </p:nvGrpSpPr>
            <p:grpSpPr>
              <a:xfrm>
                <a:off x="2062716" y="0"/>
                <a:ext cx="693421" cy="672464"/>
                <a:chOff x="0" y="0"/>
                <a:chExt cx="694055" cy="673263"/>
              </a:xfrm>
            </p:grpSpPr>
            <p:pic>
              <p:nvPicPr>
                <p:cNvPr id="39" name="Image 38" descr="C:\G\Essaim\Services\Outils\Fil rouge\Images du Canevas et divers\BP-User.png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149" y="0"/>
                  <a:ext cx="503275" cy="5032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" name="Zone de texte 9"/>
                <p:cNvSpPr txBox="1"/>
                <p:nvPr/>
              </p:nvSpPr>
              <p:spPr>
                <a:xfrm>
                  <a:off x="0" y="446568"/>
                  <a:ext cx="694055" cy="2266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fr-CH" sz="1400">
                      <a:effectLst/>
                      <a:latin typeface="Arial"/>
                      <a:ea typeface="Calibri"/>
                    </a:rPr>
                    <a:t>Clients</a:t>
                  </a:r>
                  <a:endParaRPr lang="fr-CH">
                    <a:effectLst/>
                    <a:latin typeface="Arial"/>
                    <a:ea typeface="Calibri"/>
                  </a:endParaRPr>
                </a:p>
              </p:txBody>
            </p:sp>
          </p:grpSp>
          <p:grpSp>
            <p:nvGrpSpPr>
              <p:cNvPr id="33" name="Groupe 32"/>
              <p:cNvGrpSpPr/>
              <p:nvPr/>
            </p:nvGrpSpPr>
            <p:grpSpPr>
              <a:xfrm>
                <a:off x="4380614" y="127591"/>
                <a:ext cx="743585" cy="636904"/>
                <a:chOff x="0" y="134638"/>
                <a:chExt cx="744220" cy="637758"/>
              </a:xfrm>
            </p:grpSpPr>
            <p:pic>
              <p:nvPicPr>
                <p:cNvPr id="37" name="Image 36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1765" y="134638"/>
                  <a:ext cx="453656" cy="453517"/>
                </a:xfrm>
                <a:prstGeom prst="rect">
                  <a:avLst/>
                </a:prstGeom>
              </p:spPr>
            </p:pic>
            <p:sp>
              <p:nvSpPr>
                <p:cNvPr id="38" name="Zone de texte 25"/>
                <p:cNvSpPr txBox="1"/>
                <p:nvPr/>
              </p:nvSpPr>
              <p:spPr>
                <a:xfrm>
                  <a:off x="0" y="538716"/>
                  <a:ext cx="744220" cy="2336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fr-CH" sz="1400">
                      <a:effectLst/>
                      <a:latin typeface="Arial"/>
                      <a:ea typeface="Calibri"/>
                    </a:rPr>
                    <a:t>Vous</a:t>
                  </a:r>
                  <a:endParaRPr lang="fr-CH">
                    <a:effectLst/>
                    <a:latin typeface="Arial"/>
                    <a:ea typeface="Calibri"/>
                  </a:endParaRPr>
                </a:p>
              </p:txBody>
            </p:sp>
          </p:grpSp>
          <p:grpSp>
            <p:nvGrpSpPr>
              <p:cNvPr id="34" name="Groupe 33"/>
              <p:cNvGrpSpPr/>
              <p:nvPr/>
            </p:nvGrpSpPr>
            <p:grpSpPr>
              <a:xfrm>
                <a:off x="1584251" y="180753"/>
                <a:ext cx="921385" cy="664210"/>
                <a:chOff x="0" y="0"/>
                <a:chExt cx="921385" cy="664905"/>
              </a:xfrm>
            </p:grpSpPr>
            <p:pic>
              <p:nvPicPr>
                <p:cNvPr id="35" name="Image 34" descr="C:\G\Essaim\Services\Outils\Fil rouge\Images du Canevas et divers\Bénéficiaires.png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562" y="0"/>
                  <a:ext cx="482010" cy="4820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6" name="Zone de texte 22"/>
                <p:cNvSpPr txBox="1"/>
                <p:nvPr/>
              </p:nvSpPr>
              <p:spPr>
                <a:xfrm>
                  <a:off x="0" y="439480"/>
                  <a:ext cx="921385" cy="2254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fr-CH" sz="1400">
                      <a:effectLst/>
                      <a:latin typeface="Arial"/>
                      <a:ea typeface="Calibri"/>
                    </a:rPr>
                    <a:t>Bénéficiaires</a:t>
                  </a:r>
                  <a:endParaRPr lang="fr-CH">
                    <a:effectLst/>
                    <a:latin typeface="Arial"/>
                    <a:ea typeface="Calibri"/>
                  </a:endParaRPr>
                </a:p>
              </p:txBody>
            </p:sp>
          </p:grpSp>
        </p:grpSp>
        <p:grpSp>
          <p:nvGrpSpPr>
            <p:cNvPr id="6" name="Groupe 5"/>
            <p:cNvGrpSpPr/>
            <p:nvPr/>
          </p:nvGrpSpPr>
          <p:grpSpPr>
            <a:xfrm>
              <a:off x="946297" y="0"/>
              <a:ext cx="3479801" cy="902970"/>
              <a:chOff x="0" y="0"/>
              <a:chExt cx="3479845" cy="903236"/>
            </a:xfrm>
          </p:grpSpPr>
          <p:grpSp>
            <p:nvGrpSpPr>
              <p:cNvPr id="14" name="Groupe 13"/>
              <p:cNvGrpSpPr/>
              <p:nvPr/>
            </p:nvGrpSpPr>
            <p:grpSpPr>
              <a:xfrm>
                <a:off x="1573619" y="148856"/>
                <a:ext cx="786765" cy="630880"/>
                <a:chOff x="0" y="0"/>
                <a:chExt cx="786765" cy="630880"/>
              </a:xfrm>
            </p:grpSpPr>
            <p:pic>
              <p:nvPicPr>
                <p:cNvPr id="22" name="Image 21" descr="C:\G\Essaim\Services\Outils\Fil rouge\Images du Canevas et divers\BP-Box.png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549" y="0"/>
                  <a:ext cx="308344" cy="3508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3" name="Zone de texte 33"/>
                <p:cNvSpPr txBox="1"/>
                <p:nvPr/>
              </p:nvSpPr>
              <p:spPr>
                <a:xfrm>
                  <a:off x="0" y="435935"/>
                  <a:ext cx="786765" cy="1949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fr-CH" sz="1400">
                      <a:effectLst/>
                      <a:latin typeface="Arial"/>
                      <a:ea typeface="Calibri"/>
                    </a:rPr>
                    <a:t>Prestations</a:t>
                  </a:r>
                  <a:endParaRPr lang="fr-CH">
                    <a:effectLst/>
                    <a:latin typeface="Arial"/>
                    <a:ea typeface="Calibri"/>
                  </a:endParaRPr>
                </a:p>
              </p:txBody>
            </p:sp>
            <p:pic>
              <p:nvPicPr>
                <p:cNvPr id="24" name="Image 23" descr="C:\G\Essaim\Services\Outils\Fil rouge\Images du Canevas et divers\BP-Box.png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4037" y="148856"/>
                  <a:ext cx="308344" cy="3508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" name="Image 24" descr="C:\G\Essaim\Services\Outils\Fil rouge\Images du Canevas et divers\BP-Box.png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223" y="116958"/>
                  <a:ext cx="308344" cy="3508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5" name="Forme libre 14"/>
              <p:cNvSpPr/>
              <p:nvPr/>
            </p:nvSpPr>
            <p:spPr>
              <a:xfrm rot="10800000">
                <a:off x="2222205" y="425302"/>
                <a:ext cx="849630" cy="0"/>
              </a:xfrm>
              <a:custGeom>
                <a:avLst/>
                <a:gdLst>
                  <a:gd name="connsiteX0" fmla="*/ 0 w 1311349"/>
                  <a:gd name="connsiteY0" fmla="*/ 219823 h 219823"/>
                  <a:gd name="connsiteX1" fmla="*/ 701749 w 1311349"/>
                  <a:gd name="connsiteY1" fmla="*/ 84 h 219823"/>
                  <a:gd name="connsiteX2" fmla="*/ 1311349 w 1311349"/>
                  <a:gd name="connsiteY2" fmla="*/ 191470 h 219823"/>
                  <a:gd name="connsiteX3" fmla="*/ 1311349 w 1311349"/>
                  <a:gd name="connsiteY3" fmla="*/ 191470 h 219823"/>
                  <a:gd name="connsiteX0" fmla="*/ 0 w 1311349"/>
                  <a:gd name="connsiteY0" fmla="*/ 28353 h 28353"/>
                  <a:gd name="connsiteX1" fmla="*/ 1311349 w 1311349"/>
                  <a:gd name="connsiteY1" fmla="*/ 0 h 28353"/>
                  <a:gd name="connsiteX2" fmla="*/ 1311349 w 1311349"/>
                  <a:gd name="connsiteY2" fmla="*/ 0 h 28353"/>
                  <a:gd name="connsiteX0" fmla="*/ 0 w 850355"/>
                  <a:gd name="connsiteY0" fmla="*/ 0 h 1"/>
                  <a:gd name="connsiteX1" fmla="*/ 850355 w 850355"/>
                  <a:gd name="connsiteY1" fmla="*/ 1 h 1"/>
                  <a:gd name="connsiteX2" fmla="*/ 850355 w 850355"/>
                  <a:gd name="connsiteY2" fmla="*/ 1 h 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355" h="1">
                    <a:moveTo>
                      <a:pt x="0" y="0"/>
                    </a:moveTo>
                    <a:lnTo>
                      <a:pt x="850355" y="1"/>
                    </a:lnTo>
                    <a:lnTo>
                      <a:pt x="850355" y="1"/>
                    </a:lnTo>
                  </a:path>
                </a:pathLst>
              </a:custGeom>
              <a:ln>
                <a:prstDash val="sysDash"/>
                <a:tailEnd type="triangl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3600"/>
              </a:p>
            </p:txBody>
          </p:sp>
          <p:grpSp>
            <p:nvGrpSpPr>
              <p:cNvPr id="16" name="Groupe 15"/>
              <p:cNvGrpSpPr/>
              <p:nvPr/>
            </p:nvGrpSpPr>
            <p:grpSpPr>
              <a:xfrm>
                <a:off x="2615610" y="10633"/>
                <a:ext cx="864235" cy="892603"/>
                <a:chOff x="0" y="0"/>
                <a:chExt cx="864235" cy="892603"/>
              </a:xfrm>
            </p:grpSpPr>
            <p:sp>
              <p:nvSpPr>
                <p:cNvPr id="20" name="Zone de texte 83"/>
                <p:cNvSpPr txBox="1"/>
                <p:nvPr/>
              </p:nvSpPr>
              <p:spPr>
                <a:xfrm>
                  <a:off x="0" y="595423"/>
                  <a:ext cx="864235" cy="2971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fr-CH" sz="1400">
                      <a:effectLst/>
                      <a:latin typeface="Arial"/>
                      <a:ea typeface="Calibri"/>
                    </a:rPr>
                    <a:t>Concurrents</a:t>
                  </a:r>
                  <a:endParaRPr lang="fr-CH">
                    <a:effectLst/>
                    <a:latin typeface="Arial"/>
                    <a:ea typeface="Calibri"/>
                  </a:endParaRPr>
                </a:p>
              </p:txBody>
            </p:sp>
            <p:pic>
              <p:nvPicPr>
                <p:cNvPr id="21" name="Image 20" descr="C:\G\Google Drive\SBM Concept\Images\societe.png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95" y="0"/>
                  <a:ext cx="712381" cy="7123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7" name="Forme libre 16"/>
              <p:cNvSpPr/>
              <p:nvPr/>
            </p:nvSpPr>
            <p:spPr>
              <a:xfrm rot="20506835" flipH="1">
                <a:off x="0" y="627321"/>
                <a:ext cx="1742440" cy="252095"/>
              </a:xfrm>
              <a:custGeom>
                <a:avLst/>
                <a:gdLst>
                  <a:gd name="connsiteX0" fmla="*/ 0 w 1311349"/>
                  <a:gd name="connsiteY0" fmla="*/ 219823 h 219823"/>
                  <a:gd name="connsiteX1" fmla="*/ 701749 w 1311349"/>
                  <a:gd name="connsiteY1" fmla="*/ 84 h 219823"/>
                  <a:gd name="connsiteX2" fmla="*/ 1311349 w 1311349"/>
                  <a:gd name="connsiteY2" fmla="*/ 191470 h 219823"/>
                  <a:gd name="connsiteX3" fmla="*/ 1311349 w 1311349"/>
                  <a:gd name="connsiteY3" fmla="*/ 191470 h 219823"/>
                  <a:gd name="connsiteX0" fmla="*/ 0 w 1213839"/>
                  <a:gd name="connsiteY0" fmla="*/ 72676 h 217587"/>
                  <a:gd name="connsiteX1" fmla="*/ 604239 w 1213839"/>
                  <a:gd name="connsiteY1" fmla="*/ 26201 h 217587"/>
                  <a:gd name="connsiteX2" fmla="*/ 1213839 w 1213839"/>
                  <a:gd name="connsiteY2" fmla="*/ 217587 h 217587"/>
                  <a:gd name="connsiteX3" fmla="*/ 1213839 w 1213839"/>
                  <a:gd name="connsiteY3" fmla="*/ 217587 h 217587"/>
                  <a:gd name="connsiteX0" fmla="*/ 0 w 1213839"/>
                  <a:gd name="connsiteY0" fmla="*/ 72676 h 237877"/>
                  <a:gd name="connsiteX1" fmla="*/ 604239 w 1213839"/>
                  <a:gd name="connsiteY1" fmla="*/ 26201 h 237877"/>
                  <a:gd name="connsiteX2" fmla="*/ 1213839 w 1213839"/>
                  <a:gd name="connsiteY2" fmla="*/ 217587 h 237877"/>
                  <a:gd name="connsiteX3" fmla="*/ 1061365 w 1213839"/>
                  <a:gd name="connsiteY3" fmla="*/ 237877 h 237877"/>
                  <a:gd name="connsiteX0" fmla="*/ 0 w 1217718"/>
                  <a:gd name="connsiteY0" fmla="*/ 73867 h 239068"/>
                  <a:gd name="connsiteX1" fmla="*/ 604239 w 1217718"/>
                  <a:gd name="connsiteY1" fmla="*/ 27392 h 239068"/>
                  <a:gd name="connsiteX2" fmla="*/ 1217718 w 1217718"/>
                  <a:gd name="connsiteY2" fmla="*/ 237085 h 239068"/>
                  <a:gd name="connsiteX3" fmla="*/ 1061365 w 1217718"/>
                  <a:gd name="connsiteY3" fmla="*/ 239068 h 239068"/>
                  <a:gd name="connsiteX0" fmla="*/ 0 w 1061365"/>
                  <a:gd name="connsiteY0" fmla="*/ 73996 h 239197"/>
                  <a:gd name="connsiteX1" fmla="*/ 604239 w 1061365"/>
                  <a:gd name="connsiteY1" fmla="*/ 27521 h 239197"/>
                  <a:gd name="connsiteX2" fmla="*/ 1061365 w 1061365"/>
                  <a:gd name="connsiteY2" fmla="*/ 239197 h 2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1365" h="239197">
                    <a:moveTo>
                      <a:pt x="0" y="73996"/>
                    </a:moveTo>
                    <a:cubicBezTo>
                      <a:pt x="241595" y="-33511"/>
                      <a:pt x="427345" y="-13"/>
                      <a:pt x="604239" y="27521"/>
                    </a:cubicBezTo>
                    <a:cubicBezTo>
                      <a:pt x="781133" y="55055"/>
                      <a:pt x="966131" y="195098"/>
                      <a:pt x="1061365" y="239197"/>
                    </a:cubicBezTo>
                  </a:path>
                </a:pathLst>
              </a:custGeom>
              <a:ln>
                <a:prstDash val="sysDash"/>
                <a:tailEnd type="triangl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3600"/>
              </a:p>
            </p:txBody>
          </p:sp>
          <p:sp>
            <p:nvSpPr>
              <p:cNvPr id="18" name="Zone de texte 88"/>
              <p:cNvSpPr txBox="1"/>
              <p:nvPr/>
            </p:nvSpPr>
            <p:spPr>
              <a:xfrm>
                <a:off x="723005" y="148812"/>
                <a:ext cx="391160" cy="4883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fr-CH" sz="4400" b="1">
                    <a:ln>
                      <a:noFill/>
                    </a:ln>
                    <a:gradFill>
                      <a:gsLst>
                        <a:gs pos="0">
                          <a:srgbClr val="FC7B79"/>
                        </a:gs>
                        <a:gs pos="75000">
                          <a:srgbClr val="CF2C28"/>
                        </a:gs>
                        <a:gs pos="100000">
                          <a:srgbClr val="C90000"/>
                        </a:gs>
                      </a:gsLst>
                      <a:lin ang="5400000" scaled="0"/>
                    </a:gradFill>
                    <a:effectLst>
                      <a:outerShdw blurRad="50800" dist="39002" dir="5460000" algn="tl">
                        <a:srgbClr val="000000">
                          <a:alpha val="38000"/>
                        </a:srgbClr>
                      </a:outerShdw>
                    </a:effectLst>
                    <a:latin typeface="Arial"/>
                    <a:ea typeface="Calibri"/>
                  </a:rPr>
                  <a:t>?</a:t>
                </a:r>
                <a:endParaRPr lang="fr-CH">
                  <a:effectLst/>
                  <a:latin typeface="Arial"/>
                  <a:ea typeface="Calibri"/>
                </a:endParaRPr>
              </a:p>
            </p:txBody>
          </p:sp>
          <p:sp>
            <p:nvSpPr>
              <p:cNvPr id="19" name="Zone de texte 89"/>
              <p:cNvSpPr txBox="1"/>
              <p:nvPr/>
            </p:nvSpPr>
            <p:spPr>
              <a:xfrm>
                <a:off x="2360397" y="0"/>
                <a:ext cx="391160" cy="4883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fr-CH" sz="4400" b="1">
                    <a:ln>
                      <a:noFill/>
                    </a:ln>
                    <a:gradFill>
                      <a:gsLst>
                        <a:gs pos="0">
                          <a:srgbClr val="FC7B79"/>
                        </a:gs>
                        <a:gs pos="75000">
                          <a:srgbClr val="CF2C28"/>
                        </a:gs>
                        <a:gs pos="100000">
                          <a:srgbClr val="C90000"/>
                        </a:gs>
                      </a:gsLst>
                      <a:lin ang="5400000" scaled="0"/>
                    </a:gradFill>
                    <a:effectLst>
                      <a:outerShdw blurRad="50800" dist="39002" dir="5460000" algn="tl">
                        <a:srgbClr val="000000">
                          <a:alpha val="38000"/>
                        </a:srgbClr>
                      </a:outerShdw>
                    </a:effectLst>
                    <a:latin typeface="Arial"/>
                    <a:ea typeface="Calibri"/>
                  </a:rPr>
                  <a:t>?</a:t>
                </a:r>
                <a:endParaRPr lang="fr-CH">
                  <a:effectLst/>
                  <a:latin typeface="Arial"/>
                  <a:ea typeface="Calibri"/>
                </a:endParaRP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53162" y="1584251"/>
              <a:ext cx="4157212" cy="695523"/>
              <a:chOff x="0" y="0"/>
              <a:chExt cx="4157212" cy="695523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0" y="270221"/>
                <a:ext cx="1031240" cy="42530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CH" sz="1400" b="1">
                    <a:effectLst/>
                    <a:latin typeface="Arial"/>
                    <a:ea typeface="Calibri"/>
                  </a:rPr>
                  <a:t>Composantes du besoin</a:t>
                </a:r>
                <a:endParaRPr lang="fr-CH" b="1">
                  <a:effectLst/>
                  <a:latin typeface="Arial"/>
                  <a:ea typeface="Calibri"/>
                </a:endParaRPr>
              </a:p>
            </p:txBody>
          </p:sp>
          <p:sp>
            <p:nvSpPr>
              <p:cNvPr id="9" name="Forme libre 8"/>
              <p:cNvSpPr/>
              <p:nvPr/>
            </p:nvSpPr>
            <p:spPr>
              <a:xfrm rot="5400000" flipV="1">
                <a:off x="409354" y="137314"/>
                <a:ext cx="298450" cy="45085"/>
              </a:xfrm>
              <a:custGeom>
                <a:avLst/>
                <a:gdLst>
                  <a:gd name="connsiteX0" fmla="*/ 0 w 1311349"/>
                  <a:gd name="connsiteY0" fmla="*/ 219823 h 219823"/>
                  <a:gd name="connsiteX1" fmla="*/ 701749 w 1311349"/>
                  <a:gd name="connsiteY1" fmla="*/ 84 h 219823"/>
                  <a:gd name="connsiteX2" fmla="*/ 1311349 w 1311349"/>
                  <a:gd name="connsiteY2" fmla="*/ 191470 h 219823"/>
                  <a:gd name="connsiteX3" fmla="*/ 1311349 w 1311349"/>
                  <a:gd name="connsiteY3" fmla="*/ 191470 h 219823"/>
                  <a:gd name="connsiteX0" fmla="*/ 0 w 1311349"/>
                  <a:gd name="connsiteY0" fmla="*/ 28353 h 28353"/>
                  <a:gd name="connsiteX1" fmla="*/ 1311349 w 1311349"/>
                  <a:gd name="connsiteY1" fmla="*/ 0 h 28353"/>
                  <a:gd name="connsiteX2" fmla="*/ 1311349 w 1311349"/>
                  <a:gd name="connsiteY2" fmla="*/ 0 h 28353"/>
                  <a:gd name="connsiteX0" fmla="*/ 0 w 637589"/>
                  <a:gd name="connsiteY0" fmla="*/ 0 h 0"/>
                  <a:gd name="connsiteX1" fmla="*/ 637589 w 637589"/>
                  <a:gd name="connsiteY1" fmla="*/ 0 h 0"/>
                  <a:gd name="connsiteX2" fmla="*/ 637589 w 637589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7589">
                    <a:moveTo>
                      <a:pt x="0" y="0"/>
                    </a:moveTo>
                    <a:lnTo>
                      <a:pt x="637589" y="0"/>
                    </a:lnTo>
                    <a:lnTo>
                      <a:pt x="637589" y="0"/>
                    </a:lnTo>
                  </a:path>
                </a:pathLst>
              </a:custGeom>
              <a:ln>
                <a:tailEnd type="triangle" w="lg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3600"/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3125972" y="270221"/>
                <a:ext cx="1031240" cy="424815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CH" sz="1400" b="1" dirty="0">
                    <a:effectLst/>
                    <a:latin typeface="Arial"/>
                    <a:ea typeface="Calibri"/>
                  </a:rPr>
                  <a:t>Caractéristiques de la prestation</a:t>
                </a:r>
                <a:endParaRPr lang="fr-CH" b="1" dirty="0">
                  <a:effectLst/>
                  <a:latin typeface="Arial"/>
                  <a:ea typeface="Calibri"/>
                </a:endParaRPr>
              </a:p>
            </p:txBody>
          </p:sp>
          <p:sp>
            <p:nvSpPr>
              <p:cNvPr id="11" name="Forme libre 10"/>
              <p:cNvSpPr/>
              <p:nvPr/>
            </p:nvSpPr>
            <p:spPr>
              <a:xfrm rot="5400000" flipV="1">
                <a:off x="3503427" y="126682"/>
                <a:ext cx="298450" cy="45085"/>
              </a:xfrm>
              <a:custGeom>
                <a:avLst/>
                <a:gdLst>
                  <a:gd name="connsiteX0" fmla="*/ 0 w 1311349"/>
                  <a:gd name="connsiteY0" fmla="*/ 219823 h 219823"/>
                  <a:gd name="connsiteX1" fmla="*/ 701749 w 1311349"/>
                  <a:gd name="connsiteY1" fmla="*/ 84 h 219823"/>
                  <a:gd name="connsiteX2" fmla="*/ 1311349 w 1311349"/>
                  <a:gd name="connsiteY2" fmla="*/ 191470 h 219823"/>
                  <a:gd name="connsiteX3" fmla="*/ 1311349 w 1311349"/>
                  <a:gd name="connsiteY3" fmla="*/ 191470 h 219823"/>
                  <a:gd name="connsiteX0" fmla="*/ 0 w 1311349"/>
                  <a:gd name="connsiteY0" fmla="*/ 28353 h 28353"/>
                  <a:gd name="connsiteX1" fmla="*/ 1311349 w 1311349"/>
                  <a:gd name="connsiteY1" fmla="*/ 0 h 28353"/>
                  <a:gd name="connsiteX2" fmla="*/ 1311349 w 1311349"/>
                  <a:gd name="connsiteY2" fmla="*/ 0 h 28353"/>
                  <a:gd name="connsiteX0" fmla="*/ 0 w 637589"/>
                  <a:gd name="connsiteY0" fmla="*/ 0 h 0"/>
                  <a:gd name="connsiteX1" fmla="*/ 637589 w 637589"/>
                  <a:gd name="connsiteY1" fmla="*/ 0 h 0"/>
                  <a:gd name="connsiteX2" fmla="*/ 637589 w 637589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7589">
                    <a:moveTo>
                      <a:pt x="0" y="0"/>
                    </a:moveTo>
                    <a:lnTo>
                      <a:pt x="637589" y="0"/>
                    </a:lnTo>
                    <a:lnTo>
                      <a:pt x="637589" y="0"/>
                    </a:lnTo>
                  </a:path>
                </a:pathLst>
              </a:custGeom>
              <a:ln>
                <a:tailEnd type="triangle" w="lg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3600"/>
              </a:p>
            </p:txBody>
          </p:sp>
          <p:sp>
            <p:nvSpPr>
              <p:cNvPr id="12" name="Forme libre 11"/>
              <p:cNvSpPr/>
              <p:nvPr/>
            </p:nvSpPr>
            <p:spPr>
              <a:xfrm rot="10800000" flipV="1">
                <a:off x="1031358" y="610463"/>
                <a:ext cx="2094230" cy="45085"/>
              </a:xfrm>
              <a:custGeom>
                <a:avLst/>
                <a:gdLst>
                  <a:gd name="connsiteX0" fmla="*/ 0 w 1311349"/>
                  <a:gd name="connsiteY0" fmla="*/ 219823 h 219823"/>
                  <a:gd name="connsiteX1" fmla="*/ 701749 w 1311349"/>
                  <a:gd name="connsiteY1" fmla="*/ 84 h 219823"/>
                  <a:gd name="connsiteX2" fmla="*/ 1311349 w 1311349"/>
                  <a:gd name="connsiteY2" fmla="*/ 191470 h 219823"/>
                  <a:gd name="connsiteX3" fmla="*/ 1311349 w 1311349"/>
                  <a:gd name="connsiteY3" fmla="*/ 191470 h 219823"/>
                  <a:gd name="connsiteX0" fmla="*/ 0 w 1311349"/>
                  <a:gd name="connsiteY0" fmla="*/ 28353 h 28353"/>
                  <a:gd name="connsiteX1" fmla="*/ 1311349 w 1311349"/>
                  <a:gd name="connsiteY1" fmla="*/ 0 h 28353"/>
                  <a:gd name="connsiteX2" fmla="*/ 1311349 w 1311349"/>
                  <a:gd name="connsiteY2" fmla="*/ 0 h 28353"/>
                  <a:gd name="connsiteX0" fmla="*/ 0 w 850355"/>
                  <a:gd name="connsiteY0" fmla="*/ 0 h 1"/>
                  <a:gd name="connsiteX1" fmla="*/ 850355 w 850355"/>
                  <a:gd name="connsiteY1" fmla="*/ 1 h 1"/>
                  <a:gd name="connsiteX2" fmla="*/ 850355 w 850355"/>
                  <a:gd name="connsiteY2" fmla="*/ 1 h 1"/>
                  <a:gd name="connsiteX0" fmla="*/ 0 w 10002"/>
                  <a:gd name="connsiteY0" fmla="*/ 0 h 0"/>
                  <a:gd name="connsiteX1" fmla="*/ 10002 w 10002"/>
                  <a:gd name="connsiteY1" fmla="*/ 0 h 0"/>
                  <a:gd name="connsiteX2" fmla="*/ 10002 w 10002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2">
                    <a:moveTo>
                      <a:pt x="0" y="0"/>
                    </a:moveTo>
                    <a:lnTo>
                      <a:pt x="10002" y="0"/>
                    </a:lnTo>
                    <a:lnTo>
                      <a:pt x="10002" y="0"/>
                    </a:lnTo>
                  </a:path>
                </a:pathLst>
              </a:custGeom>
              <a:ln>
                <a:tailEnd type="triangle" w="lg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3600"/>
              </a:p>
            </p:txBody>
          </p:sp>
          <p:sp>
            <p:nvSpPr>
              <p:cNvPr id="13" name="Zone de texte 66"/>
              <p:cNvSpPr txBox="1"/>
              <p:nvPr/>
            </p:nvSpPr>
            <p:spPr>
              <a:xfrm>
                <a:off x="1020726" y="238323"/>
                <a:ext cx="2157730" cy="4248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CH" sz="1400">
                    <a:effectLst/>
                    <a:latin typeface="Arial"/>
                    <a:ea typeface="Calibri"/>
                  </a:rPr>
                  <a:t>Contribution de la caractéristique de la prestation à la composante du besoin</a:t>
                </a:r>
                <a:endParaRPr lang="fr-CH">
                  <a:effectLst/>
                  <a:latin typeface="Arial"/>
                  <a:ea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776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hdwallpapersimages.com/wp-content/uploads/2013/06/Basset-Houn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1512" y="2998681"/>
            <a:ext cx="6408712" cy="385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fr-CH" dirty="0" smtClean="0"/>
              <a:t>Un exemple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1764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dirty="0" smtClean="0"/>
              <a:t>Les voisins de la «</a:t>
            </a:r>
            <a:r>
              <a:rPr lang="fr-CH" sz="1800" i="1" dirty="0" smtClean="0"/>
              <a:t>vieille dame</a:t>
            </a:r>
            <a:r>
              <a:rPr lang="fr-CH" sz="1800" dirty="0" smtClean="0"/>
              <a:t>» </a:t>
            </a:r>
            <a:r>
              <a:rPr lang="fr-CH" sz="1800" dirty="0"/>
              <a:t>réclament du </a:t>
            </a:r>
            <a:r>
              <a:rPr lang="fr-CH" sz="1800" dirty="0" smtClean="0"/>
              <a:t>chien, qui n’est pas présentable et en accord avec le standing de l’immeuble.</a:t>
            </a:r>
          </a:p>
          <a:p>
            <a:pPr marL="0" indent="0">
              <a:buNone/>
            </a:pPr>
            <a:endParaRPr lang="fr-CH" sz="1800" dirty="0"/>
          </a:p>
          <a:p>
            <a:pPr marL="0" indent="0">
              <a:buNone/>
            </a:pPr>
            <a:r>
              <a:rPr lang="fr-CH" sz="1800" b="1" dirty="0" smtClean="0"/>
              <a:t>Besoins:</a:t>
            </a:r>
          </a:p>
          <a:p>
            <a:pPr lvl="0"/>
            <a:r>
              <a:rPr lang="fr-FR" sz="1800" dirty="0"/>
              <a:t>Sentir bon </a:t>
            </a:r>
            <a:endParaRPr lang="fr-CH" sz="1800" dirty="0"/>
          </a:p>
          <a:p>
            <a:pPr lvl="0"/>
            <a:r>
              <a:rPr lang="fr-FR" sz="1800" dirty="0"/>
              <a:t>Ne pas semer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des </a:t>
            </a:r>
            <a:r>
              <a:rPr lang="fr-FR" sz="1800" dirty="0"/>
              <a:t>poils partout </a:t>
            </a:r>
            <a:endParaRPr lang="fr-CH" sz="1800" dirty="0"/>
          </a:p>
          <a:p>
            <a:pPr lvl="0"/>
            <a:r>
              <a:rPr lang="fr-FR" sz="1800" dirty="0"/>
              <a:t>Ne pas griffer le hall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d’entrée </a:t>
            </a:r>
            <a:r>
              <a:rPr lang="fr-FR" sz="1800" dirty="0"/>
              <a:t>en bois</a:t>
            </a:r>
            <a:endParaRPr lang="fr-CH" sz="1800" dirty="0"/>
          </a:p>
          <a:p>
            <a:pPr lvl="0"/>
            <a:r>
              <a:rPr lang="fr-FR" sz="1800" dirty="0"/>
              <a:t>Ne pas avoir l’air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d’un </a:t>
            </a:r>
            <a:r>
              <a:rPr lang="fr-FR" sz="1800" dirty="0"/>
              <a:t>chien errant</a:t>
            </a:r>
            <a:endParaRPr lang="fr-CH" sz="1800" dirty="0"/>
          </a:p>
          <a:p>
            <a:endParaRPr lang="fr-CH" sz="1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47160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dirty="0" smtClean="0"/>
              <a:t>Proposer un service de toilettage à domicile, évitant de longs déplacements pénibles à la «</a:t>
            </a:r>
            <a:r>
              <a:rPr lang="fr-CH" sz="1800" i="1" dirty="0" smtClean="0"/>
              <a:t>vieille dame</a:t>
            </a:r>
            <a:r>
              <a:rPr lang="fr-CH" sz="1800" dirty="0" smtClean="0"/>
              <a:t>».</a:t>
            </a:r>
            <a:br>
              <a:rPr lang="fr-CH" sz="1800" dirty="0" smtClean="0"/>
            </a:br>
            <a:endParaRPr lang="fr-CH" sz="1800" dirty="0" smtClean="0"/>
          </a:p>
          <a:p>
            <a:pPr marL="0" indent="0">
              <a:buNone/>
            </a:pPr>
            <a:r>
              <a:rPr lang="fr-CH" sz="1800" b="1" dirty="0" smtClean="0"/>
              <a:t>Composantes:</a:t>
            </a:r>
          </a:p>
          <a:p>
            <a:pPr lvl="0"/>
            <a:r>
              <a:rPr lang="fr-FR" sz="1800" dirty="0"/>
              <a:t>Bain (sentir bon)</a:t>
            </a:r>
            <a:endParaRPr lang="fr-CH" sz="1800" dirty="0"/>
          </a:p>
          <a:p>
            <a:pPr lvl="0"/>
            <a:r>
              <a:rPr lang="fr-FR" sz="1800" dirty="0"/>
              <a:t>Brossage (perte des poils)</a:t>
            </a:r>
            <a:endParaRPr lang="fr-CH" sz="1800" dirty="0"/>
          </a:p>
          <a:p>
            <a:pPr lvl="0"/>
            <a:r>
              <a:rPr lang="fr-FR" sz="1800" dirty="0"/>
              <a:t>Coupe des griffes (marques dans le hall)</a:t>
            </a:r>
            <a:endParaRPr lang="fr-CH" sz="1800" dirty="0"/>
          </a:p>
          <a:p>
            <a:pPr lvl="0"/>
            <a:r>
              <a:rPr lang="fr-FR" sz="1800" dirty="0"/>
              <a:t>Coupe des poils et/ou tonsure (esthétique)</a:t>
            </a:r>
            <a:endParaRPr lang="fr-CH" sz="1800" dirty="0"/>
          </a:p>
          <a:p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373568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841" y="274638"/>
            <a:ext cx="8644639" cy="778098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Exercice: quelles prestations </a:t>
            </a:r>
            <a:br>
              <a:rPr lang="fr-CH" dirty="0" smtClean="0"/>
            </a:br>
            <a:r>
              <a:rPr lang="fr-CH" dirty="0" smtClean="0"/>
              <a:t>pour la Maison de Charlotte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790" y="1128209"/>
            <a:ext cx="8173642" cy="2372799"/>
          </a:xfrm>
        </p:spPr>
        <p:txBody>
          <a:bodyPr anchor="ctr" anchorCtr="0"/>
          <a:lstStyle/>
          <a:p>
            <a:pPr>
              <a:spcBef>
                <a:spcPts val="1200"/>
              </a:spcBef>
            </a:pPr>
            <a:r>
              <a:rPr lang="fr-CH" dirty="0" smtClean="0"/>
              <a:t>Décomposez au moins un des besoins des bénéficiaires</a:t>
            </a:r>
            <a:br>
              <a:rPr lang="fr-CH" dirty="0" smtClean="0"/>
            </a:br>
            <a:r>
              <a:rPr lang="fr-CH" dirty="0" smtClean="0"/>
              <a:t>de la Maison de Charlotte</a:t>
            </a:r>
          </a:p>
          <a:p>
            <a:pPr>
              <a:spcBef>
                <a:spcPts val="1200"/>
              </a:spcBef>
            </a:pPr>
            <a:r>
              <a:rPr lang="fr-CH" dirty="0" smtClean="0"/>
              <a:t>Faites-y correspondre les caractéristiques de la prestation correspondante</a:t>
            </a:r>
          </a:p>
          <a:p>
            <a:pPr>
              <a:spcBef>
                <a:spcPts val="1200"/>
              </a:spcBef>
            </a:pPr>
            <a:r>
              <a:rPr lang="fr-CH" dirty="0" smtClean="0"/>
              <a:t>Temps </a:t>
            </a:r>
            <a:r>
              <a:rPr lang="fr-CH" dirty="0"/>
              <a:t>à disposition: </a:t>
            </a:r>
            <a:r>
              <a:rPr lang="fr-CH" dirty="0" smtClean="0"/>
              <a:t>10 minutes</a:t>
            </a:r>
          </a:p>
          <a:p>
            <a:pPr>
              <a:spcBef>
                <a:spcPts val="1200"/>
              </a:spcBef>
            </a:pP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5689130" y="1988840"/>
            <a:ext cx="3429088" cy="3693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endParaRPr lang="fr-CH" dirty="0"/>
          </a:p>
        </p:txBody>
      </p:sp>
      <p:pic>
        <p:nvPicPr>
          <p:cNvPr id="7171" name="Picture 3" descr="C:\G\Google Drive\SBM Suisse\Photos déjantées\frisbe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076" y="2660832"/>
            <a:ext cx="4356975" cy="264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931852"/>
            <a:ext cx="5304155" cy="240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1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:\G\Google Drive\Leonardo SBM\Social Business Models Canvas and Red thread\French\Outils\Canevas\Social Business Model Canvas A0 - N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47251" cy="647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gner un rectangle à un seul coin 11"/>
          <p:cNvSpPr/>
          <p:nvPr/>
        </p:nvSpPr>
        <p:spPr>
          <a:xfrm>
            <a:off x="5650990" y="1128301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Startups</a:t>
            </a:r>
          </a:p>
        </p:txBody>
      </p:sp>
      <p:sp>
        <p:nvSpPr>
          <p:cNvPr id="13" name="Rogner un rectangle à un seul coin 12"/>
          <p:cNvSpPr/>
          <p:nvPr/>
        </p:nvSpPr>
        <p:spPr>
          <a:xfrm>
            <a:off x="5388198" y="4358379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Sondages</a:t>
            </a:r>
          </a:p>
        </p:txBody>
      </p:sp>
      <p:sp>
        <p:nvSpPr>
          <p:cNvPr id="14" name="Rogner un rectangle à un seul coin 13"/>
          <p:cNvSpPr/>
          <p:nvPr/>
        </p:nvSpPr>
        <p:spPr>
          <a:xfrm>
            <a:off x="4698372" y="120494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Demandeurs d’emploi</a:t>
            </a:r>
          </a:p>
        </p:txBody>
      </p:sp>
      <p:sp>
        <p:nvSpPr>
          <p:cNvPr id="15" name="Rogner un rectangle à un seul coin 14"/>
          <p:cNvSpPr/>
          <p:nvPr/>
        </p:nvSpPr>
        <p:spPr>
          <a:xfrm>
            <a:off x="8267954" y="44943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Vaud</a:t>
            </a:r>
          </a:p>
        </p:txBody>
      </p:sp>
      <p:sp>
        <p:nvSpPr>
          <p:cNvPr id="16" name="Rogner un rectangle à un seul coin 15"/>
          <p:cNvSpPr/>
          <p:nvPr/>
        </p:nvSpPr>
        <p:spPr>
          <a:xfrm>
            <a:off x="181054" y="28136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Chômage 45+</a:t>
            </a: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4687422" y="2267041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SDE / OCE</a:t>
            </a:r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6067076" y="1631975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Entreprises</a:t>
            </a:r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5245853" y="1774317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ONG’s</a:t>
            </a:r>
          </a:p>
        </p:txBody>
      </p:sp>
      <p:sp>
        <p:nvSpPr>
          <p:cNvPr id="20" name="Rogner un rectangle à un seul coin 19"/>
          <p:cNvSpPr/>
          <p:nvPr/>
        </p:nvSpPr>
        <p:spPr>
          <a:xfrm>
            <a:off x="3767652" y="44943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Etre actif, bouger</a:t>
            </a:r>
          </a:p>
        </p:txBody>
      </p:sp>
      <p:sp>
        <p:nvSpPr>
          <p:cNvPr id="21" name="Rogner un rectangle à un seul coin 20"/>
          <p:cNvSpPr/>
          <p:nvPr/>
        </p:nvSpPr>
        <p:spPr>
          <a:xfrm>
            <a:off x="2981976" y="777765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Etre connu et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reconnu</a:t>
            </a:r>
          </a:p>
        </p:txBody>
      </p:sp>
      <p:sp>
        <p:nvSpPr>
          <p:cNvPr id="22" name="Rogner un rectangle à un seul coin 21"/>
          <p:cNvSpPr/>
          <p:nvPr/>
        </p:nvSpPr>
        <p:spPr>
          <a:xfrm>
            <a:off x="2521936" y="1215897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Echanger</a:t>
            </a:r>
          </a:p>
        </p:txBody>
      </p:sp>
      <p:sp>
        <p:nvSpPr>
          <p:cNvPr id="23" name="Rogner un rectangle à un seul coin 22"/>
          <p:cNvSpPr/>
          <p:nvPr/>
        </p:nvSpPr>
        <p:spPr>
          <a:xfrm>
            <a:off x="2628890" y="1719570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Avoir des informations</a:t>
            </a:r>
          </a:p>
        </p:txBody>
      </p:sp>
      <p:sp>
        <p:nvSpPr>
          <p:cNvPr id="24" name="Rogner un rectangle à un seul coin 23"/>
          <p:cNvSpPr/>
          <p:nvPr/>
        </p:nvSpPr>
        <p:spPr>
          <a:xfrm>
            <a:off x="3132573" y="2190395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Regagner de la confiance</a:t>
            </a:r>
          </a:p>
        </p:txBody>
      </p:sp>
      <p:sp>
        <p:nvSpPr>
          <p:cNvPr id="25" name="Rogner un rectangle à un seul coin 24"/>
          <p:cNvSpPr/>
          <p:nvPr/>
        </p:nvSpPr>
        <p:spPr>
          <a:xfrm>
            <a:off x="3701954" y="953111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Obtenir des informations</a:t>
            </a:r>
          </a:p>
        </p:txBody>
      </p:sp>
      <p:sp>
        <p:nvSpPr>
          <p:cNvPr id="26" name="Rogner un rectangle à un seul coin 25"/>
          <p:cNvSpPr/>
          <p:nvPr/>
        </p:nvSpPr>
        <p:spPr>
          <a:xfrm>
            <a:off x="3340616" y="1402037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Valider des hypothèses</a:t>
            </a:r>
          </a:p>
        </p:txBody>
      </p:sp>
      <p:sp>
        <p:nvSpPr>
          <p:cNvPr id="27" name="Rogner un rectangle à un seul coin 26"/>
          <p:cNvSpPr/>
          <p:nvPr/>
        </p:nvSpPr>
        <p:spPr>
          <a:xfrm>
            <a:off x="3789551" y="1850963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Se rassurer</a:t>
            </a:r>
          </a:p>
        </p:txBody>
      </p:sp>
      <p:sp>
        <p:nvSpPr>
          <p:cNvPr id="28" name="Rogner un rectangle à un seul coin 27"/>
          <p:cNvSpPr/>
          <p:nvPr/>
        </p:nvSpPr>
        <p:spPr>
          <a:xfrm>
            <a:off x="3844299" y="2584574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Etre alerté</a:t>
            </a:r>
          </a:p>
        </p:txBody>
      </p:sp>
      <p:sp>
        <p:nvSpPr>
          <p:cNvPr id="29" name="Rogner un rectangle à un seul coin 28"/>
          <p:cNvSpPr/>
          <p:nvPr/>
        </p:nvSpPr>
        <p:spPr>
          <a:xfrm>
            <a:off x="4692506" y="4281733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Accompagnement, évaluations</a:t>
            </a:r>
          </a:p>
        </p:txBody>
      </p:sp>
      <p:sp>
        <p:nvSpPr>
          <p:cNvPr id="30" name="Rogner un rectangle à un seul coin 29"/>
          <p:cNvSpPr/>
          <p:nvPr/>
        </p:nvSpPr>
        <p:spPr>
          <a:xfrm>
            <a:off x="4709321" y="4851102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Formations :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look, pitch,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recherche…</a:t>
            </a:r>
          </a:p>
        </p:txBody>
      </p:sp>
      <p:sp>
        <p:nvSpPr>
          <p:cNvPr id="31" name="Rogner un rectangle à un seul coin 30"/>
          <p:cNvSpPr/>
          <p:nvPr/>
        </p:nvSpPr>
        <p:spPr>
          <a:xfrm>
            <a:off x="4610774" y="5354775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Opportunités de recherche et de veille</a:t>
            </a:r>
          </a:p>
        </p:txBody>
      </p:sp>
      <p:sp>
        <p:nvSpPr>
          <p:cNvPr id="32" name="Rogner un rectangle à un seul coin 31"/>
          <p:cNvSpPr/>
          <p:nvPr/>
        </p:nvSpPr>
        <p:spPr>
          <a:xfrm>
            <a:off x="4764069" y="585844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Opportunités de sondage de terrain</a:t>
            </a:r>
          </a:p>
        </p:txBody>
      </p:sp>
      <p:sp>
        <p:nvSpPr>
          <p:cNvPr id="33" name="Rogner un rectangle à un seul coin 32"/>
          <p:cNvSpPr/>
          <p:nvPr/>
        </p:nvSpPr>
        <p:spPr>
          <a:xfrm>
            <a:off x="5694789" y="4927748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Recherches d’information</a:t>
            </a:r>
          </a:p>
        </p:txBody>
      </p:sp>
      <p:sp>
        <p:nvSpPr>
          <p:cNvPr id="34" name="Rogner un rectangle à un seul coin 33"/>
          <p:cNvSpPr/>
          <p:nvPr/>
        </p:nvSpPr>
        <p:spPr>
          <a:xfrm>
            <a:off x="5530544" y="5464269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Service de veille</a:t>
            </a:r>
          </a:p>
        </p:txBody>
      </p:sp>
      <p:sp>
        <p:nvSpPr>
          <p:cNvPr id="36" name="Rogner un rectangle à un seul coin 35"/>
          <p:cNvSpPr/>
          <p:nvPr/>
        </p:nvSpPr>
        <p:spPr>
          <a:xfrm>
            <a:off x="4588875" y="3810908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MMT ?</a:t>
            </a:r>
          </a:p>
        </p:txBody>
      </p:sp>
      <p:sp>
        <p:nvSpPr>
          <p:cNvPr id="62" name="Rogner un rectangle à un seul coin 61"/>
          <p:cNvSpPr/>
          <p:nvPr/>
        </p:nvSpPr>
        <p:spPr>
          <a:xfrm>
            <a:off x="7326285" y="219501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Genève</a:t>
            </a:r>
          </a:p>
        </p:txBody>
      </p:sp>
      <p:sp>
        <p:nvSpPr>
          <p:cNvPr id="63" name="Rogner un rectangle à un seul coin 62"/>
          <p:cNvSpPr/>
          <p:nvPr/>
        </p:nvSpPr>
        <p:spPr>
          <a:xfrm>
            <a:off x="980377" y="171873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Décalages intergénérationnels</a:t>
            </a:r>
          </a:p>
        </p:txBody>
      </p:sp>
      <p:sp>
        <p:nvSpPr>
          <p:cNvPr id="64" name="Rogner un rectangle à un seul coin 63"/>
          <p:cNvSpPr/>
          <p:nvPr/>
        </p:nvSpPr>
        <p:spPr>
          <a:xfrm>
            <a:off x="1210320" y="675546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Plateformes et outils de sondage</a:t>
            </a:r>
          </a:p>
        </p:txBody>
      </p:sp>
      <p:sp>
        <p:nvSpPr>
          <p:cNvPr id="65" name="Rogner un rectangle à un seul coin 64"/>
          <p:cNvSpPr/>
          <p:nvPr/>
        </p:nvSpPr>
        <p:spPr>
          <a:xfrm>
            <a:off x="476694" y="101497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Préoccupations 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du SECO</a:t>
            </a:r>
          </a:p>
        </p:txBody>
      </p:sp>
      <p:sp>
        <p:nvSpPr>
          <p:cNvPr id="66" name="Rogner un rectangle à un seul coin 65"/>
          <p:cNvSpPr/>
          <p:nvPr/>
        </p:nvSpPr>
        <p:spPr>
          <a:xfrm>
            <a:off x="7183939" y="843617"/>
            <a:ext cx="758080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Surabondance d’informations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8944" y="5803790"/>
            <a:ext cx="2637834" cy="1076271"/>
          </a:xfrm>
        </p:spPr>
        <p:txBody>
          <a:bodyPr>
            <a:normAutofit/>
          </a:bodyPr>
          <a:lstStyle/>
          <a:p>
            <a:r>
              <a:rPr lang="fr-CH" dirty="0" smtClean="0"/>
              <a:t>Les chasseurs d’infos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9623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841" y="274638"/>
            <a:ext cx="8644639" cy="582594"/>
          </a:xfrm>
        </p:spPr>
        <p:txBody>
          <a:bodyPr/>
          <a:lstStyle/>
          <a:p>
            <a:r>
              <a:rPr lang="fr-CH" dirty="0" smtClean="0"/>
              <a:t>Exercice: analysez vos prestations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790" y="1128209"/>
            <a:ext cx="8173642" cy="2372799"/>
          </a:xfrm>
        </p:spPr>
        <p:txBody>
          <a:bodyPr anchor="ctr" anchorCtr="0"/>
          <a:lstStyle/>
          <a:p>
            <a:pPr>
              <a:spcBef>
                <a:spcPts val="1200"/>
              </a:spcBef>
            </a:pPr>
            <a:r>
              <a:rPr lang="fr-CH" dirty="0"/>
              <a:t>Complétez votre canevas avec vos prestations!</a:t>
            </a:r>
          </a:p>
          <a:p>
            <a:pPr>
              <a:spcBef>
                <a:spcPts val="1200"/>
              </a:spcBef>
            </a:pPr>
            <a:r>
              <a:rPr lang="fr-CH" dirty="0" smtClean="0"/>
              <a:t>Décomposez au moins un des besoins de vos clientèles</a:t>
            </a:r>
          </a:p>
          <a:p>
            <a:pPr>
              <a:spcBef>
                <a:spcPts val="1200"/>
              </a:spcBef>
            </a:pPr>
            <a:r>
              <a:rPr lang="fr-CH" dirty="0" smtClean="0"/>
              <a:t>Faites-y correspondre les caractéristiques de la prestation correspondante</a:t>
            </a:r>
          </a:p>
          <a:p>
            <a:pPr>
              <a:spcBef>
                <a:spcPts val="1200"/>
              </a:spcBef>
            </a:pPr>
            <a:r>
              <a:rPr lang="fr-CH" dirty="0" smtClean="0"/>
              <a:t>Temps </a:t>
            </a:r>
            <a:r>
              <a:rPr lang="fr-CH" dirty="0"/>
              <a:t>à disposition: </a:t>
            </a:r>
            <a:r>
              <a:rPr lang="fr-CH" dirty="0" smtClean="0"/>
              <a:t>10 minutes</a:t>
            </a:r>
          </a:p>
          <a:p>
            <a:pPr>
              <a:spcBef>
                <a:spcPts val="1200"/>
              </a:spcBef>
            </a:pP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5689130" y="1988840"/>
            <a:ext cx="3429088" cy="3693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endParaRPr lang="fr-CH" dirty="0"/>
          </a:p>
        </p:txBody>
      </p:sp>
      <p:pic>
        <p:nvPicPr>
          <p:cNvPr id="7171" name="Picture 3" descr="C:\G\Google Drive\SBM Suisse\Photos déjantées\frisbe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076" y="2660832"/>
            <a:ext cx="4356975" cy="264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931852"/>
            <a:ext cx="5304155" cy="240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53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C:\G\Google Drive\Leonardo SBM\Social Business Models Canvas and Red thread\French\Outils\Canevas\Social Business Model Canvas A0 - 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759754"/>
            <a:ext cx="4124869" cy="291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1747779" cy="242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Autofit/>
          </a:bodyPr>
          <a:lstStyle/>
          <a:p>
            <a:r>
              <a:rPr lang="pt-BR" dirty="0" smtClean="0"/>
              <a:t>La mission est construite dans le canevas</a:t>
            </a:r>
            <a:br>
              <a:rPr lang="pt-BR" dirty="0" smtClean="0"/>
            </a:br>
            <a:r>
              <a:rPr lang="pt-BR" dirty="0" smtClean="0"/>
              <a:t>				de modèle d’affaires</a:t>
            </a:r>
            <a:endParaRPr lang="pt-BR" dirty="0"/>
          </a:p>
        </p:txBody>
      </p:sp>
      <p:pic>
        <p:nvPicPr>
          <p:cNvPr id="1028" name="Picture 4" descr="http://www.twohatmarketing.com/.a/6a00d8341c8d6453ef016304fd3101970d-pi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434" y="3501008"/>
            <a:ext cx="3416478" cy="284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sées 3"/>
          <p:cNvSpPr/>
          <p:nvPr/>
        </p:nvSpPr>
        <p:spPr>
          <a:xfrm>
            <a:off x="363434" y="972006"/>
            <a:ext cx="4658947" cy="1828460"/>
          </a:xfrm>
          <a:prstGeom prst="cloudCallout">
            <a:avLst>
              <a:gd name="adj1" fmla="val -20438"/>
              <a:gd name="adj2" fmla="val 910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44000" bIns="144000" rtlCol="0" anchor="ctr"/>
          <a:lstStyle/>
          <a:p>
            <a:pPr marL="95250" algn="ctr"/>
            <a:r>
              <a:rPr lang="fr-CH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Une Bonne Mission…</a:t>
            </a:r>
            <a:endParaRPr lang="fr-CH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5436096" y="4024725"/>
            <a:ext cx="844435" cy="84443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6391861" y="4024725"/>
            <a:ext cx="844435" cy="84443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6391861" y="5536893"/>
            <a:ext cx="844435" cy="84443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1235675" y="630932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Peter Drucker</a:t>
            </a:r>
            <a:endParaRPr lang="fr-CH" dirty="0"/>
          </a:p>
        </p:txBody>
      </p:sp>
      <p:grpSp>
        <p:nvGrpSpPr>
          <p:cNvPr id="20" name="Groupe 19"/>
          <p:cNvGrpSpPr/>
          <p:nvPr/>
        </p:nvGrpSpPr>
        <p:grpSpPr>
          <a:xfrm>
            <a:off x="4067944" y="1484784"/>
            <a:ext cx="4502002" cy="2619584"/>
            <a:chOff x="4067944" y="1484784"/>
            <a:chExt cx="4502002" cy="2619584"/>
          </a:xfrm>
        </p:grpSpPr>
        <p:grpSp>
          <p:nvGrpSpPr>
            <p:cNvPr id="14" name="Groupe 13"/>
            <p:cNvGrpSpPr/>
            <p:nvPr/>
          </p:nvGrpSpPr>
          <p:grpSpPr>
            <a:xfrm>
              <a:off x="4067944" y="1484784"/>
              <a:ext cx="4502002" cy="1833133"/>
              <a:chOff x="4054296" y="3720235"/>
              <a:chExt cx="4502002" cy="18331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054296" y="3720235"/>
                <a:ext cx="4488354" cy="1833133"/>
              </a:xfrm>
              <a:prstGeom prst="rect">
                <a:avLst/>
              </a:prstGeo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4614193" y="3770594"/>
                <a:ext cx="3942105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r-CH" b="1" dirty="0" smtClean="0"/>
                  <a:t>Pourquoi</a:t>
                </a:r>
                <a:r>
                  <a:rPr lang="fr-CH" dirty="0" smtClean="0"/>
                  <a:t>: les besoins existants</a:t>
                </a:r>
              </a:p>
              <a:p>
                <a:pPr>
                  <a:lnSpc>
                    <a:spcPct val="200000"/>
                  </a:lnSpc>
                </a:pPr>
                <a:r>
                  <a:rPr lang="fr-CH" b="1" dirty="0" smtClean="0"/>
                  <a:t>Qui</a:t>
                </a:r>
                <a:r>
                  <a:rPr lang="fr-CH" dirty="0" smtClean="0"/>
                  <a:t>: celles et ceux qui les ressentent</a:t>
                </a:r>
              </a:p>
              <a:p>
                <a:pPr>
                  <a:lnSpc>
                    <a:spcPct val="200000"/>
                  </a:lnSpc>
                </a:pPr>
                <a:r>
                  <a:rPr lang="fr-CH" b="1" dirty="0" smtClean="0"/>
                  <a:t>Quoi</a:t>
                </a:r>
                <a:r>
                  <a:rPr lang="fr-CH" dirty="0" smtClean="0"/>
                  <a:t>: les solutions pour les résoudre</a:t>
                </a:r>
                <a:endParaRPr lang="fr-CH" dirty="0"/>
              </a:p>
            </p:txBody>
          </p:sp>
          <p:pic>
            <p:nvPicPr>
              <p:cNvPr id="16" name="Picture 11" descr="C:\G\Essaim\Services\Outils\Fil rouge\Images du Canevas\BP-User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6962" y="4422408"/>
                <a:ext cx="507231" cy="507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67944" y="3770594"/>
                <a:ext cx="546249" cy="575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3" descr="C:\G\Essaim\Services\Outils\Fil rouge\Images du Canevas\BP-Box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6962" y="5018841"/>
                <a:ext cx="507231" cy="507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Flèche vers le bas 18"/>
            <p:cNvSpPr/>
            <p:nvPr/>
          </p:nvSpPr>
          <p:spPr>
            <a:xfrm>
              <a:off x="5823432" y="3316765"/>
              <a:ext cx="1008112" cy="787603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23573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/>
          <p:cNvGrpSpPr/>
          <p:nvPr/>
        </p:nvGrpSpPr>
        <p:grpSpPr>
          <a:xfrm>
            <a:off x="4999632" y="836712"/>
            <a:ext cx="3508043" cy="2953158"/>
            <a:chOff x="4999632" y="836712"/>
            <a:chExt cx="3508043" cy="295315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632" y="836712"/>
              <a:ext cx="2959986" cy="2953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ZoneTexte 27"/>
            <p:cNvSpPr txBox="1"/>
            <p:nvPr/>
          </p:nvSpPr>
          <p:spPr>
            <a:xfrm>
              <a:off x="7500668" y="3152001"/>
              <a:ext cx="10070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Mission  4</a:t>
              </a:r>
              <a:endParaRPr lang="fr-CH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3595132" y="1516334"/>
            <a:ext cx="3958358" cy="3164098"/>
            <a:chOff x="3595132" y="1516334"/>
            <a:chExt cx="3958358" cy="316409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132" y="1516334"/>
              <a:ext cx="3171414" cy="31640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6272370" y="4026550"/>
              <a:ext cx="12811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Mission  3</a:t>
              </a:r>
              <a:endParaRPr lang="fr-CH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2114856" y="2276872"/>
            <a:ext cx="4411794" cy="3375038"/>
            <a:chOff x="2114856" y="2276872"/>
            <a:chExt cx="4411794" cy="337503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856" y="2276872"/>
              <a:ext cx="3382842" cy="33750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4976226" y="4942042"/>
              <a:ext cx="1550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Mission  2</a:t>
              </a:r>
              <a:endParaRPr lang="fr-CH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Une ou plusieurs missions ?</a:t>
            </a:r>
            <a:endParaRPr lang="fr-CH" dirty="0"/>
          </a:p>
        </p:txBody>
      </p:sp>
      <p:grpSp>
        <p:nvGrpSpPr>
          <p:cNvPr id="25" name="Groupe 24"/>
          <p:cNvGrpSpPr/>
          <p:nvPr/>
        </p:nvGrpSpPr>
        <p:grpSpPr>
          <a:xfrm>
            <a:off x="539552" y="3068960"/>
            <a:ext cx="5154231" cy="3591226"/>
            <a:chOff x="539552" y="3068960"/>
            <a:chExt cx="5154231" cy="359122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068960"/>
              <a:ext cx="3599874" cy="35912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ZoneTexte 23"/>
            <p:cNvSpPr txBox="1"/>
            <p:nvPr/>
          </p:nvSpPr>
          <p:spPr>
            <a:xfrm>
              <a:off x="3595132" y="5877272"/>
              <a:ext cx="20986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Mission  1</a:t>
              </a:r>
              <a:endParaRPr lang="fr-C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2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1520" y="4149080"/>
            <a:ext cx="5760640" cy="2160240"/>
          </a:xfrm>
        </p:spPr>
        <p:txBody>
          <a:bodyPr>
            <a:normAutofit/>
          </a:bodyPr>
          <a:lstStyle/>
          <a:p>
            <a:r>
              <a:rPr lang="fr-CH" sz="4000" dirty="0" smtClean="0"/>
              <a:t>Mais avec quoi </a:t>
            </a:r>
            <a:br>
              <a:rPr lang="fr-CH" sz="4000" dirty="0" smtClean="0"/>
            </a:br>
            <a:r>
              <a:rPr lang="fr-CH" sz="4000" dirty="0" smtClean="0"/>
              <a:t>on fait tout ça?</a:t>
            </a:r>
            <a:endParaRPr lang="fr-CH" sz="4000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44420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  <p:pic>
        <p:nvPicPr>
          <p:cNvPr id="6" name="Picture 2" descr="http://www.temps-action.com/static/images/planifier-ta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41148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sz="4000" dirty="0" smtClean="0">
                <a:ln/>
                <a:solidFill>
                  <a:schemeClr val="accent3"/>
                </a:solidFill>
                <a:effectLst/>
              </a:rPr>
              <a:t>N’oublions pas la production</a:t>
            </a:r>
            <a:r>
              <a:rPr lang="fr-CH" sz="4000" dirty="0">
                <a:ln/>
                <a:solidFill>
                  <a:schemeClr val="accent3"/>
                </a:solidFill>
                <a:effectLst/>
              </a:rPr>
              <a:t>!</a:t>
            </a:r>
          </a:p>
        </p:txBody>
      </p:sp>
      <p:pic>
        <p:nvPicPr>
          <p:cNvPr id="1026" name="Picture 2" descr="http://voiretmanger.fr/wp-content/2013/12/les-temps-modernes-charles-chapl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24926" cy="52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2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H" dirty="0" smtClean="0"/>
              <a:t>Faire: ressources, finances…</a:t>
            </a:r>
            <a:endParaRPr lang="fr-CH" dirty="0"/>
          </a:p>
        </p:txBody>
      </p:sp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Secteurs 5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Secteurs 7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Secteurs 8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2" name="Secteurs 11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54450" y="4638659"/>
            <a:ext cx="111755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fr-CH" sz="1400" dirty="0" smtClean="0"/>
              <a:t>Avec quoi ?</a:t>
            </a:r>
            <a:endParaRPr lang="fr-CH" sz="1400" dirty="0"/>
          </a:p>
        </p:txBody>
      </p:sp>
      <p:pic>
        <p:nvPicPr>
          <p:cNvPr id="14" name="Picture 9" descr="C:\G\Essaim\Services\Outils\Fil rouge\Images du Canevas\BP-Tool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848" y="4062595"/>
            <a:ext cx="636128" cy="6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1691680" y="1268372"/>
            <a:ext cx="72008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/>
              <a:t>6</a:t>
            </a:r>
            <a:endParaRPr lang="fr-CH" sz="4000" dirty="0"/>
          </a:p>
        </p:txBody>
      </p:sp>
      <p:sp>
        <p:nvSpPr>
          <p:cNvPr id="16" name="Ellipse 15"/>
          <p:cNvSpPr/>
          <p:nvPr/>
        </p:nvSpPr>
        <p:spPr>
          <a:xfrm>
            <a:off x="4102290" y="2956361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14338" y="3892465"/>
            <a:ext cx="4104456" cy="2401827"/>
          </a:xfrm>
          <a:prstGeom prst="wedgeRectCallout">
            <a:avLst>
              <a:gd name="adj1" fmla="val -64612"/>
              <a:gd name="adj2" fmla="val -3179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ressources humaines, les compétences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matières </a:t>
            </a:r>
            <a:r>
              <a:rPr lang="fr-FR" sz="1600" dirty="0"/>
              <a:t>premières, </a:t>
            </a:r>
            <a:r>
              <a:rPr lang="fr-FR" sz="1600" dirty="0" smtClean="0"/>
              <a:t>les consommables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</a:t>
            </a:r>
            <a:r>
              <a:rPr lang="fr-FR" sz="1600" dirty="0"/>
              <a:t>processus de </a:t>
            </a:r>
            <a:r>
              <a:rPr lang="fr-FR" sz="1600" dirty="0" smtClean="0"/>
              <a:t>production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activités de support, l’administratif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équipements, les outils, les logiciels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</a:t>
            </a:r>
            <a:r>
              <a:rPr lang="fr-FR" sz="1600" dirty="0"/>
              <a:t>installations, </a:t>
            </a:r>
            <a:r>
              <a:rPr lang="fr-FR" sz="1600" dirty="0" smtClean="0"/>
              <a:t> l’infrastructure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ressources financières…</a:t>
            </a:r>
            <a:endParaRPr lang="fr-CH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rketmeimfamous.blog-idrac.com/files/2011/12/G-Clooney0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5726840" cy="37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dirty="0">
                <a:ln/>
                <a:solidFill>
                  <a:schemeClr val="accent3"/>
                </a:solidFill>
                <a:effectLst/>
              </a:rPr>
              <a:t>L’approche de </a:t>
            </a:r>
            <a:r>
              <a:rPr lang="fr-CH" dirty="0" smtClean="0">
                <a:ln/>
                <a:solidFill>
                  <a:schemeClr val="accent3"/>
                </a:solidFill>
                <a:effectLst/>
              </a:rPr>
              <a:t>l’entrepreneur classique</a:t>
            </a:r>
            <a:endParaRPr lang="fr-CH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4" descr="http://www.leblogluxe.com/files/2012/06/aerius_large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6" y="904332"/>
            <a:ext cx="3426718" cy="386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phonautes.fr/wp-content/uploads/2013/06/Yes_Gaston-Geek-colorware1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4005065"/>
            <a:ext cx="488762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le modèle économique!</a:t>
            </a:r>
            <a:endParaRPr lang="fr-FR" dirty="0"/>
          </a:p>
        </p:txBody>
      </p:sp>
      <p:sp>
        <p:nvSpPr>
          <p:cNvPr id="5" name="Secteurs 4"/>
          <p:cNvSpPr>
            <a:spLocks noChangeAspect="1"/>
          </p:cNvSpPr>
          <p:nvPr/>
        </p:nvSpPr>
        <p:spPr>
          <a:xfrm>
            <a:off x="469171" y="-2331640"/>
            <a:ext cx="8207285" cy="8198012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Arc 5"/>
          <p:cNvSpPr>
            <a:spLocks noChangeAspect="1"/>
          </p:cNvSpPr>
          <p:nvPr/>
        </p:nvSpPr>
        <p:spPr>
          <a:xfrm>
            <a:off x="1558953" y="-1314154"/>
            <a:ext cx="6076080" cy="6076080"/>
          </a:xfrm>
          <a:prstGeom prst="arc">
            <a:avLst>
              <a:gd name="adj1" fmla="val 5457162"/>
              <a:gd name="adj2" fmla="val 89781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Picture 9" descr="C:\G\Essaim\Services\Outils\Fil rouge\Images du Canevas\BP-Tool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163" y="3476833"/>
            <a:ext cx="772200" cy="7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G\Essaim\Services\Outils\Fil rouge\Images du Canevas\Temp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522" y="2466266"/>
            <a:ext cx="783000" cy="7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G\Essaim\Services\Outils\Fil rouge\Images du Canevas\BP-Regis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798" y="3870422"/>
            <a:ext cx="810000" cy="798036"/>
          </a:xfrm>
          <a:prstGeom prst="rect">
            <a:avLst/>
          </a:prstGeom>
          <a:noFill/>
          <a:extLst/>
        </p:spPr>
      </p:pic>
      <p:pic>
        <p:nvPicPr>
          <p:cNvPr id="10" name="Picture 14" descr="C:\G\Essaim\Services\Outils\Fil rouge\Images du Canevas\BP-Coi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934" y="4826414"/>
            <a:ext cx="688926" cy="772200"/>
          </a:xfrm>
          <a:prstGeom prst="rect">
            <a:avLst/>
          </a:prstGeom>
          <a:noFill/>
          <a:extLst/>
        </p:spPr>
      </p:pic>
      <p:cxnSp>
        <p:nvCxnSpPr>
          <p:cNvPr id="11" name="Connecteur droit 10"/>
          <p:cNvCxnSpPr/>
          <p:nvPr/>
        </p:nvCxnSpPr>
        <p:spPr>
          <a:xfrm flipV="1">
            <a:off x="2526768" y="4370426"/>
            <a:ext cx="564270" cy="9041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133352" y="2519697"/>
            <a:ext cx="1229952" cy="707886"/>
          </a:xfrm>
          <a:prstGeom prst="rect">
            <a:avLst/>
          </a:prstGeom>
          <a:noFill/>
          <a:ln>
            <a:noFill/>
            <a:headEnd type="arrow"/>
            <a:tailEnd type="none"/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 algn="r">
              <a:defRPr sz="20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fr-CH" b="1" dirty="0" smtClean="0">
                <a:ln w="1905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Processus</a:t>
            </a:r>
          </a:p>
          <a:p>
            <a:r>
              <a:rPr lang="fr-CH" b="1" dirty="0" smtClean="0">
                <a:ln w="1905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Activités</a:t>
            </a:r>
            <a:endParaRPr lang="fr-CH" b="1" dirty="0">
              <a:ln w="1905"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433440" y="2880705"/>
            <a:ext cx="1893481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518953" y="3501008"/>
            <a:ext cx="1844351" cy="400110"/>
          </a:xfrm>
          <a:prstGeom prst="rect">
            <a:avLst/>
          </a:prstGeom>
          <a:noFill/>
          <a:ln>
            <a:noFill/>
            <a:headEnd type="arrow"/>
            <a:tailEnd type="none"/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 algn="r">
              <a:defRPr sz="20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fr-CH" b="1" dirty="0" smtClean="0">
                <a:ln w="1905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Ressources-clés</a:t>
            </a:r>
            <a:endParaRPr lang="fr-CH" b="1" dirty="0">
              <a:ln w="1905"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3780113" y="3910433"/>
            <a:ext cx="2543559" cy="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2915816" y="4276776"/>
            <a:ext cx="3445006" cy="707886"/>
            <a:chOff x="2915816" y="4276776"/>
            <a:chExt cx="3445006" cy="707886"/>
          </a:xfrm>
        </p:grpSpPr>
        <p:sp>
          <p:nvSpPr>
            <p:cNvPr id="17" name="ZoneTexte 16"/>
            <p:cNvSpPr txBox="1"/>
            <p:nvPr/>
          </p:nvSpPr>
          <p:spPr>
            <a:xfrm>
              <a:off x="4306029" y="4276776"/>
              <a:ext cx="2054793" cy="707886"/>
            </a:xfrm>
            <a:prstGeom prst="rect">
              <a:avLst/>
            </a:prstGeom>
            <a:noFill/>
            <a:ln>
              <a:noFill/>
              <a:headEnd type="arrow"/>
              <a:tailEnd type="none"/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r">
                <a:defRPr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defRPr>
              </a:lvl1pPr>
            </a:lstStyle>
            <a:p>
              <a:r>
                <a:rPr lang="fr-CH" b="1" dirty="0" smtClean="0">
                  <a:ln w="1905"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+mn-lt"/>
                </a:rPr>
                <a:t>Sorties et entrées</a:t>
              </a:r>
              <a:br>
                <a:rPr lang="fr-CH" b="1" dirty="0" smtClean="0">
                  <a:ln w="1905"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+mn-lt"/>
                </a:rPr>
              </a:br>
              <a:r>
                <a:rPr lang="fr-CH" b="1" dirty="0" smtClean="0">
                  <a:ln w="1905"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+mn-lt"/>
                </a:rPr>
                <a:t>financières</a:t>
              </a:r>
              <a:endParaRPr lang="fr-CH" b="1" dirty="0">
                <a:ln w="1905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18" name="Connecteur droit 17"/>
            <p:cNvCxnSpPr/>
            <p:nvPr/>
          </p:nvCxnSpPr>
          <p:spPr>
            <a:xfrm flipV="1">
              <a:off x="2915816" y="4619042"/>
              <a:ext cx="3414340" cy="11677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Arc 18"/>
          <p:cNvSpPr>
            <a:spLocks noChangeAspect="1"/>
          </p:cNvSpPr>
          <p:nvPr/>
        </p:nvSpPr>
        <p:spPr>
          <a:xfrm>
            <a:off x="2674038" y="-174889"/>
            <a:ext cx="3797550" cy="3797550"/>
          </a:xfrm>
          <a:prstGeom prst="arc">
            <a:avLst>
              <a:gd name="adj1" fmla="val 5369405"/>
              <a:gd name="adj2" fmla="val 89151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/>
          <p:nvPr/>
        </p:nvSpPr>
        <p:spPr>
          <a:xfrm>
            <a:off x="4109783" y="1300564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ecteurs 29"/>
          <p:cNvSpPr>
            <a:spLocks noChangeAspect="1"/>
          </p:cNvSpPr>
          <p:nvPr/>
        </p:nvSpPr>
        <p:spPr>
          <a:xfrm>
            <a:off x="637552" y="-78479"/>
            <a:ext cx="7813336" cy="7805372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647096" y="-99392"/>
            <a:ext cx="7813336" cy="7804506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2" name="Secteurs 31"/>
          <p:cNvSpPr>
            <a:spLocks noChangeAspect="1"/>
          </p:cNvSpPr>
          <p:nvPr/>
        </p:nvSpPr>
        <p:spPr>
          <a:xfrm>
            <a:off x="1810983" y="1094492"/>
            <a:ext cx="5471523" cy="546534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3" name="Secteurs 32"/>
          <p:cNvSpPr>
            <a:spLocks noChangeAspect="1"/>
          </p:cNvSpPr>
          <p:nvPr/>
        </p:nvSpPr>
        <p:spPr>
          <a:xfrm>
            <a:off x="1810983" y="1094492"/>
            <a:ext cx="5471523" cy="546534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4" name="Secteurs 33"/>
          <p:cNvSpPr>
            <a:spLocks noChangeAspect="1"/>
          </p:cNvSpPr>
          <p:nvPr/>
        </p:nvSpPr>
        <p:spPr>
          <a:xfrm>
            <a:off x="1811593" y="1095099"/>
            <a:ext cx="5471523" cy="546534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5" name="Secteurs 34"/>
          <p:cNvSpPr>
            <a:spLocks noChangeAspect="1"/>
          </p:cNvSpPr>
          <p:nvPr/>
        </p:nvSpPr>
        <p:spPr>
          <a:xfrm>
            <a:off x="1810983" y="1094492"/>
            <a:ext cx="5471523" cy="546534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6" name="Secteurs 35"/>
          <p:cNvSpPr>
            <a:spLocks noChangeAspect="1"/>
          </p:cNvSpPr>
          <p:nvPr/>
        </p:nvSpPr>
        <p:spPr>
          <a:xfrm>
            <a:off x="1810983" y="1094492"/>
            <a:ext cx="5471523" cy="546534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7" name="Secteurs 36"/>
          <p:cNvSpPr>
            <a:spLocks noChangeAspect="1"/>
          </p:cNvSpPr>
          <p:nvPr/>
        </p:nvSpPr>
        <p:spPr>
          <a:xfrm>
            <a:off x="1810983" y="1094492"/>
            <a:ext cx="5471523" cy="546534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03648" y="-27384"/>
            <a:ext cx="633670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6" name="Rectangle 55"/>
          <p:cNvSpPr/>
          <p:nvPr/>
        </p:nvSpPr>
        <p:spPr>
          <a:xfrm>
            <a:off x="1403648" y="6813376"/>
            <a:ext cx="633670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Les éléments-clé du modèle économique</a:t>
            </a:r>
            <a:endParaRPr lang="fr-CH" dirty="0"/>
          </a:p>
        </p:txBody>
      </p:sp>
      <p:pic>
        <p:nvPicPr>
          <p:cNvPr id="38" name="Picture 3" descr="C:\Users\Claude\Desktop\1338054188_kdmconf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516" y="2883250"/>
            <a:ext cx="522000" cy="5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G\Essaim\Services\Outils\Fil rouge\Images du Canevas\BP-Tool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644" y="4966807"/>
            <a:ext cx="514800" cy="5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C:\G\Essaim\Services\Outils\Fil rouge\Images du Canevas\BP-Regis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401" y="5229200"/>
            <a:ext cx="540000" cy="532024"/>
          </a:xfrm>
          <a:prstGeom prst="rect">
            <a:avLst/>
          </a:prstGeom>
          <a:noFill/>
          <a:extLst/>
        </p:spPr>
      </p:pic>
      <p:pic>
        <p:nvPicPr>
          <p:cNvPr id="50" name="Picture 14" descr="C:\G\Essaim\Services\Outils\Fil rouge\Images du Canevas\BP-Coin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4158" y="5866528"/>
            <a:ext cx="459284" cy="514800"/>
          </a:xfrm>
          <a:prstGeom prst="rect">
            <a:avLst/>
          </a:prstGeom>
          <a:noFill/>
          <a:extLst/>
        </p:spPr>
      </p:pic>
      <p:grpSp>
        <p:nvGrpSpPr>
          <p:cNvPr id="68" name="Groupe 67"/>
          <p:cNvGrpSpPr/>
          <p:nvPr/>
        </p:nvGrpSpPr>
        <p:grpSpPr>
          <a:xfrm>
            <a:off x="2537504" y="1485915"/>
            <a:ext cx="4050720" cy="4679390"/>
            <a:chOff x="2537504" y="1485915"/>
            <a:chExt cx="4050720" cy="4679390"/>
          </a:xfrm>
        </p:grpSpPr>
        <p:sp>
          <p:nvSpPr>
            <p:cNvPr id="57" name="Arc 56"/>
            <p:cNvSpPr>
              <a:spLocks noChangeAspect="1"/>
            </p:cNvSpPr>
            <p:nvPr/>
          </p:nvSpPr>
          <p:spPr>
            <a:xfrm>
              <a:off x="2537504" y="1772816"/>
              <a:ext cx="4050720" cy="4050720"/>
            </a:xfrm>
            <a:prstGeom prst="arc">
              <a:avLst>
                <a:gd name="adj1" fmla="val 12553637"/>
                <a:gd name="adj2" fmla="val 8978180"/>
              </a:avLst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8" name="Arc 57"/>
            <p:cNvSpPr>
              <a:spLocks noChangeAspect="1"/>
            </p:cNvSpPr>
            <p:nvPr/>
          </p:nvSpPr>
          <p:spPr>
            <a:xfrm>
              <a:off x="3275856" y="2530615"/>
              <a:ext cx="2531700" cy="2531700"/>
            </a:xfrm>
            <a:prstGeom prst="arc">
              <a:avLst>
                <a:gd name="adj1" fmla="val 12595188"/>
                <a:gd name="adj2" fmla="val 8915105"/>
              </a:avLst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60" name="Connecteur droit 59"/>
            <p:cNvCxnSpPr/>
            <p:nvPr/>
          </p:nvCxnSpPr>
          <p:spPr>
            <a:xfrm>
              <a:off x="3182714" y="1485915"/>
              <a:ext cx="1318034" cy="2290438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Arc 61"/>
            <p:cNvSpPr>
              <a:spLocks noChangeAspect="1"/>
            </p:cNvSpPr>
            <p:nvPr/>
          </p:nvSpPr>
          <p:spPr>
            <a:xfrm>
              <a:off x="2927475" y="2180898"/>
              <a:ext cx="3240576" cy="3240576"/>
            </a:xfrm>
            <a:prstGeom prst="arc">
              <a:avLst>
                <a:gd name="adj1" fmla="val 8978934"/>
                <a:gd name="adj2" fmla="val 12591591"/>
              </a:avLst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64" name="Connecteur droit 63"/>
            <p:cNvCxnSpPr/>
            <p:nvPr/>
          </p:nvCxnSpPr>
          <p:spPr>
            <a:xfrm flipV="1">
              <a:off x="3182714" y="5562536"/>
              <a:ext cx="376180" cy="602769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11" descr="C:\G\Essaim\Services\Outils\Fil rouge\Images du Canevas\BP-Use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319" y="2127643"/>
            <a:ext cx="514801" cy="5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G\Essaim\Services\Outils\Fil rouge\Images du Canevas\BP-Box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514801" cy="5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4795858" y="1983062"/>
            <a:ext cx="4148472" cy="4621661"/>
            <a:chOff x="4795858" y="1983062"/>
            <a:chExt cx="4148472" cy="4621661"/>
          </a:xfrm>
        </p:grpSpPr>
        <p:sp>
          <p:nvSpPr>
            <p:cNvPr id="70" name="Flèche courbée vers le bas 69"/>
            <p:cNvSpPr/>
            <p:nvPr/>
          </p:nvSpPr>
          <p:spPr>
            <a:xfrm rot="6499299">
              <a:off x="3718596" y="3975709"/>
              <a:ext cx="3706276" cy="1551751"/>
            </a:xfrm>
            <a:prstGeom prst="curvedDownArrow">
              <a:avLst>
                <a:gd name="adj1" fmla="val 14454"/>
                <a:gd name="adj2" fmla="val 36115"/>
                <a:gd name="adj3" fmla="val 25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73" name="Rectangle à coins arrondis 72"/>
            <p:cNvSpPr/>
            <p:nvPr/>
          </p:nvSpPr>
          <p:spPr>
            <a:xfrm>
              <a:off x="6732240" y="1983062"/>
              <a:ext cx="2212090" cy="648072"/>
            </a:xfrm>
            <a:prstGeom prst="wedgeRoundRectCallout">
              <a:avLst>
                <a:gd name="adj1" fmla="val -76455"/>
                <a:gd name="adj2" fmla="val 178320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Sources de revenus</a:t>
              </a:r>
            </a:p>
            <a:p>
              <a:pPr algn="ctr"/>
              <a:r>
                <a:rPr lang="fr-CH" dirty="0" smtClean="0"/>
                <a:t>(directes)</a:t>
              </a:r>
              <a:endParaRPr lang="fr-CH" dirty="0"/>
            </a:p>
          </p:txBody>
        </p:sp>
      </p:grpSp>
      <p:pic>
        <p:nvPicPr>
          <p:cNvPr id="15" name="Picture 8" descr="C:\G\Essaim\Services\Outils\Fil rouge\Images du Canevas\BP-Partnership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6073549"/>
            <a:ext cx="54988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llipse 38"/>
          <p:cNvSpPr/>
          <p:nvPr/>
        </p:nvSpPr>
        <p:spPr>
          <a:xfrm>
            <a:off x="4055904" y="333480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209426" y="1882543"/>
            <a:ext cx="4670827" cy="2667953"/>
            <a:chOff x="1209426" y="1882543"/>
            <a:chExt cx="4670827" cy="2667953"/>
          </a:xfrm>
        </p:grpSpPr>
        <p:sp>
          <p:nvSpPr>
            <p:cNvPr id="69" name="Flèche courbée vers le bas 68"/>
            <p:cNvSpPr/>
            <p:nvPr/>
          </p:nvSpPr>
          <p:spPr>
            <a:xfrm rot="5400000" flipH="1">
              <a:off x="4622610" y="3292852"/>
              <a:ext cx="1841576" cy="673711"/>
            </a:xfrm>
            <a:prstGeom prst="curved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1209426" y="1882543"/>
              <a:ext cx="2535618" cy="648072"/>
            </a:xfrm>
            <a:prstGeom prst="wedgeRoundRectCallout">
              <a:avLst>
                <a:gd name="adj1" fmla="val 129973"/>
                <a:gd name="adj2" fmla="val 298881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Création de l’impact et de la valeur sociétale</a:t>
              </a:r>
              <a:endParaRPr lang="fr-CH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23527" y="3284984"/>
            <a:ext cx="3613736" cy="3158673"/>
            <a:chOff x="323527" y="3284984"/>
            <a:chExt cx="3613736" cy="3158673"/>
          </a:xfrm>
        </p:grpSpPr>
        <p:grpSp>
          <p:nvGrpSpPr>
            <p:cNvPr id="7" name="Groupe 6"/>
            <p:cNvGrpSpPr/>
            <p:nvPr/>
          </p:nvGrpSpPr>
          <p:grpSpPr>
            <a:xfrm>
              <a:off x="647096" y="3284984"/>
              <a:ext cx="3290167" cy="3158673"/>
              <a:chOff x="647096" y="3284984"/>
              <a:chExt cx="3290167" cy="3158673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647096" y="3284984"/>
                <a:ext cx="2948814" cy="1859767"/>
                <a:chOff x="647096" y="3284984"/>
                <a:chExt cx="2948814" cy="1859767"/>
              </a:xfrm>
            </p:grpSpPr>
            <p:sp>
              <p:nvSpPr>
                <p:cNvPr id="3" name="Flèche courbée vers le bas 2"/>
                <p:cNvSpPr/>
                <p:nvPr/>
              </p:nvSpPr>
              <p:spPr>
                <a:xfrm rot="20148760" flipH="1">
                  <a:off x="2462054" y="4471040"/>
                  <a:ext cx="1133856" cy="673711"/>
                </a:xfrm>
                <a:prstGeom prst="curvedDownArrow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" name="Rectangle à coins arrondis 3"/>
                <p:cNvSpPr/>
                <p:nvPr/>
              </p:nvSpPr>
              <p:spPr>
                <a:xfrm>
                  <a:off x="647096" y="3284984"/>
                  <a:ext cx="2535618" cy="648072"/>
                </a:xfrm>
                <a:prstGeom prst="wedgeRoundRectCallout">
                  <a:avLst>
                    <a:gd name="adj1" fmla="val 36304"/>
                    <a:gd name="adj2" fmla="val 144958"/>
                    <a:gd name="adj3" fmla="val 16667"/>
                  </a:avLst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H" dirty="0" smtClean="0"/>
                    <a:t>Coûts de production et fonctionnement</a:t>
                  </a:r>
                  <a:endParaRPr lang="fr-CH" dirty="0"/>
                </a:p>
              </p:txBody>
            </p:sp>
          </p:grpSp>
          <p:sp>
            <p:nvSpPr>
              <p:cNvPr id="40" name="Flèche courbée vers le bas 39"/>
              <p:cNvSpPr/>
              <p:nvPr/>
            </p:nvSpPr>
            <p:spPr>
              <a:xfrm rot="20148760" flipV="1">
                <a:off x="2303946" y="5674037"/>
                <a:ext cx="1633317" cy="769620"/>
              </a:xfrm>
              <a:prstGeom prst="curvedDown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Rectangle à coins arrondis 40"/>
            <p:cNvSpPr/>
            <p:nvPr/>
          </p:nvSpPr>
          <p:spPr>
            <a:xfrm>
              <a:off x="323527" y="4509120"/>
              <a:ext cx="2153707" cy="648072"/>
            </a:xfrm>
            <a:prstGeom prst="wedgeRoundRectCallout">
              <a:avLst>
                <a:gd name="adj1" fmla="val 45913"/>
                <a:gd name="adj2" fmla="val 18943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Coûts d’acquisition de MP et services</a:t>
              </a:r>
              <a:endParaRPr lang="fr-CH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99592" y="5723964"/>
              <a:ext cx="1368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+mn-lt"/>
                </a:rPr>
                <a:t>Fournisseurs</a:t>
              </a:r>
              <a:endParaRPr lang="fr-FR" dirty="0">
                <a:latin typeface="+mn-lt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030897" y="5127952"/>
            <a:ext cx="5201465" cy="1681316"/>
            <a:chOff x="4030897" y="5127952"/>
            <a:chExt cx="5201465" cy="1681316"/>
          </a:xfrm>
        </p:grpSpPr>
        <p:sp>
          <p:nvSpPr>
            <p:cNvPr id="75" name="Flèche courbée vers le bas 74"/>
            <p:cNvSpPr/>
            <p:nvPr/>
          </p:nvSpPr>
          <p:spPr>
            <a:xfrm flipH="1" flipV="1">
              <a:off x="4030897" y="6258706"/>
              <a:ext cx="2989375" cy="550562"/>
            </a:xfrm>
            <a:prstGeom prst="curvedDownArrow">
              <a:avLst>
                <a:gd name="adj1" fmla="val 62594"/>
                <a:gd name="adj2" fmla="val 108010"/>
                <a:gd name="adj3" fmla="val 4656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44" name="Rectangle à coins arrondis 43"/>
            <p:cNvSpPr/>
            <p:nvPr/>
          </p:nvSpPr>
          <p:spPr>
            <a:xfrm>
              <a:off x="7020272" y="5127952"/>
              <a:ext cx="2212090" cy="648072"/>
            </a:xfrm>
            <a:prstGeom prst="wedgeRoundRectCallout">
              <a:avLst>
                <a:gd name="adj1" fmla="val -65222"/>
                <a:gd name="adj2" fmla="val 161450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Financements</a:t>
              </a:r>
            </a:p>
            <a:p>
              <a:pPr algn="ctr"/>
              <a:r>
                <a:rPr lang="fr-CH" dirty="0" smtClean="0"/>
                <a:t>(indirects)</a:t>
              </a:r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331404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http://www.inspirace-motivace.cz/wp-content/uploads/2012/07/c476746_m_4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009" y="2060849"/>
            <a:ext cx="227473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smtClean="0"/>
              <a:t>ressources « PEMIF »</a:t>
            </a:r>
            <a:endParaRPr lang="fr-FR" dirty="0"/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887538" algn="l"/>
              </a:tabLst>
            </a:pPr>
            <a:r>
              <a:rPr lang="fr-FR" dirty="0"/>
              <a:t>Attention, on ne parle pas que de ressources humaines! </a:t>
            </a:r>
            <a:br>
              <a:rPr lang="fr-FR" dirty="0"/>
            </a:br>
            <a:r>
              <a:rPr lang="fr-FR" dirty="0" smtClean="0"/>
              <a:t>(on ne devrait pas dire « ressources »)</a:t>
            </a:r>
          </a:p>
          <a:p>
            <a:pPr>
              <a:tabLst>
                <a:tab pos="1887538" algn="l"/>
              </a:tabLst>
            </a:pPr>
            <a:r>
              <a:rPr lang="fr-FR" dirty="0" smtClean="0"/>
              <a:t>On parle de bien plus. PEMIF est l’adaptation de la classification anglaise 4M1B :</a:t>
            </a:r>
          </a:p>
          <a:p>
            <a:pPr>
              <a:tabLst>
                <a:tab pos="1887538" algn="l"/>
              </a:tabLst>
            </a:pPr>
            <a:endParaRPr lang="fr-FR" dirty="0"/>
          </a:p>
          <a:p>
            <a:pPr lvl="1">
              <a:tabLst>
                <a:tab pos="2243138" algn="l"/>
              </a:tabLst>
            </a:pPr>
            <a:r>
              <a:rPr lang="fr-FR" sz="2800" b="1" dirty="0" smtClean="0">
                <a:solidFill>
                  <a:srgbClr val="0000FF"/>
                </a:solidFill>
              </a:rPr>
              <a:t>P</a:t>
            </a:r>
            <a:r>
              <a:rPr lang="fr-FR" dirty="0" smtClean="0"/>
              <a:t>ersonnes	</a:t>
            </a:r>
            <a:r>
              <a:rPr lang="fr-FR" sz="2800" b="1" dirty="0">
                <a:solidFill>
                  <a:srgbClr val="0000FF"/>
                </a:solidFill>
              </a:rPr>
              <a:t>M</a:t>
            </a:r>
            <a:r>
              <a:rPr lang="fr-FR" dirty="0" smtClean="0"/>
              <a:t>en</a:t>
            </a:r>
          </a:p>
          <a:p>
            <a:pPr lvl="1">
              <a:tabLst>
                <a:tab pos="2243138" algn="l"/>
              </a:tabLst>
            </a:pPr>
            <a:r>
              <a:rPr lang="fr-FR" sz="2800" b="1" dirty="0">
                <a:solidFill>
                  <a:srgbClr val="0000FF"/>
                </a:solidFill>
              </a:rPr>
              <a:t>E</a:t>
            </a:r>
            <a:r>
              <a:rPr lang="fr-FR" dirty="0" smtClean="0"/>
              <a:t>quipements	</a:t>
            </a:r>
            <a:r>
              <a:rPr lang="fr-FR" sz="2800" b="1" dirty="0">
                <a:solidFill>
                  <a:srgbClr val="0000FF"/>
                </a:solidFill>
              </a:rPr>
              <a:t>M</a:t>
            </a:r>
            <a:r>
              <a:rPr lang="fr-FR" dirty="0" smtClean="0"/>
              <a:t>achines</a:t>
            </a:r>
          </a:p>
          <a:p>
            <a:pPr lvl="1">
              <a:tabLst>
                <a:tab pos="2243138" algn="l"/>
              </a:tabLst>
            </a:pPr>
            <a:r>
              <a:rPr lang="fr-FR" sz="2800" b="1" dirty="0">
                <a:solidFill>
                  <a:srgbClr val="0000FF"/>
                </a:solidFill>
              </a:rPr>
              <a:t>M</a:t>
            </a:r>
            <a:r>
              <a:rPr lang="fr-FR" dirty="0" smtClean="0"/>
              <a:t>atériels	</a:t>
            </a:r>
            <a:r>
              <a:rPr lang="fr-FR" sz="2800" b="1" dirty="0" err="1">
                <a:solidFill>
                  <a:srgbClr val="0000FF"/>
                </a:solidFill>
              </a:rPr>
              <a:t>M</a:t>
            </a:r>
            <a:r>
              <a:rPr lang="fr-FR" dirty="0" err="1" smtClean="0"/>
              <a:t>aterials</a:t>
            </a:r>
            <a:endParaRPr lang="fr-FR" dirty="0" smtClean="0"/>
          </a:p>
          <a:p>
            <a:pPr lvl="1">
              <a:tabLst>
                <a:tab pos="2243138" algn="l"/>
              </a:tabLst>
            </a:pPr>
            <a:r>
              <a:rPr lang="fr-FR" sz="2800" b="1" dirty="0">
                <a:solidFill>
                  <a:srgbClr val="0000FF"/>
                </a:solidFill>
              </a:rPr>
              <a:t>I</a:t>
            </a:r>
            <a:r>
              <a:rPr lang="fr-FR" dirty="0" smtClean="0"/>
              <a:t>nstallations	</a:t>
            </a:r>
            <a:r>
              <a:rPr lang="fr-FR" sz="2800" b="1" dirty="0">
                <a:solidFill>
                  <a:srgbClr val="0000FF"/>
                </a:solidFill>
              </a:rPr>
              <a:t>B</a:t>
            </a:r>
            <a:r>
              <a:rPr lang="fr-FR" dirty="0" smtClean="0"/>
              <a:t>uildings</a:t>
            </a:r>
          </a:p>
          <a:p>
            <a:pPr lvl="1">
              <a:tabLst>
                <a:tab pos="2243138" algn="l"/>
              </a:tabLst>
            </a:pPr>
            <a:r>
              <a:rPr lang="fr-FR" sz="2800" b="1" dirty="0">
                <a:solidFill>
                  <a:srgbClr val="0000FF"/>
                </a:solidFill>
              </a:rPr>
              <a:t>F</a:t>
            </a:r>
            <a:r>
              <a:rPr lang="fr-FR" dirty="0" smtClean="0"/>
              <a:t>inances	</a:t>
            </a:r>
            <a:r>
              <a:rPr lang="fr-FR" sz="2800" b="1" dirty="0">
                <a:solidFill>
                  <a:srgbClr val="0000FF"/>
                </a:solidFill>
              </a:rPr>
              <a:t>M</a:t>
            </a:r>
            <a:r>
              <a:rPr lang="fr-FR" dirty="0" smtClean="0"/>
              <a:t>oney</a:t>
            </a:r>
            <a:endParaRPr lang="fr-FR" dirty="0"/>
          </a:p>
        </p:txBody>
      </p:sp>
      <p:sp>
        <p:nvSpPr>
          <p:cNvPr id="2" name="AutoShape 13" descr="data:image/jpeg;base64,/9j/4AAQSkZJRgABAQAAAQABAAD/2wCEAAkGBhQQEBQSEBQUFBQUFhkYFxYYFBYUFxwXFBYVGBYYGBQYHCYfFxokGRccHy8gIygpLC0sFSAxNTAqNSYsLCoBCQoKDgwOGg8PGiwlHyQtKiw0Li0pLCwqNS82LCwsKi8vNCwsLC4sKSwwLCwpLSwpLywsLCwsLCksLCwpLiwsLP/AABEIANAA8wMBIgACEQEDEQH/xAAcAAABBAMBAAAAAAAAAAAAAAAABQYHCAEDBAL/xABLEAACAQIDBAcDBgoIBQUAAAABAgMAEQQSIQUGMUEHEyJRYXGRCIGhFCMyUrHBQlNicoKSorLC0RUkJTNzdLPwQ2OT4fEWNDWDo//EABoBAQEAAwEBAAAAAAAAAAAAAAAEAQIDBQb/xAAyEQACAgEDAgMGBQQDAAAAAAAAAQIDEQQSITFBE1HwImFxgZGxI6HB0eEFFDIzJFJi/9oADAMBAAIRAxEAPwCcaKKKAKKKKAK1YrEdWjOfwRetteJ4Q6srcGBB8iLVh9ODKxnkbuJ3jZFc3W9jlDWALW7IGtzralXYG0jicNHMRYuL295APkbX99Rn/Rhkm6hz86snVhiL2u2XNr61K+FwyxRrGgsqKFUeCiwqTTOcm9zL9XCEIpRXLNtFFFWHnhRRRQBRRRQBRRRQBRRRQBRRRQBRWuacILsbVxf02l7WPG3+xWkrIx6s3jXKXRCjRWFa4uOdZrc0CiiigCiiigCiiigCiiigCiiteJkKozKLkKSB3kDhWG8cmUs8Gyio/l3imaTrGzBY+0bXtYclHPh3cD4U/IJg6qw4MAR5EXFcKNQrs47FF+nlSlnubKKKKoJhj7X2UybWilH901nfzXs/aFb1p8Ukbei/u37iVPk4/mPjXbsyXNEL8RcH9E2+yp6/ZslH5lVr31xl5cHVRRUZ719OeHwOKbDJDJiGjNpGVlVQ3NRxzEc+GtUEpJlFMXdrpm2fjWCF2w0h4JOAgOtuzJcqTrwuD4U+Q1xccKAzRRSRtLe7B4aUQ4jEwxStayPIqnXhcE6X8aAV6KwGuLjhWrGRs0brG2RypCtYHKxBs1jobHWgNgkF7XFxqRfXXhpXqoBk2nilnbO8hlRshbORJnCshBbmA2vdw5AVMm52Llmwcck5JZ8xFwAcuY5L20Jy21qSnU+JJxawWX6XwoqWci1RRRVZGJW8A7CkkgX1I5X4X8L6e+kvD4e7E3uToOQu2l7e+nO6BgQwBBFiDqCD3imtgMJbGWRyYwxsvdlU6X46N9lQ31+2n58Hoaez2GvLkdQFtKzRRVx54UUUUBgm3Gk07wxdYsYJJbh3aWv9orvxEIdGQ8GBB94tTRj2OYMbFHcurC4Y2uMpObh+SFF+fwqXUTsjjZ0KtPXXNPc+cDyoooqolCiiigCiiigGs+xEXGqrdqNlJVTfQ63XTiunA99OkCkfbLZZYn+rc+663+F6WAaloUYynFef6FN8pSjCT8v1Cgmmj0l71vgMKphsJJXyK1r5QFLM1joTYWF+bVFk6YzEYb5XNM8kN7hHd2JBIGcKeyF+7XzXalVvGMm1Omdi3N4ROG3jfDOe7KfRlP3VzbCxgLMneMw+Ab7qgvC7TkhBEMjIGFmVT2SD9ZeDU/N0d6A2SRgSUOV1XU6i1x4cD7qlhqPEsTSx2K5aXZVKOc9zu6bt7ZMDgFSBykuJfq8ymzLGATIV8Tot+We41tUT7rdFGIxQDyMMPGeHZzuR4i9l95J8BUhdMuBXFPs2eNgyRu5I5ZZOrswPgyAEanteFcuzMLKswYPiRkym7TsYWvcECINl07rVTfY4vCZNp6dy3NfcZ283RJicOC2HdcSnNSMknpfK3qPKnX7Pm9DFsRs+YyZlHWRhixCqmVHjCn6FiQbcNToLaqW8+OxKspSSVFuFtFEsgJP4TBgbDx+FaOizBP8A0zjJr2X5MgkA0DSs65WC+Cob92fxrFFkpdRfSorK7Dg6Tukh9nGPDYOMTYyYXUHVUS9s7KNSSQbDQdkknSxg/F7ibRxcrzz5WkkOd2eRblm5dnTTuGg4DhapA31zR7axTyAAmOMxsQTaBYwWI7gHVyT+TXrAbek6li3VvcBomXMAytYDMp4cRwOvhU+p1Vtcmorhd2dtPpITinJ8vsbujHf7EYN4Nl7Tjyqfm8PPcEXv2I2INj9UEajsgjW4meq1bRxU8yIAyvN1yomUAKuJVgUVTa4YEjQk3F6n3enbgwmGZ9OsbsRjvduB8gLsfBarpubg5WLGCa2hKajB5yM3aO7se0NrylTkiiVevZdM7JcHtcibhC3G0TeBGzbHS3BCRBg1V8oyh2usYtoAqjVh6DuvXnD4Yx7Ax84vmlhna/PKqMo18bM36RpkQbmYYRg4icrK63yiRAcxGgVSLnXvqZzcIqXRy5/Y7yh4ktvaPA44elrEK/b6phzGQge45r/bUj7t7wpjYesTQg2Zb3sePHmCNQaYGytmwYGKMGH5RMwuzhUJGgvq57K+A7iaVN0VTD49sg6mOeK/VkgASJIosttLHPoB3msUWzU0m8pmltPs5wP2WTKpY8ACfSmzumt3LHjlJ/WYUr7xy5cLKR9W3qQPvpD3PnvKR3Rm/wCstqotf4sEKY/gTkO6kzb+8uGwEXW4uVYkvYXuSx7lQXZj4AGu3GYxIY3llYIiKWZibAKouST5VWzfva0u8W0M2z4pXjhiCAMVUfTcl9TlTNcaHU5PDSqUlFZZFFZeCWoOnLZbPlM0ii9s7QyBdfEAkDxIFPbZ+0osRGJYJEljbg6MHU20Oo0uDpVPNpbAxOGJGIgmitzZGy+5rWPuNPDoY3ufB7RjhL/MYpurdb9nO2kbgcmzWXybwFYUsmziWcpJh7eMZuUaZR5kgn7be6lLETBEZzwUE+gpK2GO0SeJW58ybmuFsvbhD35OtUcQlL3YFmiiiqScKKKKAKKKKAQ9vN84v5p+2u3YeI6zDxt4W/VJW/wrn3gwQdVc37JsbG3ZbT7bfGtuyZlULEOAHY8h+D7v98Kgi9mpee5bLEqFjqiMOnKUyYnBQA2zBvL52SNb+in1rnw0cryNCY5FjRU7d80UgfR4srDtKBpfQ9wGl+b2gZ1GKw2VrSLCzW5j5wFD6hvSlnYO2TJDHIlmRgG0AOo5MCRz8eIrjq+JZwWaXmtL13GNvBsT5NiDHDKpVg7pG5YSBEF2s9irgC51INhzsTRunta0sinMNAGUZeIJHE3HfrTp3s3ojhivJEC6jsMQt9dB3lbnS165OjnYJjRJ5lBOLzSKSNcoYqPU3byYV20EN01LyOWreyDi317Cxt/B32KZ3R16qcGPn2JHiGa5/Bzm5PgxHGuDZ205JIgFsp7yCwNuRAqU8NhUmw74aZQyOrKVPAowII+NRNidhS7LkKMVxMWY5CPplBa2e+mccDbQ2v4DpraOd+DGivf+s7sTt6SNG64qTx7AIA8yaXuiXYrHr9oSG5xByRixGVIyQ3nd1/ZpnbP2XNtecRRhcNCG+cZmGew1Ijj1zNbmdBzvwM3bO2emHiSGJcscahVHcFFh51ppqMe2xq9Rx4aGD0l7FtKuLbtQMghmFzpckKSOaNmKnXmNNTTMxGKQZeoRDGqhbM2SwBBsqkHMLctONTljcGk0bxSqGR1Ksp4EEWIqEd5MKMFLiMOQ8vVhcjDS4ZQwDC/EA27ja+nCpddRiW9dH29520N25bH1X2O7dTZ0WMxqLhlyqki4idhcaowYEjm7MLX7s3dXvpB2+02NmQXK4YdUijnI4Bdrd9+z+h409tk4OHY2znmY52IDu2gLyMAERe4XIUD399MXdTZAx+0w012IY4mYjRS4ZSieWY+iEV0lXthGrPMnyYhYpTlbj2YrC9eupJmI2WI9mHDlc6jD9Wy8ypTK/mbEnxqNdj7N60RSdYqrYmZOqVizFfxh1Sx7qmao83w3a+TP8ow6P1T361UucrE3EgX6p58hx7676muTScexPpLIZcZ9X3yeo4cPPhzDIFZXBUjNxHjlN7Wr1hMCs+Lwwi+hASzW4BVtYd/0gBXHu/hw0bOvVqpHaZdCRbv5edOXc3Dq3WYhWVg5CKFINlS/G3Aknh3AVJTBzkl2XJVfJVqUu/Q4N4t6Q8jwKPm0aztxOZSLjwUHTzHr63Z2knyoogB6xeR1UJc3ItwN7Vp3t2QBiesg+bdlu9hdWJJFyvfpx51v3F2Qcz4mRszaxqALADsljbv5e499fRzoq2K1rnB4Mb7E3Unwe+ltCdi4yxt82D7g63FQ10bbbXCYKaQyLHdyXYoXICiNV7I5At789tOc8777LbFbNxcCavJC4Ud7ZSVHqBVb+jjeRIX+TyqrLI+YXAIzAAWsR3CvL1Md0C7SteJgmjFzTzYBlZmeVRc9QOpMgAuEGbMYw3AkG/cRUW767HECYPGrh1wsvWxgxKMpBW7AFR2TbKLMLEhtRpUtYLaBdiVGlhoAOXiL9/hUT9MW8YbEQQKwcwt1kgHANplF++1/UV5+mk3NJekW3wUYNv0ywW3G/qznwX95bj3jSufYT5mci9gFHv1P8q59vY3txx8suYjz0H2Gu3d83jY97n4BRVLlv1SS7L19yfa4abL7+v0FSiiivQIAooooAooooDxNEHUq3Aix99Nd43jYpftobqe/6p+4+8U66TdsbL64BkOWRfonkfyT4ePKpNVS7I5j1RVp7VB4l0Yztv7R2fjoCu0oM88V1yBXD59L9VMtiFJAP0h40hbD2fFhMO8mEEkCyjN1csqSlWIsVU92gOpJuTfuHjbEZM8oYFGzm45ggC//AJ53pIxWAVo40/F5rd4uwYMCfP4V0solbXFN+Wfp+59NX/TK0lOvvz5rp9jnXotk2rLnTaUMhFiyFHDxhuXV3sbcL6XtxqWt4NjrDh8P1QsuGyoB3R5QgHwWofyiJxJnbOD2XzFSL6aFbZeNtO+pB3O3gkxQkwU7M+eMmOT6TLltcMeYuQQTfXQnUVRWlDGOx5et/pk4RlZGWcdV3HPgHEiEeFvhSZtDYhlKs/EXAW9hYnW9uXDhbhWjYcp4ZirjRlPDSl4z8Li5HP8A7++rJRUlhrKPCjJxeUzn2Ps5YbpFGqa3ZgLXbxPFjy91L6z9+lIcu1CL9k2HO9h9lNvaO9jJKArC41K96k20PfXOUFjLwkhlt+bHPvntGSHDEwOiSMQoJBJtzy+PidB6VEu1ZHJZpCZGb6ZJuxsLDjxsAOfKlzePbkcrrLIWHVoVAzsAQTe5W9r+X/hppvRh2c5g3HQWuPdUtP8AUdO4yqVUrPhFNfvj3nWzQ3xkrHYofFtGnam+GKkjWDEOXhibPG+W3LKquQBfKCbAi/napT6JdgGHCtiZRaTFWYA8RCt+r/WzF/JgDwpoYnasXVAMtl4sjAXP6OveO/4VMGzMUksMbwm8bIpQ6/RIFuOt/PWpKLPHk7HDbjj+PikVXrwYKtSznn17m+Tqrg2htMIjZTd+QGuv/ak/bm3gl0U2t9I/dTew28QLWAzC/DnXsVaZtbmeRZdjiImT7Fj61nOds5JbtEjNobkXsb37uVLG7fzF1i0LMSTbQggW08ALe6upJ43uwUgkWOlvh3/zrcZ0S7cLc/A10jpq4Sc4x5Ziertsgq5PhGva7klncg9k+7KOH3++lvdnDdXhYgeJGY+bnN99NXEMcRLHCoNnYX/N4sf1QafoFtBWmpeIqAoWW5Gaq10z7uJg9rusAss6rOFHJpGcMB5upIHLNYcKs7j8WIonkOuUE27zyHrTR+anlE0qL12XKHKjOFBJABIvlBY6eJqFlaGP0TQYtYWXFdalz2c/Eoyg89Rrf1pA3g6F8RLLPNBJEQ8rMiMSCQ2rXa1gQxIt3C96mAYFiwbQgE8BbiLG+vcaUoMOBy1qaFOyxzXcosu3wUX2G1tDFsZc8mllVfLKovr+df1p7bLw3VwovMC5/OOrfE0i4fZgmxBLD5uIgn8p9CB5DifdTkrTT0uNk5y7vg6ai5SrhCPZchRRRVpEFFFFAFFFFAFFFFARNvLMPlmIudes/hW3wtSU7XsL3AHDuuTf7BTg6Xd3LZMdFcG4jlA4EG/Vv5g9n9Id1R8Mxt2raW0vfQ8TpbW/Hwrrv4Pt9FqlZTHC6cfRYF3Ym7qY/aEcEh7CI8zAEi+SyqLg6DO6k94UjnTr2E3VCKWwV4mySW7r5JAfj6Uj9B8ZfE42STtMqRKrcwrNKSB55FJ8hTy2vswJiJMhGWVC0i9z8Aw/O1uO8X515msi8KxdmeNqL/E1E4tcNL1+YnTkriZbDQStqOVzf76VBOaRYJi07SNoHIuOV8oF/fa/vpVzD0/2K9yDzFM+fksNo59o4prWP0e6mPtzE4iObquplZm1iARmurAG62FvPutrwp3thndxm4MwUe82p/qthYcqj1tKuioPpnJ301zpk5JFbdpRZo3MjFpPRVsRoPrEjmdO7vpOhUC2nCpe6YoYIsKJpWWM2dFHAs7LdbAanUfHWoWXa0LD+8Uedx91VaHZBOCSWCbWuVjjNvLa+nIqttJOLHUC3uHLyqTdwNvPBsxsykZpX+TjhdLJncX5dYWPmTbSol2RglxmJhw8bhmmcJowBCk9ph5Lc+6pr30wax9SsS2SGPKFWwygWC5fcOFUXW1rEZYSz6+pwqqnLLjlsb+28YcoygszEBQNSWY2A8STpXRid1mwAgJc55VJlINwJQQbL4WNvHJfnW3dnZL4rFIXRhFFlkZirJmIsY1ynjc631FlPfTn6QIb4dG5pKPRlYfyrM7l4kYo1jX7DbEjC7QNrP2j9auiTEiwv2tBpx91JmBQOuZQVI4jjfxrqnkCLca2A9a7tInFHdMdZiZJCLZEAt3Zz/JfjTvpr7hqTHK7CxZwPRQR+/TorytQ82M9CpYghM3kxYiwkzNb6BGuou3ZGnmajvd3BBxiMSBpAqgH8pnVn94RfSSn3vTAJUWJxdGuSLkfRtbUed617rbESPA9Vl7MmcnvIkJAJP5tvdavLft6jH/VHqxkq9K8dZP8vSMwuMnHiL10DEqDxFRvs+ebLlZ2IByg/Zf3UqR4ZpWVVYlnbKNTYX4tbuA1qsgJA2Y90uPrN9tq6604PCLFGsa8FFh3+Z8TxrdWxgKKKKAKKKKAKKKKAKKKKAiL2jdqmPBYaFXKmSYsQCQSsSHu4gM6nztUGDeXEZcvWki99QpPC3Ei9P32hdrGXaiw37MEKi3c0hLsfeMvpUX0N42Th/i2vgx99FW+0mF2rCZHJjnYQyDQC0hsjEaDsuQb92a3Gp+x4Z+sKKXd8zBQQpKINBmOi3AAudLtVYdytinGbQw8FgVaQF78OrTtSX/QBqfN/wDeVY9hYjE4WQEznqEdTwHWGNwpHOyvqOflUt0fEnGHbqztCxpObfIx9ldMUcsjfKIHQu4yiIrIBc2UakHuGl6f+3d68Ngsi4tzCZL5QUd7hSMxvGGA4jjVYa3zY6Rwod3YKLKGYmwPEC50FXq2SJcFktg9IODxOLghjlVs7diwa5bKWAItdeHO1qkqqj9F+8QwO1MPK+qFurfnZZezmF+FjY+QNWv2mT1EpXj1b288ptWspOTyzJVDpL3xbaePklzXhjJSBb6CNTYMB3t9I+YHIU1KKK0A9+hjAmXbWFtwjLyHyWNvvIqdttXnxBiHGSQJ5BR2j7gCfdUO+z/OqbWYsQP6vJa5trmjNvQGpr3Xj6zENI34CE/pSn7bKfWpb1ucYe8s0z2RlZ5IdaIFAA4AWHkKb2/2MjiwRMrqgLxhcxC3bODYX52B9KcdQ/7R+1wmEw2HsC0spkBIvYRLY2PIkyAeV6sjLa0/IiaysCrgMSJAHjIItY2rrlXQXFhpfS2ljrVY4MVkdWAUlSDqNOyb04d7t/pdpGMvFDEEDDLEpUNmIN2BJuRbTzNW/wB5/wCfzJv7f3lm9y8dHLA7RMpAlYGxBIIC6MBwNrGx5EHnTgqHfZu2mrYXFQf8RZhIdLdmRFVbeRjPrUl7amkDqsZygjjZjdu7skHl8a8++3GZ4LKq84jk2bZizFB35h62FI/SXtg4HY+JkjJVhGI0I0IMpWMEeIzX/RpbwuEYlWcns8iSddOZOg8Kif2k9tFYcLhV4SO0ra/iwFQW5gl2P6IrjUm25tYzg6WPhRT6ET4HpBxsIsstxp9JEbhw1tf1rLdIeNLqwmy5WVgFVVF0YMLkC9rjhfWm3RXc4l0t3dsrjMJBiU0E0avbuLDUe43HupRqLfZ52v1uzHhPHDzMB+bJ2x+0W9KlKgCiiigCiiigCiiigCiiigKo9Mx/tzGfnR/6EVMqpB6dsF1e2pm/GpE/7AT+Co+oB+dD0+TF4hipdFwkpZAmd2F0AVQNSSSNBSt0qbP+QYKLAxFzh/lLzR5rHq80YBhJ4tZmcgnk1jwuY42ZtWXDSCWB2jccx3HiCOBHga6Nubxz41lbEvny3CiwUAG17ADw+FT7JK3cunc7bo7MPqJlO7e7ovxmy4Y58QI2jkIGaNmbKxFwrhlBB494uOPC6buPsw4naWEhAvmnjuPyVYM/7INWq342D8u2dicNYFnibJfh1ijNGf1wKoOJTmrfdHe3Pl2ysNM5zM0eVyebxko595Un31UGrGezntLPs6aEnWGc2HcsiqR+0GoCDN8d32wGOxGGYECOQ5L84zrGb87oRSNViOnvcQ4nDjHwL87h1IlH1oRc5vEobnyJ7hVd6AUt3No/J8VFJnyAMAz5S2VW7LNlBBawJNudqt/sHZAw0WUOZGY5mkNrsTzAGgW1gB3d5uTS6rW9Du8fy3ZMBY3kh+Yfje8VspJPEmMqb95Na7VnPc23y27c8D2qvPtIY3Nj8PF9SDN/1HYfwVYaq0e0If7XH+Xjt+tJ99bGpGdZIp09FuCE22cEjC4Ewf3xAyD4qK39L2EEW2sYqiwLq/8A1I0Y/tE0A6fZwxmXaGIi5Phy3HnHJGLW8nPpViarT7PR/tc/5eT96OrLUAVWv2h8Tm2sq8kw0Y9Xkb+KrKVWDp6B/pqS/wCKit5Zf50BHdFFFATV7NOI+dxqd6RN+qzj+Kp5qAPZrT+tYs8hEg9XP8qn+gCiiigCiiigCiiigCiiigIi6Z+jKfaOIhxOFMdxH1Th3KnRmZCBYj8I/Co6wvQftCSR416jMgBN5TbtXt+D+SasltwnqdOOZf3hSHsR2THNmN+tQ380II+Gb1qKy9xvjX2f8lddKlVKfdfwQRP0H7RjdVkEKKxsHMt1vYm3ZUsNAeVtKRt9dw5dlGMTOjmQEjJmsMtvrAd9Wl3nF4AOZdbe43+wGod6eMCxw+HlNuw2XTuZTqfeB61md0o3qHZ/yYjVF1OXfkb/ALP2AEu2MxFzDBJIPAkpFf0kNWZqAfZqj/rOMbuiQfrOT/DU+1YSlQuknZAwm1sZCOAlLqLWsswEqi3gHA91Pr2bto5cbiYOUkAf3xOAB6Sn0pv9Okinbc4HFUhDefVIf3SK7ugDEJFtKaWVgiR4RyWJsNZYB668KdB1LKOBY5rWtrfhbnfwqse9PRzH8vmGDlX5OWzIQLhS2rIOAKqdARytzvUib2b9HFEohKQDlwZ/Fu4fk+vg0Jca5TPGjGPNlzhTkzG/Zz8C2h0Bvoa8i/XSb20/U9ijQRS3XfQSdmdHEQe2IaQjkVICHzNiR6iph6Jd2IsHFiDA7lZJBeMm6LkUWK8ySG1J7gOVR7HsmVigLEvIQFRdNWICgsfPuqcNhbJXC4eOFQOyozEfhPYZmN9dTW2jnbZNylLhGmthVXBKK5YoVWn2hWvtceGHj/ekP31ZW9Vj6fWvtl/CGL90n769U8o1dBGD6zbcLfiklf1jaP8Ajrp9oHD5dsE/Xgjb95f4a6PZ0jvtWU/Vwkh//WAffXv2jIiNqRNyOFQDzWSW/wBooDl9n0/2x/8ARJ9qVZiqx9AMltsqPrQygegP3VZugM1BXTfuBjMVj0xGGi6xHiVNHRTnUuSLMR+Dap0vTe3rxZVoQoucxa3kAP4jXG+zw4OR2pr8SaiVjfo22kL/ANTmOXjlXP8Auk1xf+j8bnCHCYlWOoDQyKbd/aAq1+7E5YTZhY9Zf1Ufypv7fxDPjiy/8IBAO+3aPxYj3VPPVbaVZjllFel32uvPRDe6AN0cRg1xUuJjMXW9WqBrXPV9ZmNgbjVgNal2uDYbXgQkWvc282Nd9V1ycopvuiScdsmvIKKKK3NAooooAoorFAZorFFAcW2VvC3gVPowpDwo/rkP6X7jU4sZHmjde9SPfbSkDZeuJjP/AC2P7o++vN1Ef+RB+upfRL8KS+P2FPeAfNA/VdT6nL/FUbdN0V9mE9zJ++B99SltGHPE68ypt5jUfECoy6XgG2PIf8P/AFEpqFi+L+H3NaXmtr4/YQPZoj+cxzdywj1Mx+6p1vUNezbLH8mxij+9EsZbT8Aowj159oP/ALNTDmr0iIrL0q4H5RvFiY75cxiF7X4YWIn7KWNzNyxLN8mwxVXCZ5JHuSFuFuAOOp+jcDjrWd/8Mv8A6nYqRqkbvrexEASx7jbKffTy6NmH9ISEc8M3wli/nXnXvfqI1P8AxxnH1PT068PTyuS9pPr9BxbJ6MMJDrMDiX/5tinuiHZI/OufGkvpMa8+DhFgiiSQqBpfsKmnLTOPfUgg1Gu/RJ2l4Lh0Hq8xP3VtrEqqGorBro5StvTk84ybNzcGJscHOohUv+k3ZX7Sf0akq9NHo8wWSB5Txlc2/Njuo/azH30681b6KGylZ78nLXT33P3cHu9Vi6eT/bUn+FF+5Vms1Vj6d/8A5qX/AA4v9MVYRji9mzDg4nGSc1iRf13JP7grz7SUf9awjd8Lj0f/AL12+zTH/wC/b/Li/wD1yfurT7SifOYFu9Zh6GI/fQDP6E5CNuYS3PrQfLqJT9oFWovVUehxrbcwf50nxhkFWrvQHu9Njes/Pwfmt9q05A1Nve6Pt4du4uPXIR9hqTWrNMvl9yvRP8ZfP7M7d2BpKe9wPRR/Om5iDbFYgHlI3x1++nTu7HaAH6zMfiQPgKae11Ix+IUfhFLebRoPtqG+LWmh67Mu00s32fD7NIe2yFtBGPyAfUX++uutcaZQAOQA9K93r14rakjyJPdJszRWL0XrY1M3orF6KAzesXorFAZvWL0V5JoDN6QdmxZcUR3LIB5Z0t8KW2a1Mnfjetdmvh3HalnmVBHoSyMyiTTlZSLH6xXxqW9ZnD4lFUsRkvNDj3m3jj2fhZcVN9GNbgc2Y6Ig8S1h8eAqLd+drfKt2xOQAZBCSBwBMiXA8Ab0o9OW7+LxsWFGERpUjeQyItr5iEEbZTxsM4vyzeNbtyN1r7Jiwu0I/wC7lzPGWVtFlLor2JFr2uvdoaxqVzB+9evyFL4kvd6+5wdAO6k+GhmxcwyJiVj6pT9IqpY5yLaA3GXvBJ4WvLQeuI49eRr0uJBqsnKlYna08WOkmna84lfrCde3chwR3X0t4aVKnRRjJsVtFJg8ASKKQSRx5i2WRQBmLaX6xV0HdSZ07bpiKdMfEOzOckw/5oHZb9JRr4pfiabHRZvF8h2nCzG0c3zMndaQjKfc+U37ga5SrjKSn3R1jbKMXDsy0ivUd75gtjny6nqo1A/KJaw/aFPxZKaDxCTaev40af4UII/aWpNet0Iw85JFWge2cp+UWx37NwwhiSIcEUL6DU+8610560K1ZLVeljhELeXlm7rKq/004nPtrE/kiJfSGP8AnVl2kqqvSPP1m1saw1+fdf1Dl+6smCWvZ0QDA4lubYgD9WNSP3jXj2i4r4PDPzWcr+vGT/DW3oEhaPZsjMLCTEMym41ASNCfDtKRr3Vp9oKW+Ag/zA/0pLffWARh0USZds4In8bb9ZGH31a/NVMdk4swTxTrxikSQeaMGH2VbvY+2o8XAk+HYPHILqR6EEciDoRyIrIFLNSNvXHmjiI5Sj0KOKVb0nYx+smER4Ioc6c3LquvgFbT8oVNqf8AU0d9O9tiZ37NGWGMfkL8RTfnw2faflkJ/RTMPsFK2y8Q3UG4DFDIoA0uI2YKPOwA86jvop35G0C7TsPliksy8AyEmxQHkAQtuVh31yt5qg8cZT+R2pltnPzaa+ZLF6zetaPcAjga9Xq1ER6vWb15rNZBmisXooD0axRRegMGvLV6JrwxrAGbtvpLwWGxLYfESmLIuYs0chVjcgrGVUh8ttbczYXsbR/s3GR7YxpxzXJhxyCEG/Zw0KMV7Pe0jBjzv4CpB2t0V4HFMDOkrgM7KhxE2RWlbNJlXN2AW1sLClbZu7GHwyZIIkjUclAH/k1zUPa3Pqb54wanxZYaXpt7gYzXG7PxBvLDLI9/rxYlmlV/O7kG3DSnjJhRyqL99Uxmz9pR7RwWHM+aExSgKzi1xa6p2hwGv5Na2w3xwZhLax44YFboxuyHKT3iwIb3gi/K9xyrrEhA0pk7vbRxuKxkMsi9mSO0saYaSJIlGZ0zzSm8kgYlcqgjtsakNcH31mttxW7qJpZ4GtvXs35bhZMPIOy40PMMDdWHkR91QknR5jTMsDQPqwBkUZkC3F2zactbGxqy/wAjFAwQroaCdtfGSJg53hHzqwyGMH64QlfjUIbp9IcuHVDiOseJXsmIKklJPpFWb/iCxuRfNYniDap7nwhsRyIt60wNpbgySbMjwC5LRgFT3SKSc/DiSxv+ca52VxsWJHSuyVbzEkDZe2ExEayIQbgEgEG1/Ll3HnXaZKgrYfRjtaKZHjkSAx6B+szWUnVQoW7L+SdKnKKI2F+Nbxzjk1ljOUc+LkNtKrDvxhWj2liQwILSs4vzEhzXF/OrUGKk3ae6uGxVvlEEcluGZAxHkTWTXBF/Qtj3+SSoCSqzG3cMyISB79ffTt3p3bXHw9VMCRe4sdQwvYjx1+NOnA7EigUJDGqKOCqAo9BXUMOKDBVrefcyfZ7kMrNF+DIFNrdzW+iftp5dBW3pUxj4UNeGSNpCvEK6le0O64Nj36VOTYNW0IB8xXnDbMjjJMaIpPEhQL+lZyDc0pAplYPf6JMXjI5lnvHKtimHklUJ1MVgTGpscwY699PnLSNj9zcLPJ1rRskpteSKSSBzbhmeJlLW8a5WQ3xwbxlteTh3M3oixcMjYcllSeYXKlTdnMg0OvCQUw98cI+zcPhsRDH89hsXK5dRYGCeWZyjm3CxRT3G9u+pW2TsCHCJ1cCZFuSdSSWPFmZiSzHmSSa7jADxF62SWNpjPOSOd0umGPFYpYEikERUs7O0amM5lUEWc9YpZwCAMw0NiDpKQFJUe7+GEgkGHh6wah+qTMD4Na9KYNIR2raugk9zyzZas14DVm9bmh6rFYvRWQZvWKKxWAFYorFAYNeSK91i1DJryV5MdbrV5IrANRSsZa2kV5y0MnjLWCK2ZawVoDSUrHUit+WjLQGpUr2BXvLRloDzajLXu1FqA8ZaMtbKLUBry1nLWy1YtQHkLWbV6tRagPIFegKzas2oYyYtWRRWayArNYrNDBm9FYo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3" name="AutoShape 15" descr="data:image/jpeg;base64,/9j/4AAQSkZJRgABAQAAAQABAAD/2wCEAAkGBhQQEBQSEBQUFBQUFhkYFxYYFBYUFxwXFBYVGBYYGBQYHCYfFxokGRccHy8gIygpLC0sFSAxNTAqNSYsLCoBCQoKDgwOGg8PGiwlHyQtKiw0Li0pLCwqNS82LCwsKi8vNCwsLC4sKSwwLCwpLSwpLywsLCwsLCksLCwpLiwsLP/AABEIANAA8wMBIgACEQEDEQH/xAAcAAABBAMBAAAAAAAAAAAAAAAABQYHCAEDBAL/xABLEAACAQIDBAcDBgoIBQUAAAABAgMAEQQSIQUGMUEHEyJRYXGRCIGhFCMyUrHBQlNicoKSorLC0RUkJTNzdLPwQ2OT4fEWNDWDo//EABoBAQEAAwEBAAAAAAAAAAAAAAAEAQIDBQb/xAAyEQACAgEDAgMGBQQDAAAAAAAAAQIDEQQSITFBE1HwImFxgZGxI6HB0eEFFDIzJFJi/9oADAMBAAIRAxEAPwCcaKKKAKKKKAK1YrEdWjOfwRetteJ4Q6srcGBB8iLVh9ODKxnkbuJ3jZFc3W9jlDWALW7IGtzralXYG0jicNHMRYuL295APkbX99Rn/Rhkm6hz86snVhiL2u2XNr61K+FwyxRrGgsqKFUeCiwqTTOcm9zL9XCEIpRXLNtFFFWHnhRRRQBRRRQBRRRQBRRRQBRRRQBRWuacILsbVxf02l7WPG3+xWkrIx6s3jXKXRCjRWFa4uOdZrc0CiiigCiiigCiiigCiiigCiiteJkKozKLkKSB3kDhWG8cmUs8Gyio/l3imaTrGzBY+0bXtYclHPh3cD4U/IJg6qw4MAR5EXFcKNQrs47FF+nlSlnubKKKKoJhj7X2UybWilH901nfzXs/aFb1p8Ukbei/u37iVPk4/mPjXbsyXNEL8RcH9E2+yp6/ZslH5lVr31xl5cHVRRUZ719OeHwOKbDJDJiGjNpGVlVQ3NRxzEc+GtUEpJlFMXdrpm2fjWCF2w0h4JOAgOtuzJcqTrwuD4U+Q1xccKAzRRSRtLe7B4aUQ4jEwxStayPIqnXhcE6X8aAV6KwGuLjhWrGRs0brG2RypCtYHKxBs1jobHWgNgkF7XFxqRfXXhpXqoBk2nilnbO8hlRshbORJnCshBbmA2vdw5AVMm52Llmwcck5JZ8xFwAcuY5L20Jy21qSnU+JJxawWX6XwoqWci1RRRVZGJW8A7CkkgX1I5X4X8L6e+kvD4e7E3uToOQu2l7e+nO6BgQwBBFiDqCD3imtgMJbGWRyYwxsvdlU6X46N9lQ31+2n58Hoaez2GvLkdQFtKzRRVx54UUUUBgm3Gk07wxdYsYJJbh3aWv9orvxEIdGQ8GBB94tTRj2OYMbFHcurC4Y2uMpObh+SFF+fwqXUTsjjZ0KtPXXNPc+cDyoooqolCiiigCiiigGs+xEXGqrdqNlJVTfQ63XTiunA99OkCkfbLZZYn+rc+663+F6WAaloUYynFef6FN8pSjCT8v1Cgmmj0l71vgMKphsJJXyK1r5QFLM1joTYWF+bVFk6YzEYb5XNM8kN7hHd2JBIGcKeyF+7XzXalVvGMm1Omdi3N4ROG3jfDOe7KfRlP3VzbCxgLMneMw+Ab7qgvC7TkhBEMjIGFmVT2SD9ZeDU/N0d6A2SRgSUOV1XU6i1x4cD7qlhqPEsTSx2K5aXZVKOc9zu6bt7ZMDgFSBykuJfq8ymzLGATIV8Tot+We41tUT7rdFGIxQDyMMPGeHZzuR4i9l95J8BUhdMuBXFPs2eNgyRu5I5ZZOrswPgyAEanteFcuzMLKswYPiRkym7TsYWvcECINl07rVTfY4vCZNp6dy3NfcZ283RJicOC2HdcSnNSMknpfK3qPKnX7Pm9DFsRs+YyZlHWRhixCqmVHjCn6FiQbcNToLaqW8+OxKspSSVFuFtFEsgJP4TBgbDx+FaOizBP8A0zjJr2X5MgkA0DSs65WC+Cob92fxrFFkpdRfSorK7Dg6Tukh9nGPDYOMTYyYXUHVUS9s7KNSSQbDQdkknSxg/F7ibRxcrzz5WkkOd2eRblm5dnTTuGg4DhapA31zR7axTyAAmOMxsQTaBYwWI7gHVyT+TXrAbek6li3VvcBomXMAytYDMp4cRwOvhU+p1Vtcmorhd2dtPpITinJ8vsbujHf7EYN4Nl7Tjyqfm8PPcEXv2I2INj9UEajsgjW4meq1bRxU8yIAyvN1yomUAKuJVgUVTa4YEjQk3F6n3enbgwmGZ9OsbsRjvduB8gLsfBarpubg5WLGCa2hKajB5yM3aO7se0NrylTkiiVevZdM7JcHtcibhC3G0TeBGzbHS3BCRBg1V8oyh2usYtoAqjVh6DuvXnD4Yx7Ax84vmlhna/PKqMo18bM36RpkQbmYYRg4icrK63yiRAcxGgVSLnXvqZzcIqXRy5/Y7yh4ktvaPA44elrEK/b6phzGQge45r/bUj7t7wpjYesTQg2Zb3sePHmCNQaYGytmwYGKMGH5RMwuzhUJGgvq57K+A7iaVN0VTD49sg6mOeK/VkgASJIosttLHPoB3msUWzU0m8pmltPs5wP2WTKpY8ACfSmzumt3LHjlJ/WYUr7xy5cLKR9W3qQPvpD3PnvKR3Rm/wCstqotf4sEKY/gTkO6kzb+8uGwEXW4uVYkvYXuSx7lQXZj4AGu3GYxIY3llYIiKWZibAKouST5VWzfva0u8W0M2z4pXjhiCAMVUfTcl9TlTNcaHU5PDSqUlFZZFFZeCWoOnLZbPlM0ii9s7QyBdfEAkDxIFPbZ+0osRGJYJEljbg6MHU20Oo0uDpVPNpbAxOGJGIgmitzZGy+5rWPuNPDoY3ufB7RjhL/MYpurdb9nO2kbgcmzWXybwFYUsmziWcpJh7eMZuUaZR5kgn7be6lLETBEZzwUE+gpK2GO0SeJW58ybmuFsvbhD35OtUcQlL3YFmiiiqScKKKKAKKKKAQ9vN84v5p+2u3YeI6zDxt4W/VJW/wrn3gwQdVc37JsbG3ZbT7bfGtuyZlULEOAHY8h+D7v98Kgi9mpee5bLEqFjqiMOnKUyYnBQA2zBvL52SNb+in1rnw0cryNCY5FjRU7d80UgfR4srDtKBpfQ9wGl+b2gZ1GKw2VrSLCzW5j5wFD6hvSlnYO2TJDHIlmRgG0AOo5MCRz8eIrjq+JZwWaXmtL13GNvBsT5NiDHDKpVg7pG5YSBEF2s9irgC51INhzsTRunta0sinMNAGUZeIJHE3HfrTp3s3ojhivJEC6jsMQt9dB3lbnS165OjnYJjRJ5lBOLzSKSNcoYqPU3byYV20EN01LyOWreyDi317Cxt/B32KZ3R16qcGPn2JHiGa5/Bzm5PgxHGuDZ205JIgFsp7yCwNuRAqU8NhUmw74aZQyOrKVPAowII+NRNidhS7LkKMVxMWY5CPplBa2e+mccDbQ2v4DpraOd+DGivf+s7sTt6SNG64qTx7AIA8yaXuiXYrHr9oSG5xByRixGVIyQ3nd1/ZpnbP2XNtecRRhcNCG+cZmGew1Ijj1zNbmdBzvwM3bO2emHiSGJcscahVHcFFh51ppqMe2xq9Rx4aGD0l7FtKuLbtQMghmFzpckKSOaNmKnXmNNTTMxGKQZeoRDGqhbM2SwBBsqkHMLctONTljcGk0bxSqGR1Ksp4EEWIqEd5MKMFLiMOQ8vVhcjDS4ZQwDC/EA27ja+nCpddRiW9dH29520N25bH1X2O7dTZ0WMxqLhlyqki4idhcaowYEjm7MLX7s3dXvpB2+02NmQXK4YdUijnI4Bdrd9+z+h409tk4OHY2znmY52IDu2gLyMAERe4XIUD399MXdTZAx+0w012IY4mYjRS4ZSieWY+iEV0lXthGrPMnyYhYpTlbj2YrC9eupJmI2WI9mHDlc6jD9Wy8ypTK/mbEnxqNdj7N60RSdYqrYmZOqVizFfxh1Sx7qmao83w3a+TP8ow6P1T361UucrE3EgX6p58hx7676muTScexPpLIZcZ9X3yeo4cPPhzDIFZXBUjNxHjlN7Wr1hMCs+Lwwi+hASzW4BVtYd/0gBXHu/hw0bOvVqpHaZdCRbv5edOXc3Dq3WYhWVg5CKFINlS/G3Aknh3AVJTBzkl2XJVfJVqUu/Q4N4t6Q8jwKPm0aztxOZSLjwUHTzHr63Z2knyoogB6xeR1UJc3ItwN7Vp3t2QBiesg+bdlu9hdWJJFyvfpx51v3F2Qcz4mRszaxqALADsljbv5e499fRzoq2K1rnB4Mb7E3Unwe+ltCdi4yxt82D7g63FQ10bbbXCYKaQyLHdyXYoXICiNV7I5At789tOc8777LbFbNxcCavJC4Ud7ZSVHqBVb+jjeRIX+TyqrLI+YXAIzAAWsR3CvL1Md0C7SteJgmjFzTzYBlZmeVRc9QOpMgAuEGbMYw3AkG/cRUW767HECYPGrh1wsvWxgxKMpBW7AFR2TbKLMLEhtRpUtYLaBdiVGlhoAOXiL9/hUT9MW8YbEQQKwcwt1kgHANplF++1/UV5+mk3NJekW3wUYNv0ywW3G/qznwX95bj3jSufYT5mci9gFHv1P8q59vY3txx8suYjz0H2Gu3d83jY97n4BRVLlv1SS7L19yfa4abL7+v0FSiiivQIAooooAooooDxNEHUq3Aix99Nd43jYpftobqe/6p+4+8U66TdsbL64BkOWRfonkfyT4ePKpNVS7I5j1RVp7VB4l0Yztv7R2fjoCu0oM88V1yBXD59L9VMtiFJAP0h40hbD2fFhMO8mEEkCyjN1csqSlWIsVU92gOpJuTfuHjbEZM8oYFGzm45ggC//AJ53pIxWAVo40/F5rd4uwYMCfP4V0solbXFN+Wfp+59NX/TK0lOvvz5rp9jnXotk2rLnTaUMhFiyFHDxhuXV3sbcL6XtxqWt4NjrDh8P1QsuGyoB3R5QgHwWofyiJxJnbOD2XzFSL6aFbZeNtO+pB3O3gkxQkwU7M+eMmOT6TLltcMeYuQQTfXQnUVRWlDGOx5et/pk4RlZGWcdV3HPgHEiEeFvhSZtDYhlKs/EXAW9hYnW9uXDhbhWjYcp4ZirjRlPDSl4z8Li5HP8A7++rJRUlhrKPCjJxeUzn2Ps5YbpFGqa3ZgLXbxPFjy91L6z9+lIcu1CL9k2HO9h9lNvaO9jJKArC41K96k20PfXOUFjLwkhlt+bHPvntGSHDEwOiSMQoJBJtzy+PidB6VEu1ZHJZpCZGb6ZJuxsLDjxsAOfKlzePbkcrrLIWHVoVAzsAQTe5W9r+X/hppvRh2c5g3HQWuPdUtP8AUdO4yqVUrPhFNfvj3nWzQ3xkrHYofFtGnam+GKkjWDEOXhibPG+W3LKquQBfKCbAi/napT6JdgGHCtiZRaTFWYA8RCt+r/WzF/JgDwpoYnasXVAMtl4sjAXP6OveO/4VMGzMUksMbwm8bIpQ6/RIFuOt/PWpKLPHk7HDbjj+PikVXrwYKtSznn17m+Tqrg2htMIjZTd+QGuv/ak/bm3gl0U2t9I/dTew28QLWAzC/DnXsVaZtbmeRZdjiImT7Fj61nOds5JbtEjNobkXsb37uVLG7fzF1i0LMSTbQggW08ALe6upJ43uwUgkWOlvh3/zrcZ0S7cLc/A10jpq4Sc4x5Ziertsgq5PhGva7klncg9k+7KOH3++lvdnDdXhYgeJGY+bnN99NXEMcRLHCoNnYX/N4sf1QafoFtBWmpeIqAoWW5Gaq10z7uJg9rusAss6rOFHJpGcMB5upIHLNYcKs7j8WIonkOuUE27zyHrTR+anlE0qL12XKHKjOFBJABIvlBY6eJqFlaGP0TQYtYWXFdalz2c/Eoyg89Rrf1pA3g6F8RLLPNBJEQ8rMiMSCQ2rXa1gQxIt3C96mAYFiwbQgE8BbiLG+vcaUoMOBy1qaFOyxzXcosu3wUX2G1tDFsZc8mllVfLKovr+df1p7bLw3VwovMC5/OOrfE0i4fZgmxBLD5uIgn8p9CB5DifdTkrTT0uNk5y7vg6ai5SrhCPZchRRRVpEFFFFAFFFFAFFFFARNvLMPlmIudes/hW3wtSU7XsL3AHDuuTf7BTg6Xd3LZMdFcG4jlA4EG/Vv5g9n9Id1R8Mxt2raW0vfQ8TpbW/Hwrrv4Pt9FqlZTHC6cfRYF3Ym7qY/aEcEh7CI8zAEi+SyqLg6DO6k94UjnTr2E3VCKWwV4mySW7r5JAfj6Uj9B8ZfE42STtMqRKrcwrNKSB55FJ8hTy2vswJiJMhGWVC0i9z8Aw/O1uO8X515msi8KxdmeNqL/E1E4tcNL1+YnTkriZbDQStqOVzf76VBOaRYJi07SNoHIuOV8oF/fa/vpVzD0/2K9yDzFM+fksNo59o4prWP0e6mPtzE4iObquplZm1iARmurAG62FvPutrwp3thndxm4MwUe82p/qthYcqj1tKuioPpnJ301zpk5JFbdpRZo3MjFpPRVsRoPrEjmdO7vpOhUC2nCpe6YoYIsKJpWWM2dFHAs7LdbAanUfHWoWXa0LD+8Uedx91VaHZBOCSWCbWuVjjNvLa+nIqttJOLHUC3uHLyqTdwNvPBsxsykZpX+TjhdLJncX5dYWPmTbSol2RglxmJhw8bhmmcJowBCk9ph5Lc+6pr30wax9SsS2SGPKFWwygWC5fcOFUXW1rEZYSz6+pwqqnLLjlsb+28YcoygszEBQNSWY2A8STpXRid1mwAgJc55VJlINwJQQbL4WNvHJfnW3dnZL4rFIXRhFFlkZirJmIsY1ynjc631FlPfTn6QIb4dG5pKPRlYfyrM7l4kYo1jX7DbEjC7QNrP2j9auiTEiwv2tBpx91JmBQOuZQVI4jjfxrqnkCLca2A9a7tInFHdMdZiZJCLZEAt3Zz/JfjTvpr7hqTHK7CxZwPRQR+/TorytQ82M9CpYghM3kxYiwkzNb6BGuou3ZGnmajvd3BBxiMSBpAqgH8pnVn94RfSSn3vTAJUWJxdGuSLkfRtbUed617rbESPA9Vl7MmcnvIkJAJP5tvdavLft6jH/VHqxkq9K8dZP8vSMwuMnHiL10DEqDxFRvs+ebLlZ2IByg/Zf3UqR4ZpWVVYlnbKNTYX4tbuA1qsgJA2Y90uPrN9tq6604PCLFGsa8FFh3+Z8TxrdWxgKKKKAKKKKAKKKKAKKKKAiL2jdqmPBYaFXKmSYsQCQSsSHu4gM6nztUGDeXEZcvWki99QpPC3Ei9P32hdrGXaiw37MEKi3c0hLsfeMvpUX0N42Th/i2vgx99FW+0mF2rCZHJjnYQyDQC0hsjEaDsuQb92a3Gp+x4Z+sKKXd8zBQQpKINBmOi3AAudLtVYdytinGbQw8FgVaQF78OrTtSX/QBqfN/wDeVY9hYjE4WQEznqEdTwHWGNwpHOyvqOflUt0fEnGHbqztCxpObfIx9ldMUcsjfKIHQu4yiIrIBc2UakHuGl6f+3d68Ngsi4tzCZL5QUd7hSMxvGGA4jjVYa3zY6Rwod3YKLKGYmwPEC50FXq2SJcFktg9IODxOLghjlVs7diwa5bKWAItdeHO1qkqqj9F+8QwO1MPK+qFurfnZZezmF+FjY+QNWv2mT1EpXj1b288ptWspOTyzJVDpL3xbaePklzXhjJSBb6CNTYMB3t9I+YHIU1KKK0A9+hjAmXbWFtwjLyHyWNvvIqdttXnxBiHGSQJ5BR2j7gCfdUO+z/OqbWYsQP6vJa5trmjNvQGpr3Xj6zENI34CE/pSn7bKfWpb1ucYe8s0z2RlZ5IdaIFAA4AWHkKb2/2MjiwRMrqgLxhcxC3bODYX52B9KcdQ/7R+1wmEw2HsC0spkBIvYRLY2PIkyAeV6sjLa0/IiaysCrgMSJAHjIItY2rrlXQXFhpfS2ljrVY4MVkdWAUlSDqNOyb04d7t/pdpGMvFDEEDDLEpUNmIN2BJuRbTzNW/wB5/wCfzJv7f3lm9y8dHLA7RMpAlYGxBIIC6MBwNrGx5EHnTgqHfZu2mrYXFQf8RZhIdLdmRFVbeRjPrUl7amkDqsZygjjZjdu7skHl8a8++3GZ4LKq84jk2bZizFB35h62FI/SXtg4HY+JkjJVhGI0I0IMpWMEeIzX/RpbwuEYlWcns8iSddOZOg8Kif2k9tFYcLhV4SO0ra/iwFQW5gl2P6IrjUm25tYzg6WPhRT6ET4HpBxsIsstxp9JEbhw1tf1rLdIeNLqwmy5WVgFVVF0YMLkC9rjhfWm3RXc4l0t3dsrjMJBiU0E0avbuLDUe43HupRqLfZ52v1uzHhPHDzMB+bJ2x+0W9KlKgCiiigCiiigCiiigCiiigKo9Mx/tzGfnR/6EVMqpB6dsF1e2pm/GpE/7AT+Co+oB+dD0+TF4hipdFwkpZAmd2F0AVQNSSSNBSt0qbP+QYKLAxFzh/lLzR5rHq80YBhJ4tZmcgnk1jwuY42ZtWXDSCWB2jccx3HiCOBHga6Nubxz41lbEvny3CiwUAG17ADw+FT7JK3cunc7bo7MPqJlO7e7ovxmy4Y58QI2jkIGaNmbKxFwrhlBB494uOPC6buPsw4naWEhAvmnjuPyVYM/7INWq342D8u2dicNYFnibJfh1ijNGf1wKoOJTmrfdHe3Pl2ysNM5zM0eVyebxko595Un31UGrGezntLPs6aEnWGc2HcsiqR+0GoCDN8d32wGOxGGYECOQ5L84zrGb87oRSNViOnvcQ4nDjHwL87h1IlH1oRc5vEobnyJ7hVd6AUt3No/J8VFJnyAMAz5S2VW7LNlBBawJNudqt/sHZAw0WUOZGY5mkNrsTzAGgW1gB3d5uTS6rW9Du8fy3ZMBY3kh+Yfje8VspJPEmMqb95Na7VnPc23y27c8D2qvPtIY3Nj8PF9SDN/1HYfwVYaq0e0If7XH+Xjt+tJ99bGpGdZIp09FuCE22cEjC4Ewf3xAyD4qK39L2EEW2sYqiwLq/8A1I0Y/tE0A6fZwxmXaGIi5Phy3HnHJGLW8nPpViarT7PR/tc/5eT96OrLUAVWv2h8Tm2sq8kw0Y9Xkb+KrKVWDp6B/pqS/wCKit5Zf50BHdFFFATV7NOI+dxqd6RN+qzj+Kp5qAPZrT+tYs8hEg9XP8qn+gCiiigCiiigCiiigCiiigIi6Z+jKfaOIhxOFMdxH1Th3KnRmZCBYj8I/Co6wvQftCSR416jMgBN5TbtXt+D+SasltwnqdOOZf3hSHsR2THNmN+tQ380II+Gb1qKy9xvjX2f8lddKlVKfdfwQRP0H7RjdVkEKKxsHMt1vYm3ZUsNAeVtKRt9dw5dlGMTOjmQEjJmsMtvrAd9Wl3nF4AOZdbe43+wGod6eMCxw+HlNuw2XTuZTqfeB61md0o3qHZ/yYjVF1OXfkb/ALP2AEu2MxFzDBJIPAkpFf0kNWZqAfZqj/rOMbuiQfrOT/DU+1YSlQuknZAwm1sZCOAlLqLWsswEqi3gHA91Pr2bto5cbiYOUkAf3xOAB6Sn0pv9Okinbc4HFUhDefVIf3SK7ugDEJFtKaWVgiR4RyWJsNZYB668KdB1LKOBY5rWtrfhbnfwqse9PRzH8vmGDlX5OWzIQLhS2rIOAKqdARytzvUib2b9HFEohKQDlwZ/Fu4fk+vg0Jca5TPGjGPNlzhTkzG/Zz8C2h0Bvoa8i/XSb20/U9ijQRS3XfQSdmdHEQe2IaQjkVICHzNiR6iph6Jd2IsHFiDA7lZJBeMm6LkUWK8ySG1J7gOVR7HsmVigLEvIQFRdNWICgsfPuqcNhbJXC4eOFQOyozEfhPYZmN9dTW2jnbZNylLhGmthVXBKK5YoVWn2hWvtceGHj/ekP31ZW9Vj6fWvtl/CGL90n769U8o1dBGD6zbcLfiklf1jaP8Ajrp9oHD5dsE/Xgjb95f4a6PZ0jvtWU/Vwkh//WAffXv2jIiNqRNyOFQDzWSW/wBooDl9n0/2x/8ARJ9qVZiqx9AMltsqPrQygegP3VZugM1BXTfuBjMVj0xGGi6xHiVNHRTnUuSLMR+Dap0vTe3rxZVoQoucxa3kAP4jXG+zw4OR2pr8SaiVjfo22kL/ANTmOXjlXP8Auk1xf+j8bnCHCYlWOoDQyKbd/aAq1+7E5YTZhY9Zf1Ufypv7fxDPjiy/8IBAO+3aPxYj3VPPVbaVZjllFel32uvPRDe6AN0cRg1xUuJjMXW9WqBrXPV9ZmNgbjVgNal2uDYbXgQkWvc282Nd9V1ycopvuiScdsmvIKKKK3NAooooAoorFAZorFFAcW2VvC3gVPowpDwo/rkP6X7jU4sZHmjde9SPfbSkDZeuJjP/AC2P7o++vN1Ef+RB+upfRL8KS+P2FPeAfNA/VdT6nL/FUbdN0V9mE9zJ++B99SltGHPE68ypt5jUfECoy6XgG2PIf8P/AFEpqFi+L+H3NaXmtr4/YQPZoj+cxzdywj1Mx+6p1vUNezbLH8mxij+9EsZbT8Aowj159oP/ALNTDmr0iIrL0q4H5RvFiY75cxiF7X4YWIn7KWNzNyxLN8mwxVXCZ5JHuSFuFuAOOp+jcDjrWd/8Mv8A6nYqRqkbvrexEASx7jbKffTy6NmH9ISEc8M3wli/nXnXvfqI1P8AxxnH1PT068PTyuS9pPr9BxbJ6MMJDrMDiX/5tinuiHZI/OufGkvpMa8+DhFgiiSQqBpfsKmnLTOPfUgg1Gu/RJ2l4Lh0Hq8xP3VtrEqqGorBro5StvTk84ybNzcGJscHOohUv+k3ZX7Sf0akq9NHo8wWSB5Txlc2/Njuo/azH30681b6KGylZ78nLXT33P3cHu9Vi6eT/bUn+FF+5Vms1Vj6d/8A5qX/AA4v9MVYRji9mzDg4nGSc1iRf13JP7grz7SUf9awjd8Lj0f/AL12+zTH/wC/b/Li/wD1yfurT7SifOYFu9Zh6GI/fQDP6E5CNuYS3PrQfLqJT9oFWovVUehxrbcwf50nxhkFWrvQHu9Njes/Pwfmt9q05A1Nve6Pt4du4uPXIR9hqTWrNMvl9yvRP8ZfP7M7d2BpKe9wPRR/Om5iDbFYgHlI3x1++nTu7HaAH6zMfiQPgKae11Ix+IUfhFLebRoPtqG+LWmh67Mu00s32fD7NIe2yFtBGPyAfUX++uutcaZQAOQA9K93r14rakjyJPdJszRWL0XrY1M3orF6KAzesXorFAZvWL0V5JoDN6QdmxZcUR3LIB5Z0t8KW2a1Mnfjetdmvh3HalnmVBHoSyMyiTTlZSLH6xXxqW9ZnD4lFUsRkvNDj3m3jj2fhZcVN9GNbgc2Y6Ig8S1h8eAqLd+drfKt2xOQAZBCSBwBMiXA8Ab0o9OW7+LxsWFGERpUjeQyItr5iEEbZTxsM4vyzeNbtyN1r7Jiwu0I/wC7lzPGWVtFlLor2JFr2uvdoaxqVzB+9evyFL4kvd6+5wdAO6k+GhmxcwyJiVj6pT9IqpY5yLaA3GXvBJ4WvLQeuI49eRr0uJBqsnKlYna08WOkmna84lfrCde3chwR3X0t4aVKnRRjJsVtFJg8ASKKQSRx5i2WRQBmLaX6xV0HdSZ07bpiKdMfEOzOckw/5oHZb9JRr4pfiabHRZvF8h2nCzG0c3zMndaQjKfc+U37ga5SrjKSn3R1jbKMXDsy0ivUd75gtjny6nqo1A/KJaw/aFPxZKaDxCTaev40af4UII/aWpNet0Iw85JFWge2cp+UWx37NwwhiSIcEUL6DU+8610560K1ZLVeljhELeXlm7rKq/004nPtrE/kiJfSGP8AnVl2kqqvSPP1m1saw1+fdf1Dl+6smCWvZ0QDA4lubYgD9WNSP3jXj2i4r4PDPzWcr+vGT/DW3oEhaPZsjMLCTEMym41ASNCfDtKRr3Vp9oKW+Ag/zA/0pLffWARh0USZds4In8bb9ZGH31a/NVMdk4swTxTrxikSQeaMGH2VbvY+2o8XAk+HYPHILqR6EEciDoRyIrIFLNSNvXHmjiI5Sj0KOKVb0nYx+smER4Ioc6c3LquvgFbT8oVNqf8AU0d9O9tiZ37NGWGMfkL8RTfnw2faflkJ/RTMPsFK2y8Q3UG4DFDIoA0uI2YKPOwA86jvop35G0C7TsPliksy8AyEmxQHkAQtuVh31yt5qg8cZT+R2pltnPzaa+ZLF6zetaPcAjga9Xq1ER6vWb15rNZBmisXooD0axRRegMGvLV6JrwxrAGbtvpLwWGxLYfESmLIuYs0chVjcgrGVUh8ttbczYXsbR/s3GR7YxpxzXJhxyCEG/Zw0KMV7Pe0jBjzv4CpB2t0V4HFMDOkrgM7KhxE2RWlbNJlXN2AW1sLClbZu7GHwyZIIkjUclAH/k1zUPa3Pqb54wanxZYaXpt7gYzXG7PxBvLDLI9/rxYlmlV/O7kG3DSnjJhRyqL99Uxmz9pR7RwWHM+aExSgKzi1xa6p2hwGv5Na2w3xwZhLax44YFboxuyHKT3iwIb3gi/K9xyrrEhA0pk7vbRxuKxkMsi9mSO0saYaSJIlGZ0zzSm8kgYlcqgjtsakNcH31mttxW7qJpZ4GtvXs35bhZMPIOy40PMMDdWHkR91QknR5jTMsDQPqwBkUZkC3F2zactbGxqy/wAjFAwQroaCdtfGSJg53hHzqwyGMH64QlfjUIbp9IcuHVDiOseJXsmIKklJPpFWb/iCxuRfNYniDap7nwhsRyIt60wNpbgySbMjwC5LRgFT3SKSc/DiSxv+ca52VxsWJHSuyVbzEkDZe2ExEayIQbgEgEG1/Ll3HnXaZKgrYfRjtaKZHjkSAx6B+szWUnVQoW7L+SdKnKKI2F+Nbxzjk1ljOUc+LkNtKrDvxhWj2liQwILSs4vzEhzXF/OrUGKk3ae6uGxVvlEEcluGZAxHkTWTXBF/Qtj3+SSoCSqzG3cMyISB79ffTt3p3bXHw9VMCRe4sdQwvYjx1+NOnA7EigUJDGqKOCqAo9BXUMOKDBVrefcyfZ7kMrNF+DIFNrdzW+iftp5dBW3pUxj4UNeGSNpCvEK6le0O64Nj36VOTYNW0IB8xXnDbMjjJMaIpPEhQL+lZyDc0pAplYPf6JMXjI5lnvHKtimHklUJ1MVgTGpscwY699PnLSNj9zcLPJ1rRskpteSKSSBzbhmeJlLW8a5WQ3xwbxlteTh3M3oixcMjYcllSeYXKlTdnMg0OvCQUw98cI+zcPhsRDH89hsXK5dRYGCeWZyjm3CxRT3G9u+pW2TsCHCJ1cCZFuSdSSWPFmZiSzHmSSa7jADxF62SWNpjPOSOd0umGPFYpYEikERUs7O0amM5lUEWc9YpZwCAMw0NiDpKQFJUe7+GEgkGHh6wah+qTMD4Na9KYNIR2raugk9zyzZas14DVm9bmh6rFYvRWQZvWKKxWAFYorFAYNeSK91i1DJryV5MdbrV5IrANRSsZa2kV5y0MnjLWCK2ZawVoDSUrHUit+WjLQGpUr2BXvLRloDzajLXu1FqA8ZaMtbKLUBry1nLWy1YtQHkLWbV6tRagPIFegKzas2oYyYtWRRWayArNYrNDBm9FYoo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057" name="Picture 9" descr="http://www.gessfor-bt.eu/onaaf2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102" y="2132855"/>
            <a:ext cx="2466274" cy="197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goodnews.ws/wp-content/uploads/2013/03/gran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4107" y="3402426"/>
            <a:ext cx="1972447" cy="14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://fastandradio.fr/wp-content/uploads/2013/07/liasse-bille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160" y="4117472"/>
            <a:ext cx="2852684" cy="1653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4437112"/>
            <a:ext cx="3213828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9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:\G\Google Drive\Leonardo SBM\Social Business Models Canvas and Red thread\French\Outils\Canevas\Social Business Model Canvas A0 - N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47251" cy="647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gner un rectangle à un seul coin 11"/>
          <p:cNvSpPr/>
          <p:nvPr/>
        </p:nvSpPr>
        <p:spPr>
          <a:xfrm>
            <a:off x="5650990" y="1128301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Startups</a:t>
            </a:r>
          </a:p>
        </p:txBody>
      </p:sp>
      <p:sp>
        <p:nvSpPr>
          <p:cNvPr id="13" name="Rogner un rectangle à un seul coin 12"/>
          <p:cNvSpPr/>
          <p:nvPr/>
        </p:nvSpPr>
        <p:spPr>
          <a:xfrm>
            <a:off x="5388198" y="4358379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Sondages</a:t>
            </a:r>
          </a:p>
        </p:txBody>
      </p:sp>
      <p:sp>
        <p:nvSpPr>
          <p:cNvPr id="14" name="Rogner un rectangle à un seul coin 13"/>
          <p:cNvSpPr/>
          <p:nvPr/>
        </p:nvSpPr>
        <p:spPr>
          <a:xfrm>
            <a:off x="4698372" y="120494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Demandeurs d’emploi</a:t>
            </a:r>
          </a:p>
        </p:txBody>
      </p:sp>
      <p:sp>
        <p:nvSpPr>
          <p:cNvPr id="15" name="Rogner un rectangle à un seul coin 14"/>
          <p:cNvSpPr/>
          <p:nvPr/>
        </p:nvSpPr>
        <p:spPr>
          <a:xfrm>
            <a:off x="8267954" y="44943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Vaud</a:t>
            </a:r>
          </a:p>
        </p:txBody>
      </p:sp>
      <p:sp>
        <p:nvSpPr>
          <p:cNvPr id="16" name="Rogner un rectangle à un seul coin 15"/>
          <p:cNvSpPr/>
          <p:nvPr/>
        </p:nvSpPr>
        <p:spPr>
          <a:xfrm>
            <a:off x="181054" y="28136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Chômage 45+</a:t>
            </a: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4687422" y="2267041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SDE / OCE</a:t>
            </a:r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6067076" y="1631975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Entreprises</a:t>
            </a:r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5245853" y="1774317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ONG’s</a:t>
            </a:r>
          </a:p>
        </p:txBody>
      </p:sp>
      <p:sp>
        <p:nvSpPr>
          <p:cNvPr id="20" name="Rogner un rectangle à un seul coin 19"/>
          <p:cNvSpPr/>
          <p:nvPr/>
        </p:nvSpPr>
        <p:spPr>
          <a:xfrm>
            <a:off x="3767652" y="44943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Etre actif, bouger</a:t>
            </a:r>
          </a:p>
        </p:txBody>
      </p:sp>
      <p:sp>
        <p:nvSpPr>
          <p:cNvPr id="21" name="Rogner un rectangle à un seul coin 20"/>
          <p:cNvSpPr/>
          <p:nvPr/>
        </p:nvSpPr>
        <p:spPr>
          <a:xfrm>
            <a:off x="2981976" y="777765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Etre connu et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reconnu</a:t>
            </a:r>
          </a:p>
        </p:txBody>
      </p:sp>
      <p:sp>
        <p:nvSpPr>
          <p:cNvPr id="22" name="Rogner un rectangle à un seul coin 21"/>
          <p:cNvSpPr/>
          <p:nvPr/>
        </p:nvSpPr>
        <p:spPr>
          <a:xfrm>
            <a:off x="2521936" y="1215897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Echanger</a:t>
            </a:r>
          </a:p>
        </p:txBody>
      </p:sp>
      <p:sp>
        <p:nvSpPr>
          <p:cNvPr id="23" name="Rogner un rectangle à un seul coin 22"/>
          <p:cNvSpPr/>
          <p:nvPr/>
        </p:nvSpPr>
        <p:spPr>
          <a:xfrm>
            <a:off x="2628890" y="1719570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Avoir des informations</a:t>
            </a:r>
          </a:p>
        </p:txBody>
      </p:sp>
      <p:sp>
        <p:nvSpPr>
          <p:cNvPr id="24" name="Rogner un rectangle à un seul coin 23"/>
          <p:cNvSpPr/>
          <p:nvPr/>
        </p:nvSpPr>
        <p:spPr>
          <a:xfrm>
            <a:off x="3132573" y="2190395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Regagner de la confiance</a:t>
            </a:r>
          </a:p>
        </p:txBody>
      </p:sp>
      <p:sp>
        <p:nvSpPr>
          <p:cNvPr id="25" name="Rogner un rectangle à un seul coin 24"/>
          <p:cNvSpPr/>
          <p:nvPr/>
        </p:nvSpPr>
        <p:spPr>
          <a:xfrm>
            <a:off x="3701954" y="953111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Obtenir des informations</a:t>
            </a:r>
          </a:p>
        </p:txBody>
      </p:sp>
      <p:sp>
        <p:nvSpPr>
          <p:cNvPr id="26" name="Rogner un rectangle à un seul coin 25"/>
          <p:cNvSpPr/>
          <p:nvPr/>
        </p:nvSpPr>
        <p:spPr>
          <a:xfrm>
            <a:off x="3340616" y="1402037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Valider des hypothèses</a:t>
            </a:r>
          </a:p>
        </p:txBody>
      </p:sp>
      <p:sp>
        <p:nvSpPr>
          <p:cNvPr id="27" name="Rogner un rectangle à un seul coin 26"/>
          <p:cNvSpPr/>
          <p:nvPr/>
        </p:nvSpPr>
        <p:spPr>
          <a:xfrm>
            <a:off x="3789551" y="1850963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Se rassurer</a:t>
            </a:r>
          </a:p>
        </p:txBody>
      </p:sp>
      <p:sp>
        <p:nvSpPr>
          <p:cNvPr id="28" name="Rogner un rectangle à un seul coin 27"/>
          <p:cNvSpPr/>
          <p:nvPr/>
        </p:nvSpPr>
        <p:spPr>
          <a:xfrm>
            <a:off x="3844299" y="2584574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Etre alerté</a:t>
            </a:r>
          </a:p>
        </p:txBody>
      </p:sp>
      <p:sp>
        <p:nvSpPr>
          <p:cNvPr id="29" name="Rogner un rectangle à un seul coin 28"/>
          <p:cNvSpPr/>
          <p:nvPr/>
        </p:nvSpPr>
        <p:spPr>
          <a:xfrm>
            <a:off x="4692506" y="4281733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Accompagnement, évaluations</a:t>
            </a:r>
          </a:p>
        </p:txBody>
      </p:sp>
      <p:sp>
        <p:nvSpPr>
          <p:cNvPr id="30" name="Rogner un rectangle à un seul coin 29"/>
          <p:cNvSpPr/>
          <p:nvPr/>
        </p:nvSpPr>
        <p:spPr>
          <a:xfrm>
            <a:off x="4709321" y="4851102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Formations :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look, pitch,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recherche…</a:t>
            </a:r>
          </a:p>
        </p:txBody>
      </p:sp>
      <p:sp>
        <p:nvSpPr>
          <p:cNvPr id="31" name="Rogner un rectangle à un seul coin 30"/>
          <p:cNvSpPr/>
          <p:nvPr/>
        </p:nvSpPr>
        <p:spPr>
          <a:xfrm>
            <a:off x="4610774" y="5354775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Opportunités de recherche et de veille</a:t>
            </a:r>
          </a:p>
        </p:txBody>
      </p:sp>
      <p:sp>
        <p:nvSpPr>
          <p:cNvPr id="32" name="Rogner un rectangle à un seul coin 31"/>
          <p:cNvSpPr/>
          <p:nvPr/>
        </p:nvSpPr>
        <p:spPr>
          <a:xfrm>
            <a:off x="4764069" y="585844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Opportunités de sondage de terrain</a:t>
            </a:r>
          </a:p>
        </p:txBody>
      </p:sp>
      <p:sp>
        <p:nvSpPr>
          <p:cNvPr id="33" name="Rogner un rectangle à un seul coin 32"/>
          <p:cNvSpPr/>
          <p:nvPr/>
        </p:nvSpPr>
        <p:spPr>
          <a:xfrm>
            <a:off x="5694789" y="4927748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Recherches d’information</a:t>
            </a:r>
          </a:p>
        </p:txBody>
      </p:sp>
      <p:sp>
        <p:nvSpPr>
          <p:cNvPr id="34" name="Rogner un rectangle à un seul coin 33"/>
          <p:cNvSpPr/>
          <p:nvPr/>
        </p:nvSpPr>
        <p:spPr>
          <a:xfrm>
            <a:off x="5530544" y="5464269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Service de veille</a:t>
            </a:r>
          </a:p>
        </p:txBody>
      </p:sp>
      <p:sp>
        <p:nvSpPr>
          <p:cNvPr id="36" name="Rogner un rectangle à un seul coin 35"/>
          <p:cNvSpPr/>
          <p:nvPr/>
        </p:nvSpPr>
        <p:spPr>
          <a:xfrm>
            <a:off x="4588875" y="3810908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 dirty="0">
                <a:effectLst/>
                <a:latin typeface="Arial"/>
                <a:ea typeface="Calibri"/>
              </a:rPr>
              <a:t>MMT ?</a:t>
            </a:r>
          </a:p>
        </p:txBody>
      </p:sp>
      <p:sp>
        <p:nvSpPr>
          <p:cNvPr id="47" name="Rogner un rectangle à un seul coin 46"/>
          <p:cNvSpPr/>
          <p:nvPr/>
        </p:nvSpPr>
        <p:spPr>
          <a:xfrm>
            <a:off x="3658155" y="3975149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Salle de formation, bureaux</a:t>
            </a:r>
          </a:p>
        </p:txBody>
      </p:sp>
      <p:sp>
        <p:nvSpPr>
          <p:cNvPr id="48" name="Rogner un rectangle à un seul coin 47"/>
          <p:cNvSpPr/>
          <p:nvPr/>
        </p:nvSpPr>
        <p:spPr>
          <a:xfrm>
            <a:off x="3833350" y="4456924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Equipements informatique et comm.</a:t>
            </a:r>
          </a:p>
        </p:txBody>
      </p:sp>
      <p:sp>
        <p:nvSpPr>
          <p:cNvPr id="49" name="Rogner un rectangle à un seul coin 48"/>
          <p:cNvSpPr/>
          <p:nvPr/>
        </p:nvSpPr>
        <p:spPr>
          <a:xfrm>
            <a:off x="2968328" y="4435025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Base de données de gestion</a:t>
            </a:r>
          </a:p>
        </p:txBody>
      </p:sp>
      <p:sp>
        <p:nvSpPr>
          <p:cNvPr id="50" name="Rogner un rectangle à un seul coin 49"/>
          <p:cNvSpPr/>
          <p:nvPr/>
        </p:nvSpPr>
        <p:spPr>
          <a:xfrm>
            <a:off x="3537710" y="4938697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Staff admin et marketing</a:t>
            </a:r>
          </a:p>
        </p:txBody>
      </p:sp>
      <p:sp>
        <p:nvSpPr>
          <p:cNvPr id="51" name="Rogner un rectangle à un seul coin 50"/>
          <p:cNvSpPr/>
          <p:nvPr/>
        </p:nvSpPr>
        <p:spPr>
          <a:xfrm>
            <a:off x="2272948" y="4834446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Formateurs et coaches externes</a:t>
            </a:r>
          </a:p>
        </p:txBody>
      </p:sp>
      <p:sp>
        <p:nvSpPr>
          <p:cNvPr id="52" name="Rogner un rectangle à un seul coin 51"/>
          <p:cNvSpPr/>
          <p:nvPr/>
        </p:nvSpPr>
        <p:spPr>
          <a:xfrm>
            <a:off x="2434456" y="5310978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Soutien financier initial</a:t>
            </a:r>
          </a:p>
        </p:txBody>
      </p:sp>
      <p:sp>
        <p:nvSpPr>
          <p:cNvPr id="53" name="Rogner un rectangle à un seul coin 52"/>
          <p:cNvSpPr/>
          <p:nvPr/>
        </p:nvSpPr>
        <p:spPr>
          <a:xfrm>
            <a:off x="3154472" y="5453320"/>
            <a:ext cx="625376" cy="397798"/>
          </a:xfrm>
          <a:prstGeom prst="snip1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Abonnements entreprises</a:t>
            </a:r>
          </a:p>
        </p:txBody>
      </p:sp>
      <p:sp>
        <p:nvSpPr>
          <p:cNvPr id="54" name="Rogner un rectangle à un seul coin 53"/>
          <p:cNvSpPr/>
          <p:nvPr/>
        </p:nvSpPr>
        <p:spPr>
          <a:xfrm>
            <a:off x="3844299" y="5453320"/>
            <a:ext cx="625376" cy="397798"/>
          </a:xfrm>
          <a:prstGeom prst="snip1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Commandes ponctuelles</a:t>
            </a:r>
          </a:p>
        </p:txBody>
      </p:sp>
      <p:sp>
        <p:nvSpPr>
          <p:cNvPr id="62" name="Rogner un rectangle à un seul coin 61"/>
          <p:cNvSpPr/>
          <p:nvPr/>
        </p:nvSpPr>
        <p:spPr>
          <a:xfrm>
            <a:off x="7326285" y="219501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Genève</a:t>
            </a:r>
          </a:p>
        </p:txBody>
      </p:sp>
      <p:sp>
        <p:nvSpPr>
          <p:cNvPr id="63" name="Rogner un rectangle à un seul coin 62"/>
          <p:cNvSpPr/>
          <p:nvPr/>
        </p:nvSpPr>
        <p:spPr>
          <a:xfrm>
            <a:off x="980377" y="171873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Décalages intergénérationnels</a:t>
            </a:r>
          </a:p>
        </p:txBody>
      </p:sp>
      <p:sp>
        <p:nvSpPr>
          <p:cNvPr id="64" name="Rogner un rectangle à un seul coin 63"/>
          <p:cNvSpPr/>
          <p:nvPr/>
        </p:nvSpPr>
        <p:spPr>
          <a:xfrm>
            <a:off x="1210320" y="675546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Plateformes et outils de sondage</a:t>
            </a:r>
          </a:p>
        </p:txBody>
      </p:sp>
      <p:sp>
        <p:nvSpPr>
          <p:cNvPr id="65" name="Rogner un rectangle à un seul coin 64"/>
          <p:cNvSpPr/>
          <p:nvPr/>
        </p:nvSpPr>
        <p:spPr>
          <a:xfrm>
            <a:off x="476694" y="101497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Préoccupations 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du SECO</a:t>
            </a:r>
          </a:p>
        </p:txBody>
      </p:sp>
      <p:sp>
        <p:nvSpPr>
          <p:cNvPr id="66" name="Rogner un rectangle à un seul coin 65"/>
          <p:cNvSpPr/>
          <p:nvPr/>
        </p:nvSpPr>
        <p:spPr>
          <a:xfrm>
            <a:off x="7183939" y="843617"/>
            <a:ext cx="758080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Surabondance d’informations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8944" y="5803790"/>
            <a:ext cx="2637834" cy="1076271"/>
          </a:xfrm>
        </p:spPr>
        <p:txBody>
          <a:bodyPr>
            <a:normAutofit/>
          </a:bodyPr>
          <a:lstStyle/>
          <a:p>
            <a:r>
              <a:rPr lang="fr-CH" dirty="0" smtClean="0"/>
              <a:t>Les chasseurs d’infos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364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WordArt 2"/>
          <p:cNvSpPr>
            <a:spLocks noChangeArrowheads="1" noChangeShapeType="1" noTextEdit="1"/>
          </p:cNvSpPr>
          <p:nvPr/>
        </p:nvSpPr>
        <p:spPr bwMode="auto">
          <a:xfrm>
            <a:off x="180976" y="152400"/>
            <a:ext cx="1247752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fr-CH" sz="3200" b="1" dirty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ea typeface="Verdana" pitchFamily="34" charset="0"/>
                <a:cs typeface="Verdana" pitchFamily="34" charset="0"/>
              </a:rPr>
              <a:t>!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28728" y="116632"/>
            <a:ext cx="7463752" cy="12241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H" sz="4400" dirty="0" smtClean="0"/>
              <a:t>Quelles ressources pour la</a:t>
            </a:r>
            <a:br>
              <a:rPr lang="fr-CH" sz="4400" dirty="0" smtClean="0"/>
            </a:br>
            <a:r>
              <a:rPr lang="fr-CH" sz="4400" dirty="0" smtClean="0"/>
              <a:t>Maison de Charlotte ?</a:t>
            </a:r>
            <a:endParaRPr lang="fr-CH" sz="44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1691680" y="1412776"/>
            <a:ext cx="6336704" cy="4233501"/>
          </a:xfrm>
        </p:spPr>
        <p:txBody>
          <a:bodyPr>
            <a:normAutofit/>
          </a:bodyPr>
          <a:lstStyle/>
          <a:p>
            <a:r>
              <a:rPr lang="fr-CH" sz="2400" dirty="0" smtClean="0"/>
              <a:t>Complétez le canevas avec les informations sur les ressources nécessaires au projet</a:t>
            </a:r>
            <a:endParaRPr lang="fr-CH" sz="2400" dirty="0"/>
          </a:p>
        </p:txBody>
      </p:sp>
      <p:pic>
        <p:nvPicPr>
          <p:cNvPr id="3074" name="Picture 2" descr="C:\Users\Claude\Dropbox\CmProj\Dinamica\Français en Jeu\Photos\Séance 01\2014-03-10 11.38.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5735560" cy="430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5661248"/>
            <a:ext cx="263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Temps à disposition: 10’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871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332656"/>
            <a:ext cx="3483428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46855" lon="18596319" rev="361998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44420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  <p:pic>
        <p:nvPicPr>
          <p:cNvPr id="1032" name="Picture 8" descr="http://www.gst-renovation.com/home/images/_fichesproduits/base_portail_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60" y="478903"/>
            <a:ext cx="57150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agnificolocksmith.com/wp-content/uploads/2013/05/masterkeying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3672408" cy="246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496" y="3861048"/>
            <a:ext cx="3888432" cy="2160240"/>
          </a:xfrm>
        </p:spPr>
        <p:txBody>
          <a:bodyPr>
            <a:normAutofit/>
          </a:bodyPr>
          <a:lstStyle/>
          <a:p>
            <a:r>
              <a:rPr lang="fr-CH" sz="4000" dirty="0" smtClean="0"/>
              <a:t>Quelle est </a:t>
            </a:r>
            <a:br>
              <a:rPr lang="fr-CH" sz="4000" dirty="0" smtClean="0"/>
            </a:br>
            <a:r>
              <a:rPr lang="fr-CH" sz="4000" dirty="0" smtClean="0"/>
              <a:t>la bonne?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3579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348880"/>
            <a:ext cx="5580620" cy="4464496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 ce ne sont pas </a:t>
            </a:r>
            <a:r>
              <a:rPr lang="fr-FR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VOS</a:t>
            </a:r>
            <a:r>
              <a:rPr lang="fr-FR" dirty="0" smtClean="0"/>
              <a:t> facteurs de succès!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smtClean="0"/>
              <a:t>FCS - facteurs </a:t>
            </a:r>
            <a:r>
              <a:rPr lang="fr-FR" dirty="0"/>
              <a:t>c</a:t>
            </a:r>
            <a:r>
              <a:rPr lang="fr-FR" dirty="0" smtClean="0"/>
              <a:t>lés de succès </a:t>
            </a:r>
            <a:r>
              <a:rPr lang="fr-FR" dirty="0"/>
              <a:t>correspondent aux éléments stratégiques </a:t>
            </a:r>
            <a:r>
              <a:rPr lang="fr-FR" dirty="0" smtClean="0"/>
              <a:t>que </a:t>
            </a:r>
            <a:r>
              <a:rPr lang="fr-FR" sz="2800" b="1" dirty="0" smtClean="0"/>
              <a:t>toute</a:t>
            </a:r>
            <a:r>
              <a:rPr lang="fr-FR" sz="2800" dirty="0" smtClean="0"/>
              <a:t> </a:t>
            </a:r>
            <a:r>
              <a:rPr lang="fr-FR" sz="2800" b="1" dirty="0"/>
              <a:t>organisation</a:t>
            </a:r>
            <a:r>
              <a:rPr lang="fr-FR" dirty="0"/>
              <a:t> doit maîtriser pour réussir dans un secteur </a:t>
            </a:r>
            <a:r>
              <a:rPr lang="fr-FR" dirty="0" smtClean="0"/>
              <a:t>donné. (y compris vos concurrents…)</a:t>
            </a:r>
          </a:p>
          <a:p>
            <a:r>
              <a:rPr lang="fr-FR" dirty="0" smtClean="0"/>
              <a:t>Ils </a:t>
            </a:r>
            <a:r>
              <a:rPr lang="fr-FR" dirty="0"/>
              <a:t>caractérisent, </a:t>
            </a:r>
            <a:r>
              <a:rPr lang="fr-FR" dirty="0" smtClean="0"/>
              <a:t>à un </a:t>
            </a:r>
            <a:br>
              <a:rPr lang="fr-FR" dirty="0" smtClean="0"/>
            </a:br>
            <a:r>
              <a:rPr lang="fr-FR" dirty="0" smtClean="0"/>
              <a:t>moment </a:t>
            </a:r>
            <a:r>
              <a:rPr lang="fr-FR" dirty="0"/>
              <a:t>donné, les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"</a:t>
            </a:r>
            <a:r>
              <a:rPr lang="fr-FR" dirty="0"/>
              <a:t>règles du jeu"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d'un </a:t>
            </a:r>
            <a:r>
              <a:rPr lang="fr-FR" dirty="0"/>
              <a:t>secteur.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Pour mieux y réfléchir, </a:t>
            </a:r>
            <a:br>
              <a:rPr lang="fr-FR" dirty="0" smtClean="0"/>
            </a:br>
            <a:r>
              <a:rPr lang="fr-FR" dirty="0" smtClean="0"/>
              <a:t>il </a:t>
            </a:r>
            <a:r>
              <a:rPr lang="fr-FR" dirty="0"/>
              <a:t>f</a:t>
            </a:r>
            <a:r>
              <a:rPr lang="fr-FR" dirty="0" smtClean="0"/>
              <a:t>aut prendre le recul </a:t>
            </a:r>
            <a:br>
              <a:rPr lang="fr-FR" dirty="0" smtClean="0"/>
            </a:br>
            <a:r>
              <a:rPr lang="fr-FR" dirty="0" smtClean="0"/>
              <a:t>nécessaire pour sortir </a:t>
            </a:r>
            <a:br>
              <a:rPr lang="fr-FR" dirty="0" smtClean="0"/>
            </a:br>
            <a:r>
              <a:rPr lang="fr-FR" dirty="0" smtClean="0"/>
              <a:t>de l’entreprise et se </a:t>
            </a:r>
            <a:br>
              <a:rPr lang="fr-FR" dirty="0" smtClean="0"/>
            </a:br>
            <a:r>
              <a:rPr lang="fr-FR" dirty="0" smtClean="0"/>
              <a:t>« mettre dans la peau </a:t>
            </a:r>
            <a:br>
              <a:rPr lang="fr-FR" dirty="0" smtClean="0"/>
            </a:br>
            <a:r>
              <a:rPr lang="fr-FR" dirty="0" smtClean="0"/>
              <a:t>des autres ».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9628" y="35776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Cher?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63074" y="272207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Utile?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4153019" y="3074322"/>
            <a:ext cx="0" cy="14347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3635896" y="3895403"/>
            <a:ext cx="0" cy="3002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803460" y="256490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Où?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123478" y="2917152"/>
            <a:ext cx="0" cy="14347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198643" y="245224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Quand?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7702699" y="2770045"/>
            <a:ext cx="0" cy="1739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151445" y="338706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Quoi?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8547713" y="3704862"/>
            <a:ext cx="0" cy="3002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1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Sous quels aspects les regarder ?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 rot="20689178">
            <a:off x="2849250" y="1340768"/>
            <a:ext cx="2664296" cy="1368152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PRESTATION *</a:t>
            </a:r>
          </a:p>
          <a:p>
            <a:pPr algn="ctr"/>
            <a:r>
              <a:rPr lang="fr-FR" sz="1600" dirty="0" smtClean="0"/>
              <a:t>Quelles sont les caractéristiques nécessaires pour avoir du succès?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 rot="1196118">
            <a:off x="5397250" y="1935663"/>
            <a:ext cx="2664296" cy="1368152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COÛTS - </a:t>
            </a:r>
            <a:r>
              <a:rPr lang="fr-FR" b="1" dirty="0"/>
              <a:t>PRIX </a:t>
            </a:r>
            <a:endParaRPr lang="fr-FR" b="1" dirty="0" smtClean="0"/>
          </a:p>
          <a:p>
            <a:pPr algn="ctr"/>
            <a:r>
              <a:rPr lang="fr-FR" sz="1600" dirty="0" smtClean="0"/>
              <a:t>Quelle sont les valeurs financières  acceptables pour envisager le succès?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 rot="391091">
            <a:off x="680605" y="2490110"/>
            <a:ext cx="2664296" cy="1368152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IMPACT</a:t>
            </a:r>
          </a:p>
          <a:p>
            <a:pPr algn="ctr"/>
            <a:r>
              <a:rPr lang="fr-FR" sz="1600" dirty="0" smtClean="0"/>
              <a:t>Quel est le degré de réponse aux besoins digne d’être appelé succès?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269930" y="2780928"/>
            <a:ext cx="2664296" cy="1368152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DISTRIBUTION </a:t>
            </a:r>
          </a:p>
          <a:p>
            <a:pPr algn="ctr"/>
            <a:r>
              <a:rPr lang="fr-FR" sz="1600" dirty="0" smtClean="0"/>
              <a:t>Quelle sont les formes de distribution, </a:t>
            </a:r>
            <a:r>
              <a:rPr lang="fr-FR" sz="1600" dirty="0" err="1" smtClean="0"/>
              <a:t>y.c</a:t>
            </a:r>
            <a:r>
              <a:rPr lang="fr-FR" sz="1600" dirty="0" smtClean="0"/>
              <a:t>. les lieux, pour atteindre le succès?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 rot="21039461">
            <a:off x="987045" y="3996218"/>
            <a:ext cx="2664296" cy="1368152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DISPONIBILITÉ</a:t>
            </a:r>
          </a:p>
          <a:p>
            <a:pPr algn="ctr"/>
            <a:r>
              <a:rPr lang="fr-FR" sz="1600" dirty="0" smtClean="0"/>
              <a:t>Le succès est-il lié à des plages horaires spécifiques pour livrer les prestations?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 rot="784009">
            <a:off x="3606122" y="4216525"/>
            <a:ext cx="2664296" cy="1368152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INNOVATION </a:t>
            </a:r>
          </a:p>
          <a:p>
            <a:pPr algn="ctr"/>
            <a:r>
              <a:rPr lang="fr-FR" sz="1600" dirty="0" smtClean="0"/>
              <a:t>L’innovation est-elle considérée nécessaire pour atteindre le succès?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796136" y="3573016"/>
            <a:ext cx="2664296" cy="1368152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IMAGE </a:t>
            </a:r>
          </a:p>
          <a:p>
            <a:pPr algn="ctr"/>
            <a:r>
              <a:rPr lang="fr-FR" sz="1600" dirty="0" smtClean="0"/>
              <a:t>L’image ou la personnalité de l’organisation contribue-t-elle au succès?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123728" y="5301208"/>
            <a:ext cx="2664296" cy="1368152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COMMUNICATION </a:t>
            </a:r>
          </a:p>
          <a:p>
            <a:pPr algn="ctr"/>
            <a:r>
              <a:rPr lang="fr-FR" sz="1600" dirty="0" smtClean="0"/>
              <a:t>Quelle sont la promotion / communication qui contribueront au succès?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163420" y="5157192"/>
            <a:ext cx="194508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 Différentiation:</a:t>
            </a:r>
          </a:p>
          <a:p>
            <a:pPr marL="373063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Attribut</a:t>
            </a:r>
          </a:p>
          <a:p>
            <a:pPr marL="373063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Performance</a:t>
            </a:r>
          </a:p>
          <a:p>
            <a:pPr marL="373063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Imaginaire</a:t>
            </a:r>
          </a:p>
          <a:p>
            <a:pPr marL="373063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Segmentation</a:t>
            </a:r>
          </a:p>
          <a:p>
            <a:pPr marL="373063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Mode d’utilisation</a:t>
            </a:r>
          </a:p>
          <a:p>
            <a:pPr marL="373063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…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399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Exemple «Les chasseurs d’infos»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06109" y="1109419"/>
            <a:ext cx="7998339" cy="5343917"/>
            <a:chOff x="210716" y="1084094"/>
            <a:chExt cx="7998339" cy="5343917"/>
          </a:xfrm>
        </p:grpSpPr>
        <p:sp>
          <p:nvSpPr>
            <p:cNvPr id="4" name="ZoneTexte 3"/>
            <p:cNvSpPr txBox="1"/>
            <p:nvPr/>
          </p:nvSpPr>
          <p:spPr>
            <a:xfrm>
              <a:off x="755576" y="1916832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Crédibilité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389357" y="1268760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Visibilité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915816" y="2708920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confiance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259632" y="3645024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Rapidité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347864" y="3460358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Prix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703545" y="4365104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RSE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926768" y="4549770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Utilité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630174" y="5355566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Utilité sociale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576179" y="2101498"/>
              <a:ext cx="3249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Etendue géographique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593301" y="287905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Flexibilité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412079" y="3633026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Diversité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265953" y="4582904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Discrétion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113647" y="4351830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Accès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980537" y="517090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Précision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625351" y="6058679"/>
              <a:ext cx="3608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Connaissance du domaine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143891" y="1452944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Légitimité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857403" y="1084094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Sécurité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10716" y="2878932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Sécurité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156420" y="1943834"/>
            <a:ext cx="7407385" cy="4511179"/>
            <a:chOff x="755576" y="1916832"/>
            <a:chExt cx="7407385" cy="4511179"/>
          </a:xfrm>
        </p:grpSpPr>
        <p:sp>
          <p:nvSpPr>
            <p:cNvPr id="24" name="ZoneTexte 23"/>
            <p:cNvSpPr txBox="1"/>
            <p:nvPr/>
          </p:nvSpPr>
          <p:spPr>
            <a:xfrm>
              <a:off x="755576" y="1916832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Crédibilité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347864" y="3460358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Prix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630174" y="5355566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Utilité sociale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576179" y="2101498"/>
              <a:ext cx="3249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Etendue géographique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593301" y="287905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Flexibilité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265953" y="4582904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Discrétion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625351" y="6058679"/>
              <a:ext cx="3608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Connaissance du domaine</a:t>
              </a:r>
              <a:endPara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6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ages.all-free-download.com/images/graphiclarge/vector_old_paper_with_quill_pen_1613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3" y="885717"/>
            <a:ext cx="2825255" cy="333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ixabay.com/static/uploads/photo/2014/08/29/19/20/applause-431234_64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100" y="2115412"/>
            <a:ext cx="2909900" cy="46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2241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4000" dirty="0" smtClean="0"/>
              <a:t>Quels facteurs clés de succès ?</a:t>
            </a:r>
            <a:endParaRPr lang="fr-CH" sz="40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2771800" y="2942828"/>
            <a:ext cx="3888432" cy="163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dirty="0" smtClean="0"/>
              <a:t>Listez les 8 à 10 facteurs clés de succès les plus importants de la Maison de Charlotte</a:t>
            </a:r>
            <a:endParaRPr lang="fr-CH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5661248"/>
            <a:ext cx="263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Temps à disposition: 10’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490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dirty="0">
                <a:ln/>
                <a:solidFill>
                  <a:schemeClr val="accent3"/>
                </a:solidFill>
                <a:effectLst/>
              </a:rPr>
              <a:t>L’approche de l’entrepreneur </a:t>
            </a:r>
            <a:r>
              <a:rPr lang="fr-CH" dirty="0" smtClean="0">
                <a:ln/>
                <a:solidFill>
                  <a:schemeClr val="accent3"/>
                </a:solidFill>
                <a:effectLst/>
              </a:rPr>
              <a:t>classique</a:t>
            </a:r>
            <a:endParaRPr lang="fr-CH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782556" y="1473741"/>
            <a:ext cx="3024021" cy="2941658"/>
          </a:xfrm>
          <a:prstGeom prst="ellipse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CH" sz="2800" dirty="0">
                <a:effectLst/>
                <a:latin typeface="Arial"/>
                <a:ea typeface="Calibri"/>
              </a:rPr>
              <a:t>Savoirs</a:t>
            </a:r>
          </a:p>
          <a:p>
            <a:pPr algn="ctr">
              <a:spcAft>
                <a:spcPts val="600"/>
              </a:spcAft>
            </a:pPr>
            <a:r>
              <a:rPr lang="fr-CH" sz="2800" dirty="0">
                <a:effectLst/>
                <a:latin typeface="Arial"/>
                <a:ea typeface="Calibri"/>
              </a:rPr>
              <a:t>Savoir-faire</a:t>
            </a:r>
          </a:p>
        </p:txBody>
      </p:sp>
      <p:sp>
        <p:nvSpPr>
          <p:cNvPr id="5" name="Ellipse 4"/>
          <p:cNvSpPr/>
          <p:nvPr/>
        </p:nvSpPr>
        <p:spPr>
          <a:xfrm>
            <a:off x="4312251" y="1473741"/>
            <a:ext cx="3024021" cy="2941658"/>
          </a:xfrm>
          <a:prstGeom prst="ellipse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81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CH" sz="2800">
                <a:effectLst/>
                <a:latin typeface="Arial"/>
                <a:ea typeface="Calibri"/>
              </a:rPr>
              <a:t>Motivation</a:t>
            </a:r>
          </a:p>
          <a:p>
            <a:pPr algn="ctr">
              <a:spcAft>
                <a:spcPts val="600"/>
              </a:spcAft>
            </a:pPr>
            <a:r>
              <a:rPr lang="fr-CH" sz="2800">
                <a:effectLst/>
                <a:latin typeface="Arial"/>
                <a:ea typeface="Calibri"/>
              </a:rPr>
              <a:t>Savoir-être</a:t>
            </a:r>
          </a:p>
        </p:txBody>
      </p:sp>
      <p:sp>
        <p:nvSpPr>
          <p:cNvPr id="6" name="Ellipse 5"/>
          <p:cNvSpPr/>
          <p:nvPr/>
        </p:nvSpPr>
        <p:spPr>
          <a:xfrm>
            <a:off x="3053020" y="3336387"/>
            <a:ext cx="3022367" cy="2940199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  <a:alpha val="4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CH" sz="2800" dirty="0">
                <a:effectLst/>
                <a:latin typeface="Arial"/>
                <a:ea typeface="Calibri"/>
              </a:rPr>
              <a:t> </a:t>
            </a:r>
          </a:p>
          <a:p>
            <a:pPr algn="ctr">
              <a:spcAft>
                <a:spcPts val="600"/>
              </a:spcAft>
            </a:pPr>
            <a:r>
              <a:rPr lang="fr-CH" sz="2800" dirty="0" smtClean="0">
                <a:effectLst/>
                <a:latin typeface="Arial"/>
                <a:ea typeface="Calibri"/>
              </a:rPr>
              <a:t>Marché</a:t>
            </a:r>
            <a:endParaRPr lang="fr-CH" sz="2800" dirty="0">
              <a:effectLst/>
              <a:latin typeface="Arial"/>
              <a:ea typeface="Calibri"/>
            </a:endParaRPr>
          </a:p>
          <a:p>
            <a:pPr algn="ctr">
              <a:spcAft>
                <a:spcPts val="600"/>
              </a:spcAft>
            </a:pPr>
            <a:r>
              <a:rPr lang="fr-CH" sz="2800" i="1" dirty="0" smtClean="0">
                <a:effectLst/>
                <a:latin typeface="Arial"/>
                <a:ea typeface="Calibri"/>
              </a:rPr>
              <a:t>(société)</a:t>
            </a:r>
            <a:endParaRPr lang="fr-CH" sz="2800" dirty="0">
              <a:effectLst/>
              <a:latin typeface="Arial"/>
              <a:ea typeface="Calibri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4330199" y="3477109"/>
            <a:ext cx="468060" cy="10992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H" sz="2800"/>
          </a:p>
        </p:txBody>
      </p:sp>
      <p:sp>
        <p:nvSpPr>
          <p:cNvPr id="9" name="Double flèche horizontale 8"/>
          <p:cNvSpPr/>
          <p:nvPr/>
        </p:nvSpPr>
        <p:spPr>
          <a:xfrm>
            <a:off x="4074229" y="2751768"/>
            <a:ext cx="898135" cy="40892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H" sz="2800"/>
          </a:p>
        </p:txBody>
      </p:sp>
    </p:spTree>
    <p:extLst>
      <p:ext uri="{BB962C8B-B14F-4D97-AF65-F5344CB8AC3E}">
        <p14:creationId xmlns:p14="http://schemas.microsoft.com/office/powerpoint/2010/main" val="396593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4137"/>
          </a:xfrm>
        </p:spPr>
        <p:txBody>
          <a:bodyPr>
            <a:normAutofit fontScale="90000"/>
          </a:bodyPr>
          <a:lstStyle/>
          <a:p>
            <a:pPr algn="r"/>
            <a:r>
              <a:rPr lang="fr-CH" dirty="0" smtClean="0"/>
              <a:t>Alliances et partenariats: seul on va vite,</a:t>
            </a:r>
            <a:br>
              <a:rPr lang="fr-CH" dirty="0" smtClean="0"/>
            </a:br>
            <a:r>
              <a:rPr lang="fr-CH" dirty="0" smtClean="0"/>
              <a:t>ensemble on…</a:t>
            </a:r>
            <a:endParaRPr lang="fr-CH" dirty="0"/>
          </a:p>
        </p:txBody>
      </p:sp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Secteurs 5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Secteurs 7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Secteurs 8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2" name="Secteurs 11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20072" y="5286731"/>
            <a:ext cx="1041979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CH" sz="1400" dirty="0" smtClean="0"/>
              <a:t>Avec qui ?</a:t>
            </a:r>
            <a:endParaRPr lang="fr-CH" sz="1400" dirty="0"/>
          </a:p>
        </p:txBody>
      </p:sp>
      <p:pic>
        <p:nvPicPr>
          <p:cNvPr id="14" name="Picture 8" descr="C:\G\Essaim\Services\Outils\Fil rouge\Images du Canevas\BP-Partnership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4886372"/>
            <a:ext cx="647767" cy="6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1691680" y="1268775"/>
            <a:ext cx="72008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/>
              <a:t>5</a:t>
            </a:r>
            <a:endParaRPr lang="fr-CH" sz="4000" dirty="0"/>
          </a:p>
        </p:txBody>
      </p:sp>
      <p:sp>
        <p:nvSpPr>
          <p:cNvPr id="16" name="Ellipse 15"/>
          <p:cNvSpPr/>
          <p:nvPr/>
        </p:nvSpPr>
        <p:spPr>
          <a:xfrm>
            <a:off x="4102290" y="2956361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4581128"/>
            <a:ext cx="2592288" cy="1866940"/>
          </a:xfrm>
          <a:prstGeom prst="wedgeRectCallout">
            <a:avLst>
              <a:gd name="adj1" fmla="val 146854"/>
              <a:gd name="adj2" fmla="val -13768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partenaires</a:t>
            </a:r>
            <a:endParaRPr lang="fr-CH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Les </a:t>
            </a:r>
            <a:r>
              <a:rPr lang="fr-FR" sz="1600" dirty="0"/>
              <a:t>alliés </a:t>
            </a:r>
            <a:endParaRPr lang="fr-CH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fr-CH" sz="1600" dirty="0" smtClean="0"/>
              <a:t>Les prescripteurs </a:t>
            </a:r>
            <a:r>
              <a:rPr lang="fr-CH" sz="1600" dirty="0"/>
              <a:t>(relais</a:t>
            </a:r>
            <a:r>
              <a:rPr lang="fr-CH" sz="1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1600" dirty="0" smtClean="0"/>
              <a:t>Les faiseurs d’opinion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1600" dirty="0" smtClean="0"/>
              <a:t>Les bailleurs de fonds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1600" dirty="0" smtClean="0"/>
              <a:t>Les fournisseurs…</a:t>
            </a:r>
            <a:endParaRPr lang="fr-CH" sz="1600" dirty="0"/>
          </a:p>
        </p:txBody>
      </p:sp>
      <p:pic>
        <p:nvPicPr>
          <p:cNvPr id="18" name="Picture 7" descr="C:\G\Essaim\Services\Outils\Fil rouge\Images du Canevas\Contex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830036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2431463" y="2406411"/>
            <a:ext cx="57259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CH" sz="1400" dirty="0" smtClean="0"/>
              <a:t>Où ?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38796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7632"/>
          </a:xfrm>
        </p:spPr>
        <p:txBody>
          <a:bodyPr>
            <a:noAutofit/>
          </a:bodyPr>
          <a:lstStyle/>
          <a:p>
            <a:pPr algn="r"/>
            <a:r>
              <a:rPr lang="fr-CH" dirty="0" smtClean="0"/>
              <a:t>Marché… et concurrence!</a:t>
            </a:r>
            <a:endParaRPr lang="fr-CH" dirty="0"/>
          </a:p>
        </p:txBody>
      </p:sp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Secteurs 5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Secteurs 7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Secteurs 8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2" name="Secteurs 11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20072" y="5286731"/>
            <a:ext cx="1041979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CH" sz="1400" dirty="0" smtClean="0"/>
              <a:t>Avec qui ?</a:t>
            </a:r>
            <a:endParaRPr lang="fr-CH" sz="1400" dirty="0"/>
          </a:p>
        </p:txBody>
      </p:sp>
      <p:pic>
        <p:nvPicPr>
          <p:cNvPr id="14" name="Picture 8" descr="C:\G\Essaim\Services\Outils\Fil rouge\Images du Canevas\BP-Partnership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4886372"/>
            <a:ext cx="647767" cy="6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1691680" y="1268775"/>
            <a:ext cx="72008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3600" dirty="0" smtClean="0"/>
              <a:t>5b</a:t>
            </a:r>
            <a:endParaRPr lang="fr-CH" sz="3600" dirty="0"/>
          </a:p>
        </p:txBody>
      </p:sp>
      <p:sp>
        <p:nvSpPr>
          <p:cNvPr id="16" name="Ellipse 15"/>
          <p:cNvSpPr/>
          <p:nvPr/>
        </p:nvSpPr>
        <p:spPr>
          <a:xfrm>
            <a:off x="4102290" y="2956361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7" descr="C:\G\Essaim\Services\Outils\Fil rouge\Images du Canevas\Contex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830036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2431463" y="2406411"/>
            <a:ext cx="57259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CH" sz="1400" dirty="0" smtClean="0"/>
              <a:t>Où ?</a:t>
            </a:r>
            <a:endParaRPr lang="fr-CH" sz="1400" dirty="0"/>
          </a:p>
        </p:txBody>
      </p:sp>
      <p:pic>
        <p:nvPicPr>
          <p:cNvPr id="20" name="Picture 11" descr="C:\G\Essaim\Services\Outils\Fil rouge\Images du Canevas\BP-Us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465" y="2319274"/>
            <a:ext cx="433015" cy="43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G\Google Drive\SBM Concept\Images\beneficiair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715" y="1013355"/>
            <a:ext cx="1407533" cy="14075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3864" y="3741436"/>
            <a:ext cx="4034106" cy="2298988"/>
          </a:xfrm>
          <a:prstGeom prst="wedgeRectCallout">
            <a:avLst>
              <a:gd name="adj1" fmla="val 70766"/>
              <a:gd name="adj2" fmla="val -117512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Quelle est la taille du « secteur » ?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 smtClean="0"/>
              <a:t>Quels sont ses facteurs clés de succès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/>
              <a:t>Qui sont nos concurrents 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H" sz="1600" dirty="0" smtClean="0"/>
              <a:t>Auprès des clients 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H" sz="1600" dirty="0" smtClean="0"/>
              <a:t>Auprès des bénéficiaires 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H" sz="1600" dirty="0" smtClean="0"/>
              <a:t>Auprès des décideurs 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H" sz="1600" dirty="0" smtClean="0"/>
              <a:t>Auprès des bailleurs de fonds 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H" sz="1600" dirty="0" smtClean="0"/>
              <a:t>…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117158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:\G\Google Drive\Leonardo SBM\Social Business Models Canvas and Red thread\French\Outils\Canevas\Social Business Model Canvas A0 - N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47251" cy="647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gner un rectangle à un seul coin 11"/>
          <p:cNvSpPr/>
          <p:nvPr/>
        </p:nvSpPr>
        <p:spPr>
          <a:xfrm>
            <a:off x="5650990" y="1128301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Startups</a:t>
            </a:r>
          </a:p>
        </p:txBody>
      </p:sp>
      <p:sp>
        <p:nvSpPr>
          <p:cNvPr id="13" name="Rogner un rectangle à un seul coin 12"/>
          <p:cNvSpPr/>
          <p:nvPr/>
        </p:nvSpPr>
        <p:spPr>
          <a:xfrm>
            <a:off x="5388198" y="4358379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Sondages</a:t>
            </a:r>
          </a:p>
        </p:txBody>
      </p:sp>
      <p:sp>
        <p:nvSpPr>
          <p:cNvPr id="14" name="Rogner un rectangle à un seul coin 13"/>
          <p:cNvSpPr/>
          <p:nvPr/>
        </p:nvSpPr>
        <p:spPr>
          <a:xfrm>
            <a:off x="4698372" y="120494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Demandeurs d’emploi</a:t>
            </a:r>
          </a:p>
        </p:txBody>
      </p:sp>
      <p:sp>
        <p:nvSpPr>
          <p:cNvPr id="15" name="Rogner un rectangle à un seul coin 14"/>
          <p:cNvSpPr/>
          <p:nvPr/>
        </p:nvSpPr>
        <p:spPr>
          <a:xfrm>
            <a:off x="8267954" y="44943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Vaud</a:t>
            </a:r>
          </a:p>
        </p:txBody>
      </p:sp>
      <p:sp>
        <p:nvSpPr>
          <p:cNvPr id="16" name="Rogner un rectangle à un seul coin 15"/>
          <p:cNvSpPr/>
          <p:nvPr/>
        </p:nvSpPr>
        <p:spPr>
          <a:xfrm>
            <a:off x="181054" y="28136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Chômage 45+</a:t>
            </a: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4687422" y="2267041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SDE / OCE</a:t>
            </a:r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6067076" y="1631975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Entreprises</a:t>
            </a:r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5245853" y="1774317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ONG’s</a:t>
            </a:r>
          </a:p>
        </p:txBody>
      </p:sp>
      <p:sp>
        <p:nvSpPr>
          <p:cNvPr id="20" name="Rogner un rectangle à un seul coin 19"/>
          <p:cNvSpPr/>
          <p:nvPr/>
        </p:nvSpPr>
        <p:spPr>
          <a:xfrm>
            <a:off x="3767652" y="44943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Etre actif, bouger</a:t>
            </a:r>
          </a:p>
        </p:txBody>
      </p:sp>
      <p:sp>
        <p:nvSpPr>
          <p:cNvPr id="21" name="Rogner un rectangle à un seul coin 20"/>
          <p:cNvSpPr/>
          <p:nvPr/>
        </p:nvSpPr>
        <p:spPr>
          <a:xfrm>
            <a:off x="2981976" y="777765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Etre connu et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reconnu</a:t>
            </a:r>
          </a:p>
        </p:txBody>
      </p:sp>
      <p:sp>
        <p:nvSpPr>
          <p:cNvPr id="22" name="Rogner un rectangle à un seul coin 21"/>
          <p:cNvSpPr/>
          <p:nvPr/>
        </p:nvSpPr>
        <p:spPr>
          <a:xfrm>
            <a:off x="2521936" y="1215897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Echanger</a:t>
            </a:r>
          </a:p>
        </p:txBody>
      </p:sp>
      <p:sp>
        <p:nvSpPr>
          <p:cNvPr id="23" name="Rogner un rectangle à un seul coin 22"/>
          <p:cNvSpPr/>
          <p:nvPr/>
        </p:nvSpPr>
        <p:spPr>
          <a:xfrm>
            <a:off x="2628890" y="1719570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Avoir des informations</a:t>
            </a:r>
          </a:p>
        </p:txBody>
      </p:sp>
      <p:sp>
        <p:nvSpPr>
          <p:cNvPr id="24" name="Rogner un rectangle à un seul coin 23"/>
          <p:cNvSpPr/>
          <p:nvPr/>
        </p:nvSpPr>
        <p:spPr>
          <a:xfrm>
            <a:off x="3132573" y="2190395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Regagner de la confiance</a:t>
            </a:r>
          </a:p>
        </p:txBody>
      </p:sp>
      <p:sp>
        <p:nvSpPr>
          <p:cNvPr id="25" name="Rogner un rectangle à un seul coin 24"/>
          <p:cNvSpPr/>
          <p:nvPr/>
        </p:nvSpPr>
        <p:spPr>
          <a:xfrm>
            <a:off x="3701954" y="953111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Obtenir des informations</a:t>
            </a:r>
          </a:p>
        </p:txBody>
      </p:sp>
      <p:sp>
        <p:nvSpPr>
          <p:cNvPr id="26" name="Rogner un rectangle à un seul coin 25"/>
          <p:cNvSpPr/>
          <p:nvPr/>
        </p:nvSpPr>
        <p:spPr>
          <a:xfrm>
            <a:off x="3340616" y="1402037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Valider des hypothèses</a:t>
            </a:r>
          </a:p>
        </p:txBody>
      </p:sp>
      <p:sp>
        <p:nvSpPr>
          <p:cNvPr id="27" name="Rogner un rectangle à un seul coin 26"/>
          <p:cNvSpPr/>
          <p:nvPr/>
        </p:nvSpPr>
        <p:spPr>
          <a:xfrm>
            <a:off x="3789551" y="1850963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Se rassurer</a:t>
            </a:r>
          </a:p>
        </p:txBody>
      </p:sp>
      <p:sp>
        <p:nvSpPr>
          <p:cNvPr id="28" name="Rogner un rectangle à un seul coin 27"/>
          <p:cNvSpPr/>
          <p:nvPr/>
        </p:nvSpPr>
        <p:spPr>
          <a:xfrm>
            <a:off x="3844299" y="2584574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Etre alerté</a:t>
            </a:r>
          </a:p>
        </p:txBody>
      </p:sp>
      <p:sp>
        <p:nvSpPr>
          <p:cNvPr id="29" name="Rogner un rectangle à un seul coin 28"/>
          <p:cNvSpPr/>
          <p:nvPr/>
        </p:nvSpPr>
        <p:spPr>
          <a:xfrm>
            <a:off x="4692506" y="4281733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Accompagnement, évaluations</a:t>
            </a:r>
          </a:p>
        </p:txBody>
      </p:sp>
      <p:sp>
        <p:nvSpPr>
          <p:cNvPr id="30" name="Rogner un rectangle à un seul coin 29"/>
          <p:cNvSpPr/>
          <p:nvPr/>
        </p:nvSpPr>
        <p:spPr>
          <a:xfrm>
            <a:off x="4709321" y="4851102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Formations :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look, pitch,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recherche…</a:t>
            </a:r>
          </a:p>
        </p:txBody>
      </p:sp>
      <p:sp>
        <p:nvSpPr>
          <p:cNvPr id="31" name="Rogner un rectangle à un seul coin 30"/>
          <p:cNvSpPr/>
          <p:nvPr/>
        </p:nvSpPr>
        <p:spPr>
          <a:xfrm>
            <a:off x="4610774" y="5354775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 dirty="0">
                <a:effectLst/>
                <a:latin typeface="Arial"/>
                <a:ea typeface="Calibri"/>
              </a:rPr>
              <a:t>Opportunités de recherche et de veille</a:t>
            </a:r>
          </a:p>
        </p:txBody>
      </p:sp>
      <p:sp>
        <p:nvSpPr>
          <p:cNvPr id="32" name="Rogner un rectangle à un seul coin 31"/>
          <p:cNvSpPr/>
          <p:nvPr/>
        </p:nvSpPr>
        <p:spPr>
          <a:xfrm>
            <a:off x="4764069" y="585844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Opportunités de sondage de terrain</a:t>
            </a:r>
          </a:p>
        </p:txBody>
      </p:sp>
      <p:sp>
        <p:nvSpPr>
          <p:cNvPr id="33" name="Rogner un rectangle à un seul coin 32"/>
          <p:cNvSpPr/>
          <p:nvPr/>
        </p:nvSpPr>
        <p:spPr>
          <a:xfrm>
            <a:off x="5694789" y="4927748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Recherches d’information</a:t>
            </a:r>
          </a:p>
        </p:txBody>
      </p:sp>
      <p:sp>
        <p:nvSpPr>
          <p:cNvPr id="34" name="Rogner un rectangle à un seul coin 33"/>
          <p:cNvSpPr/>
          <p:nvPr/>
        </p:nvSpPr>
        <p:spPr>
          <a:xfrm>
            <a:off x="5530544" y="5464269"/>
            <a:ext cx="625376" cy="39779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Service de veille</a:t>
            </a:r>
          </a:p>
        </p:txBody>
      </p:sp>
      <p:sp>
        <p:nvSpPr>
          <p:cNvPr id="36" name="Rogner un rectangle à un seul coin 35"/>
          <p:cNvSpPr/>
          <p:nvPr/>
        </p:nvSpPr>
        <p:spPr>
          <a:xfrm>
            <a:off x="4588875" y="3810908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MMT ?</a:t>
            </a:r>
          </a:p>
        </p:txBody>
      </p:sp>
      <p:sp>
        <p:nvSpPr>
          <p:cNvPr id="55" name="Rogner un rectangle à un seul coin 54"/>
          <p:cNvSpPr/>
          <p:nvPr/>
        </p:nvSpPr>
        <p:spPr>
          <a:xfrm>
            <a:off x="756500" y="5310978"/>
            <a:ext cx="689827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MCSS, LORO, Fonds chômage</a:t>
            </a:r>
          </a:p>
        </p:txBody>
      </p:sp>
      <p:sp>
        <p:nvSpPr>
          <p:cNvPr id="62" name="Rogner un rectangle à un seul coin 61"/>
          <p:cNvSpPr/>
          <p:nvPr/>
        </p:nvSpPr>
        <p:spPr>
          <a:xfrm>
            <a:off x="7326285" y="219501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Genève</a:t>
            </a:r>
          </a:p>
        </p:txBody>
      </p:sp>
      <p:sp>
        <p:nvSpPr>
          <p:cNvPr id="63" name="Rogner un rectangle à un seul coin 62"/>
          <p:cNvSpPr/>
          <p:nvPr/>
        </p:nvSpPr>
        <p:spPr>
          <a:xfrm>
            <a:off x="980377" y="171873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Décalages intergénérationnels</a:t>
            </a:r>
          </a:p>
        </p:txBody>
      </p:sp>
      <p:sp>
        <p:nvSpPr>
          <p:cNvPr id="64" name="Rogner un rectangle à un seul coin 63"/>
          <p:cNvSpPr/>
          <p:nvPr/>
        </p:nvSpPr>
        <p:spPr>
          <a:xfrm>
            <a:off x="1210320" y="675546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Plateformes et outils de sondage</a:t>
            </a:r>
          </a:p>
        </p:txBody>
      </p:sp>
      <p:sp>
        <p:nvSpPr>
          <p:cNvPr id="65" name="Rogner un rectangle à un seul coin 64"/>
          <p:cNvSpPr/>
          <p:nvPr/>
        </p:nvSpPr>
        <p:spPr>
          <a:xfrm>
            <a:off x="476694" y="1014978"/>
            <a:ext cx="625376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Préoccupations </a:t>
            </a:r>
            <a:br>
              <a:rPr lang="fr-CH" sz="700">
                <a:effectLst/>
                <a:latin typeface="Arial"/>
                <a:ea typeface="Calibri"/>
              </a:rPr>
            </a:br>
            <a:r>
              <a:rPr lang="fr-CH" sz="700">
                <a:effectLst/>
                <a:latin typeface="Arial"/>
                <a:ea typeface="Calibri"/>
              </a:rPr>
              <a:t>du SECO</a:t>
            </a:r>
          </a:p>
        </p:txBody>
      </p:sp>
      <p:sp>
        <p:nvSpPr>
          <p:cNvPr id="66" name="Rogner un rectangle à un seul coin 65"/>
          <p:cNvSpPr/>
          <p:nvPr/>
        </p:nvSpPr>
        <p:spPr>
          <a:xfrm>
            <a:off x="7183939" y="843617"/>
            <a:ext cx="758080" cy="397798"/>
          </a:xfrm>
          <a:prstGeom prst="snip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Surabondance d’informations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8944" y="5803790"/>
            <a:ext cx="2637834" cy="1076271"/>
          </a:xfrm>
        </p:spPr>
        <p:txBody>
          <a:bodyPr>
            <a:normAutofit/>
          </a:bodyPr>
          <a:lstStyle/>
          <a:p>
            <a:r>
              <a:rPr lang="fr-CH" dirty="0" smtClean="0"/>
              <a:t>Les chasseurs d’infos</a:t>
            </a:r>
            <a:endParaRPr lang="fr-CH" dirty="0"/>
          </a:p>
        </p:txBody>
      </p:sp>
      <p:sp>
        <p:nvSpPr>
          <p:cNvPr id="67" name="Rogner un rectangle à un seul coin 66"/>
          <p:cNvSpPr/>
          <p:nvPr/>
        </p:nvSpPr>
        <p:spPr>
          <a:xfrm>
            <a:off x="7534328" y="5015344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SDE / OCE</a:t>
            </a:r>
          </a:p>
        </p:txBody>
      </p:sp>
      <p:sp>
        <p:nvSpPr>
          <p:cNvPr id="68" name="Rogner un rectangle à un seul coin 67"/>
          <p:cNvSpPr/>
          <p:nvPr/>
        </p:nvSpPr>
        <p:spPr>
          <a:xfrm>
            <a:off x="8267954" y="5453320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Promotions économiques</a:t>
            </a:r>
          </a:p>
        </p:txBody>
      </p:sp>
      <p:sp>
        <p:nvSpPr>
          <p:cNvPr id="69" name="Rogner un rectangle à un seul coin 68"/>
          <p:cNvSpPr/>
          <p:nvPr/>
        </p:nvSpPr>
        <p:spPr>
          <a:xfrm>
            <a:off x="7008745" y="5519017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Autres MMT’s</a:t>
            </a:r>
          </a:p>
        </p:txBody>
      </p:sp>
      <p:sp>
        <p:nvSpPr>
          <p:cNvPr id="70" name="Rogner un rectangle à un seul coin 69"/>
          <p:cNvSpPr/>
          <p:nvPr/>
        </p:nvSpPr>
        <p:spPr>
          <a:xfrm>
            <a:off x="6384616" y="6055538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CVCI, CCIG, FER…</a:t>
            </a:r>
          </a:p>
        </p:txBody>
      </p:sp>
      <p:sp>
        <p:nvSpPr>
          <p:cNvPr id="71" name="Rogner un rectangle à un seul coin 70"/>
          <p:cNvSpPr/>
          <p:nvPr/>
        </p:nvSpPr>
        <p:spPr>
          <a:xfrm>
            <a:off x="7183939" y="5989841"/>
            <a:ext cx="625376" cy="397798"/>
          </a:xfrm>
          <a:prstGeom prst="snip1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100000">
                <a:srgbClr val="FFFFE7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GENILEM, CTI…</a:t>
            </a:r>
          </a:p>
        </p:txBody>
      </p:sp>
      <p:sp>
        <p:nvSpPr>
          <p:cNvPr id="39" name="Rogner un rectangle à un seul coin 38"/>
          <p:cNvSpPr/>
          <p:nvPr/>
        </p:nvSpPr>
        <p:spPr>
          <a:xfrm>
            <a:off x="3658155" y="3975149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Salle de formation, bureaux</a:t>
            </a:r>
          </a:p>
        </p:txBody>
      </p:sp>
      <p:sp>
        <p:nvSpPr>
          <p:cNvPr id="40" name="Rogner un rectangle à un seul coin 39"/>
          <p:cNvSpPr/>
          <p:nvPr/>
        </p:nvSpPr>
        <p:spPr>
          <a:xfrm>
            <a:off x="3833350" y="4456924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Equipements informatique et comm.</a:t>
            </a:r>
          </a:p>
        </p:txBody>
      </p:sp>
      <p:sp>
        <p:nvSpPr>
          <p:cNvPr id="41" name="Rogner un rectangle à un seul coin 40"/>
          <p:cNvSpPr/>
          <p:nvPr/>
        </p:nvSpPr>
        <p:spPr>
          <a:xfrm>
            <a:off x="2968328" y="4435025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Base de données de gestion</a:t>
            </a:r>
          </a:p>
        </p:txBody>
      </p:sp>
      <p:sp>
        <p:nvSpPr>
          <p:cNvPr id="42" name="Rogner un rectangle à un seul coin 41"/>
          <p:cNvSpPr/>
          <p:nvPr/>
        </p:nvSpPr>
        <p:spPr>
          <a:xfrm>
            <a:off x="3537710" y="4938697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Staff admin et marketing</a:t>
            </a:r>
          </a:p>
        </p:txBody>
      </p:sp>
      <p:sp>
        <p:nvSpPr>
          <p:cNvPr id="43" name="Rogner un rectangle à un seul coin 42"/>
          <p:cNvSpPr/>
          <p:nvPr/>
        </p:nvSpPr>
        <p:spPr>
          <a:xfrm>
            <a:off x="2272948" y="4834446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Formateurs et coaches externes</a:t>
            </a:r>
          </a:p>
        </p:txBody>
      </p:sp>
      <p:sp>
        <p:nvSpPr>
          <p:cNvPr id="44" name="Rogner un rectangle à un seul coin 43"/>
          <p:cNvSpPr/>
          <p:nvPr/>
        </p:nvSpPr>
        <p:spPr>
          <a:xfrm>
            <a:off x="2434456" y="5310978"/>
            <a:ext cx="625376" cy="397798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Soutien financier initial</a:t>
            </a:r>
          </a:p>
        </p:txBody>
      </p:sp>
      <p:sp>
        <p:nvSpPr>
          <p:cNvPr id="45" name="Rogner un rectangle à un seul coin 44"/>
          <p:cNvSpPr/>
          <p:nvPr/>
        </p:nvSpPr>
        <p:spPr>
          <a:xfrm>
            <a:off x="3154472" y="5453320"/>
            <a:ext cx="625376" cy="397798"/>
          </a:xfrm>
          <a:prstGeom prst="snip1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Abonnements entreprises</a:t>
            </a:r>
          </a:p>
        </p:txBody>
      </p:sp>
      <p:sp>
        <p:nvSpPr>
          <p:cNvPr id="46" name="Rogner un rectangle à un seul coin 45"/>
          <p:cNvSpPr/>
          <p:nvPr/>
        </p:nvSpPr>
        <p:spPr>
          <a:xfrm>
            <a:off x="3844299" y="5453320"/>
            <a:ext cx="625376" cy="397798"/>
          </a:xfrm>
          <a:prstGeom prst="snip1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H" sz="700">
                <a:effectLst/>
                <a:latin typeface="Arial"/>
                <a:ea typeface="Calibri"/>
              </a:rPr>
              <a:t>Commandes ponctuelles</a:t>
            </a:r>
          </a:p>
        </p:txBody>
      </p:sp>
    </p:spTree>
    <p:extLst>
      <p:ext uri="{BB962C8B-B14F-4D97-AF65-F5344CB8AC3E}">
        <p14:creationId xmlns:p14="http://schemas.microsoft.com/office/powerpoint/2010/main" val="89623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WordArt 2"/>
          <p:cNvSpPr>
            <a:spLocks noChangeArrowheads="1" noChangeShapeType="1" noTextEdit="1"/>
          </p:cNvSpPr>
          <p:nvPr/>
        </p:nvSpPr>
        <p:spPr bwMode="auto">
          <a:xfrm>
            <a:off x="180976" y="152400"/>
            <a:ext cx="1247752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fr-CH" sz="3200" b="1" dirty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ea typeface="Verdana" pitchFamily="34" charset="0"/>
                <a:cs typeface="Verdana" pitchFamily="34" charset="0"/>
              </a:rPr>
              <a:t>!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28728" y="116632"/>
            <a:ext cx="7463752" cy="9003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4400" dirty="0" smtClean="0"/>
              <a:t>Complétez votre canevas…</a:t>
            </a:r>
            <a:endParaRPr lang="fr-CH" sz="44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1691680" y="1268760"/>
            <a:ext cx="6336704" cy="4377517"/>
          </a:xfrm>
        </p:spPr>
        <p:txBody>
          <a:bodyPr>
            <a:normAutofit/>
          </a:bodyPr>
          <a:lstStyle/>
          <a:p>
            <a:r>
              <a:rPr lang="fr-CH" sz="2400" dirty="0" smtClean="0"/>
              <a:t>Complétez votre canevas avec les informations sur votre marché, concurrents et possibles partenaires, alliés, prescripteurs</a:t>
            </a:r>
            <a:endParaRPr lang="fr-CH" sz="2400" dirty="0"/>
          </a:p>
        </p:txBody>
      </p:sp>
      <p:pic>
        <p:nvPicPr>
          <p:cNvPr id="3074" name="Picture 2" descr="C:\Users\Claude\Dropbox\CmProj\Dinamica\Français en Jeu\Photos\Séance 01\2014-03-10 11.38.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744924"/>
            <a:ext cx="5303512" cy="397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3528" y="5661248"/>
            <a:ext cx="2646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Temps à disposition: 10’</a:t>
            </a:r>
          </a:p>
          <a:p>
            <a:r>
              <a:rPr lang="fr-CH" dirty="0" smtClean="0"/>
              <a:t>Débriefing: 10’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637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WordArt 2"/>
          <p:cNvSpPr>
            <a:spLocks noChangeArrowheads="1" noChangeShapeType="1" noTextEdit="1"/>
          </p:cNvSpPr>
          <p:nvPr/>
        </p:nvSpPr>
        <p:spPr bwMode="auto">
          <a:xfrm>
            <a:off x="7380312" y="188640"/>
            <a:ext cx="1247752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!</a:t>
            </a:r>
          </a:p>
        </p:txBody>
      </p:sp>
      <p:pic>
        <p:nvPicPr>
          <p:cNvPr id="22531" name="Picture 2" descr="http://ecolesaintvivien.com/index/cafe_croissan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5934075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sz="4400" dirty="0" smtClean="0"/>
              <a:t>PAUSE 10 minutes!</a:t>
            </a:r>
            <a:endParaRPr lang="fr-CH" sz="4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011356" y="5849888"/>
            <a:ext cx="1008112" cy="1008112"/>
            <a:chOff x="4067944" y="2204864"/>
            <a:chExt cx="1008112" cy="1008112"/>
          </a:xfrm>
        </p:grpSpPr>
        <p:sp>
          <p:nvSpPr>
            <p:cNvPr id="7" name="Rectangle 6"/>
            <p:cNvSpPr/>
            <p:nvPr/>
          </p:nvSpPr>
          <p:spPr>
            <a:xfrm>
              <a:off x="4067944" y="2204864"/>
              <a:ext cx="1008112" cy="100811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Ellipse 7"/>
            <p:cNvSpPr>
              <a:spLocks noChangeAspect="1"/>
            </p:cNvSpPr>
            <p:nvPr/>
          </p:nvSpPr>
          <p:spPr>
            <a:xfrm>
              <a:off x="4174238" y="2313592"/>
              <a:ext cx="792804" cy="792804"/>
            </a:xfrm>
            <a:prstGeom prst="ellipse">
              <a:avLst/>
            </a:prstGeom>
            <a:gradFill flip="none" rotWithShape="1">
              <a:gsLst>
                <a:gs pos="17000">
                  <a:srgbClr val="FFFF00"/>
                </a:gs>
                <a:gs pos="100000">
                  <a:srgbClr val="009900">
                    <a:lumMod val="92000"/>
                    <a:lumOff val="8000"/>
                  </a:srgbClr>
                </a:gs>
                <a:gs pos="63000">
                  <a:srgbClr val="92D05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CH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fr-CH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244" y="5849888"/>
            <a:ext cx="1008112" cy="1008112"/>
            <a:chOff x="4067944" y="2204864"/>
            <a:chExt cx="1008112" cy="1008112"/>
          </a:xfrm>
        </p:grpSpPr>
        <p:sp>
          <p:nvSpPr>
            <p:cNvPr id="13" name="Rectangle 12"/>
            <p:cNvSpPr/>
            <p:nvPr/>
          </p:nvSpPr>
          <p:spPr>
            <a:xfrm>
              <a:off x="4067944" y="2204864"/>
              <a:ext cx="1008112" cy="100811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4174238" y="2313592"/>
              <a:ext cx="792804" cy="79280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CH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fr-CH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5" name="Ellipse 24"/>
          <p:cNvSpPr>
            <a:spLocks noChangeAspect="1"/>
          </p:cNvSpPr>
          <p:nvPr/>
        </p:nvSpPr>
        <p:spPr>
          <a:xfrm>
            <a:off x="398768" y="6250294"/>
            <a:ext cx="217067" cy="21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362589" y="6214294"/>
            <a:ext cx="289424" cy="28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326411" y="6182002"/>
            <a:ext cx="361780" cy="36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290233" y="6142294"/>
            <a:ext cx="434136" cy="43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254056" y="6110002"/>
            <a:ext cx="506492" cy="504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217877" y="6070117"/>
            <a:ext cx="578847" cy="57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181698" y="6029944"/>
            <a:ext cx="651204" cy="64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435302" y="6290002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145522" y="5993944"/>
            <a:ext cx="723560" cy="72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109342" y="5961343"/>
            <a:ext cx="795916" cy="79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>
            <a:off x="1406880" y="6250294"/>
            <a:ext cx="217067" cy="21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1370701" y="6214294"/>
            <a:ext cx="289424" cy="28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Ellipse 36"/>
          <p:cNvSpPr>
            <a:spLocks noChangeAspect="1"/>
          </p:cNvSpPr>
          <p:nvPr/>
        </p:nvSpPr>
        <p:spPr>
          <a:xfrm>
            <a:off x="1334523" y="6182002"/>
            <a:ext cx="361780" cy="36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>
            <a:off x="1298345" y="6142294"/>
            <a:ext cx="434136" cy="43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1262168" y="6110002"/>
            <a:ext cx="506492" cy="504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Ellipse 39"/>
          <p:cNvSpPr>
            <a:spLocks noChangeAspect="1"/>
          </p:cNvSpPr>
          <p:nvPr/>
        </p:nvSpPr>
        <p:spPr>
          <a:xfrm>
            <a:off x="1225989" y="6070117"/>
            <a:ext cx="578847" cy="57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>
            <a:off x="1189810" y="6029944"/>
            <a:ext cx="651204" cy="64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1443414" y="6290002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3" name="Ellipse 42"/>
          <p:cNvSpPr>
            <a:spLocks noChangeAspect="1"/>
          </p:cNvSpPr>
          <p:nvPr/>
        </p:nvSpPr>
        <p:spPr>
          <a:xfrm>
            <a:off x="1153634" y="5993944"/>
            <a:ext cx="723560" cy="72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1117454" y="5961343"/>
            <a:ext cx="795916" cy="79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962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3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3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3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3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3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3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3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0"/>
                            </p:stCondLst>
                            <p:childTnLst>
                              <p:par>
                                <p:cTn id="4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3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0"/>
                            </p:stCondLst>
                            <p:childTnLst>
                              <p:par>
                                <p:cTn id="5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3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0"/>
                            </p:stCondLst>
                            <p:childTnLst>
                              <p:par>
                                <p:cTn id="5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3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0"/>
                            </p:stCondLst>
                            <p:childTnLst>
                              <p:par>
                                <p:cTn id="6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00"/>
                            </p:stCondLst>
                            <p:childTnLst>
                              <p:par>
                                <p:cTn id="6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3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6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3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00"/>
                            </p:stCondLst>
                            <p:childTnLst>
                              <p:par>
                                <p:cTn id="7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3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00"/>
                            </p:stCondLst>
                            <p:childTnLst>
                              <p:par>
                                <p:cTn id="7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3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00"/>
                            </p:stCondLst>
                            <p:childTnLst>
                              <p:par>
                                <p:cTn id="8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2" dur="3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ixabay.com/get/f86f9cb81e9ec2f97063/1422726334/business-163501_1280.jpg?direc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09" y="2325736"/>
            <a:ext cx="8640960" cy="39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220072" y="5024748"/>
            <a:ext cx="3744416" cy="1068548"/>
          </a:xfrm>
        </p:spPr>
        <p:txBody>
          <a:bodyPr>
            <a:normAutofit fontScale="90000"/>
          </a:bodyPr>
          <a:lstStyle/>
          <a:p>
            <a:r>
              <a:rPr lang="fr-CH" sz="4000" dirty="0" smtClean="0"/>
              <a:t>Ou comme-cela ?</a:t>
            </a:r>
            <a:endParaRPr lang="fr-CH" sz="4000" dirty="0"/>
          </a:p>
        </p:txBody>
      </p:sp>
      <p:sp>
        <p:nvSpPr>
          <p:cNvPr id="10" name="Titre 4"/>
          <p:cNvSpPr txBox="1">
            <a:spLocks/>
          </p:cNvSpPr>
          <p:nvPr/>
        </p:nvSpPr>
        <p:spPr>
          <a:xfrm>
            <a:off x="219538" y="2487670"/>
            <a:ext cx="3272342" cy="156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200" b="1" kern="1200" cap="none" spc="0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 smtClean="0"/>
              <a:t>Comme-ceci?</a:t>
            </a:r>
            <a:endParaRPr lang="fr-CH" sz="4000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44420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Evaluation préliminaire de la viabilité financière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/>
              <a:t>Pourquoi?</a:t>
            </a:r>
          </a:p>
          <a:p>
            <a:pPr lvl="1"/>
            <a:r>
              <a:rPr lang="fr-CH" dirty="0" smtClean="0"/>
              <a:t>Pour éviter de se lancer dans un projet utopique</a:t>
            </a:r>
          </a:p>
          <a:p>
            <a:r>
              <a:rPr lang="fr-CH" b="1" dirty="0" smtClean="0"/>
              <a:t>Quand?</a:t>
            </a:r>
          </a:p>
          <a:p>
            <a:pPr lvl="1"/>
            <a:r>
              <a:rPr lang="fr-CH" dirty="0" smtClean="0"/>
              <a:t>Très tôt dans le projet</a:t>
            </a:r>
          </a:p>
          <a:p>
            <a:r>
              <a:rPr lang="fr-CH" b="1" dirty="0" smtClean="0"/>
              <a:t>Comment?</a:t>
            </a:r>
          </a:p>
          <a:p>
            <a:pPr lvl="1"/>
            <a:r>
              <a:rPr lang="fr-CH" dirty="0" smtClean="0"/>
              <a:t>En se projetant dans le futur</a:t>
            </a:r>
          </a:p>
          <a:p>
            <a:r>
              <a:rPr lang="fr-CH" b="1" dirty="0" smtClean="0"/>
              <a:t>Avec quoi?</a:t>
            </a:r>
          </a:p>
          <a:p>
            <a:pPr lvl="1"/>
            <a:r>
              <a:rPr lang="fr-CH" dirty="0" smtClean="0"/>
              <a:t>Quelques informations de base et une feuille de calcul Excel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450644"/>
            <a:ext cx="7588669" cy="20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7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Principales données</a:t>
            </a:r>
            <a:endParaRPr lang="fr-CH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3" y="980728"/>
            <a:ext cx="2964954" cy="81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91" y="3645024"/>
            <a:ext cx="9028765" cy="11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59" y="1916832"/>
            <a:ext cx="9036496" cy="151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59" y="5051546"/>
            <a:ext cx="9028765" cy="13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7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Résultats</a:t>
            </a:r>
            <a:endParaRPr lang="fr-C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99" y="908720"/>
            <a:ext cx="52863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340" y="2060848"/>
            <a:ext cx="52959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410" y="3356992"/>
            <a:ext cx="53149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055" y="4489276"/>
            <a:ext cx="53054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8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Timing ?</a:t>
            </a:r>
            <a:endParaRPr lang="fr-C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1504156"/>
            <a:ext cx="86296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8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13871</TotalTime>
  <Words>3296</Words>
  <Application>Microsoft Office PowerPoint</Application>
  <PresentationFormat>Affichage à l'écran (4:3)</PresentationFormat>
  <Paragraphs>1086</Paragraphs>
  <Slides>140</Slides>
  <Notes>110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140</vt:i4>
      </vt:variant>
    </vt:vector>
  </HeadingPairs>
  <TitlesOfParts>
    <vt:vector size="152" baseType="lpstr">
      <vt:lpstr>Batang</vt:lpstr>
      <vt:lpstr>SimHei</vt:lpstr>
      <vt:lpstr>Arial</vt:lpstr>
      <vt:lpstr>Arial Black</vt:lpstr>
      <vt:lpstr>Arial Rounded MT Bold</vt:lpstr>
      <vt:lpstr>Berlin Sans FB Demi</vt:lpstr>
      <vt:lpstr>Calibri</vt:lpstr>
      <vt:lpstr>Comic Sans MS</vt:lpstr>
      <vt:lpstr>Mangal</vt:lpstr>
      <vt:lpstr>Verdana</vt:lpstr>
      <vt:lpstr>Wide Latin</vt:lpstr>
      <vt:lpstr>Thème Office</vt:lpstr>
      <vt:lpstr>Présentation PowerPoint</vt:lpstr>
      <vt:lpstr>Clarification: ne pas confondre modèle et plan…</vt:lpstr>
      <vt:lpstr> Clarification: déroulement global  - Intelligence collective autour d’un projet spécifique - Application pratique sur les projets individuels </vt:lpstr>
      <vt:lpstr>Clarification: confidentialité</vt:lpstr>
      <vt:lpstr>Présentation PowerPoint</vt:lpstr>
      <vt:lpstr>Ronde d’ouverture</vt:lpstr>
      <vt:lpstr>Une galaxie entrepreneuriale ?</vt:lpstr>
      <vt:lpstr>L’approche de l’entrepreneur classique</vt:lpstr>
      <vt:lpstr>L’approche de l’entrepreneur classique</vt:lpstr>
      <vt:lpstr>L’approche de l’entrepreneur social</vt:lpstr>
      <vt:lpstr>L’approche de l’entrepreneur social</vt:lpstr>
      <vt:lpstr>Et entre les extrêmes de la galaxie entrepreneuriale ?</vt:lpstr>
      <vt:lpstr>Un univers de saveurs et démarches différentes</vt:lpstr>
      <vt:lpstr>Tour de table: mon projet est plutôt…</vt:lpstr>
      <vt:lpstr>Telle une pierre précieuse, </vt:lpstr>
      <vt:lpstr>Le modèle d’affaires: «logique» de l’organisation</vt:lpstr>
      <vt:lpstr>Les valeurs: «combustible»  de l’organisation</vt:lpstr>
      <vt:lpstr>La stratégie: «dynamique» de l’organisation</vt:lpstr>
      <vt:lpstr>La gouvernance: «vie» de l’organisation</vt:lpstr>
      <vt:lpstr>La RSE: «conscience» de la durabilité</vt:lpstr>
      <vt:lpstr>Le contexte :  votre terrain de jeu?</vt:lpstr>
      <vt:lpstr>Comprendre le contexte par l’ «image riche» et l’analyse PESTEL</vt:lpstr>
      <vt:lpstr>Ouvrez votre esprit et soyez créatifs !</vt:lpstr>
      <vt:lpstr>Exemple d’image riche et d’analyse PESTEL  d’une association dans le domaine du handicap</vt:lpstr>
      <vt:lpstr>PESTEL:  qu’est-ce qui peut influencer et avec quelle force ?</vt:lpstr>
      <vt:lpstr>Un cas concret: La casa de Carlota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Exercice collectif «marche à suivre»</vt:lpstr>
      <vt:lpstr>A vous de jouer !    (exercice individuel)</vt:lpstr>
      <vt:lpstr>PAUSE de 15 minutes !</vt:lpstr>
      <vt:lpstr>Comment utiliser le canevas de modèle d’affaires ?</vt:lpstr>
      <vt:lpstr>Présentation PowerPoint</vt:lpstr>
      <vt:lpstr>Un rapide résumé des huit questions</vt:lpstr>
      <vt:lpstr>Dessine-moi un modèle d’affaires!</vt:lpstr>
      <vt:lpstr>Contexte : votre terrain de jeu</vt:lpstr>
      <vt:lpstr>Usagers, clients, bénéficiaires: vos publics cibles</vt:lpstr>
      <vt:lpstr>Problèmes, besoins, opportunités: vos défis</vt:lpstr>
      <vt:lpstr>Présentation PowerPoint</vt:lpstr>
      <vt:lpstr>Votre usager, client, bénéficiaire peut être…</vt:lpstr>
      <vt:lpstr>Pour des personnes physiques… …mettez-vous dans leur peau</vt:lpstr>
      <vt:lpstr>Pour des personnes morales… …mettez-vous dans la peau du responsable !</vt:lpstr>
      <vt:lpstr>Et pensez au triangle de ses résultats organisationnels…</vt:lpstr>
      <vt:lpstr>Présentation PowerPoint</vt:lpstr>
      <vt:lpstr>En se mettant dans la «peau du client»… …ou plutôt dans sa tête!</vt:lpstr>
      <vt:lpstr>Demandeur d’emploi</vt:lpstr>
      <vt:lpstr>Porteur de projet d’entreprise (startup)</vt:lpstr>
      <vt:lpstr>Exercice – La maison de Charlotte</vt:lpstr>
      <vt:lpstr>Exercice: commencez votre canevas!</vt:lpstr>
      <vt:lpstr>Les chasseurs d’infos</vt:lpstr>
      <vt:lpstr>The truth is out there !</vt:lpstr>
      <vt:lpstr>Des hypothèses à valider sur le terrain…</vt:lpstr>
      <vt:lpstr>Le bénéficiaire-client et un besoin pressenti</vt:lpstr>
      <vt:lpstr>Le degré (probable) de recherche de solution…</vt:lpstr>
      <vt:lpstr>Combiné avec le marché potentiel!</vt:lpstr>
      <vt:lpstr>INTERVALLE !</vt:lpstr>
      <vt:lpstr>Présentation PowerPoint</vt:lpstr>
      <vt:lpstr>Prestations: la proposition de valeur</vt:lpstr>
      <vt:lpstr>Décomposer pour mieux servir!</vt:lpstr>
      <vt:lpstr>Un exemple</vt:lpstr>
      <vt:lpstr>Exercice: quelles prestations  pour la Maison de Charlotte</vt:lpstr>
      <vt:lpstr>Les chasseurs d’infos</vt:lpstr>
      <vt:lpstr>Exercice: analysez vos prestations</vt:lpstr>
      <vt:lpstr>La mission est construite dans le canevas     de modèle d’affaires</vt:lpstr>
      <vt:lpstr>Une ou plusieurs missions ?</vt:lpstr>
      <vt:lpstr>Mais avec quoi  on fait tout ça?</vt:lpstr>
      <vt:lpstr>N’oublions pas la production!</vt:lpstr>
      <vt:lpstr>Faire: ressources, finances…</vt:lpstr>
      <vt:lpstr>Et le modèle économique!</vt:lpstr>
      <vt:lpstr>Les éléments-clé du modèle économique</vt:lpstr>
      <vt:lpstr>Les ressources « PEMIF »</vt:lpstr>
      <vt:lpstr>Les chasseurs d’infos</vt:lpstr>
      <vt:lpstr>Quelles ressources pour la Maison de Charlotte ?</vt:lpstr>
      <vt:lpstr>Quelle est  la bonne?</vt:lpstr>
      <vt:lpstr>Non ce ne sont pas VOS facteurs de succès!</vt:lpstr>
      <vt:lpstr>Sous quels aspects les regarder ?</vt:lpstr>
      <vt:lpstr>Exemple «Les chasseurs d’infos»</vt:lpstr>
      <vt:lpstr>Quels facteurs clés de succès ?</vt:lpstr>
      <vt:lpstr>Alliances et partenariats: seul on va vite, ensemble on…</vt:lpstr>
      <vt:lpstr>Marché… et concurrence!</vt:lpstr>
      <vt:lpstr>Les chasseurs d’infos</vt:lpstr>
      <vt:lpstr>Complétez votre canevas…</vt:lpstr>
      <vt:lpstr>PAUSE 10 minutes!</vt:lpstr>
      <vt:lpstr>Ou comme-cela ?</vt:lpstr>
      <vt:lpstr>Evaluation préliminaire de la viabilité financière</vt:lpstr>
      <vt:lpstr>Principales données</vt:lpstr>
      <vt:lpstr>Résultats</vt:lpstr>
      <vt:lpstr>Timing ?</vt:lpstr>
      <vt:lpstr>Un outil plus corsé…</vt:lpstr>
      <vt:lpstr>A votre avis, le projet est-il viable ?</vt:lpstr>
      <vt:lpstr>Oyez, oyez braves gens !</vt:lpstr>
      <vt:lpstr>Canaux: distribution, communication</vt:lpstr>
      <vt:lpstr>Par quel canal ?</vt:lpstr>
      <vt:lpstr>Sous quelle forme ?</vt:lpstr>
      <vt:lpstr>Indicateurs: la mesure du succès</vt:lpstr>
      <vt:lpstr>Les chasseurs d’infos</vt:lpstr>
      <vt:lpstr>« Elevator pitch »</vt:lpstr>
      <vt:lpstr>Que vous faut-il pour réaliser votre « elevator pitch » ?</vt:lpstr>
      <vt:lpstr>Votre idée : Absolument géniale!</vt:lpstr>
      <vt:lpstr>Un instant très court :  Le temps de monter du rez-de-chaussée au dixième étage…</vt:lpstr>
      <vt:lpstr>Un public cible :  Qui  pourra vous aider à mener votre projet au succès…</vt:lpstr>
      <vt:lpstr>Un objectif :  Créer l’opportunité d’une nouvelle rencontre pour lui en dire plus ! </vt:lpstr>
      <vt:lpstr>Où et quand utiliser votre « elevator pitch » ?</vt:lpstr>
      <vt:lpstr>Mais aussi pour :</vt:lpstr>
      <vt:lpstr>Comment pouvez-vous le structurer ?</vt:lpstr>
      <vt:lpstr>1. L’accroche  Créez la surprise, attirez l’attention, mais sans trop d’exagération !</vt:lpstr>
      <vt:lpstr>2. Une situation problématique  ou  Un besoin non satisfait pour votre clientèle niche…</vt:lpstr>
      <vt:lpstr>3. Votre solution !</vt:lpstr>
      <vt:lpstr>4. Vos avantages</vt:lpstr>
      <vt:lpstr>5. Conclusion (votre appel à l’action)  Obtenir une opportunité d’approfondir le sujet, un rendez-vous pour une réunion, une discussion téléphonique, une conférence, une démonstration…</vt:lpstr>
      <vt:lpstr>Attention à votre timing !  Introduction, accroche  15 secondes  Situation problématique  30  ""  Solution(s) existante(s)   15   ""  Votre solution   15   ""  Ses avantages   15   ""  Conclusion, appel à l’action 15   ""  </vt:lpstr>
      <vt:lpstr>Quelques pièges à éviter !</vt:lpstr>
      <vt:lpstr>Le sprint !  Vouloir trop en dire…</vt:lpstr>
      <vt:lpstr>Trop parler de votre produit…</vt:lpstr>
      <vt:lpstr>Vos abréviations et votre jargon :  Parlez de profitabilité, de rendement et de processus d’optimisation à une personne du domaine de l’éducation de la petite enfance…  Vous verrez…  le résultat n’est pas garanti !</vt:lpstr>
      <vt:lpstr>L’optimisme exagéré : </vt:lpstr>
      <vt:lpstr>Suivez plutôt ces quelques pistes!</vt:lpstr>
      <vt:lpstr>Utilisez votre bon sens !</vt:lpstr>
      <vt:lpstr>Faites-le lire par quelqu’un  Votre  neveu de 12 ans ou votre grand-mère devraient pouvoir le comprendre !</vt:lpstr>
      <vt:lpstr>Vous avez le trac ?  Entraînez-vous !</vt:lpstr>
      <vt:lpstr>  Une</vt:lpstr>
      <vt:lpstr>UN ZESTE DE PASSION ET D’AUDACE </vt:lpstr>
      <vt:lpstr>* Pitchum, ergo sum ! (à vous de jouer…)</vt:lpstr>
      <vt:lpstr>Préparation: 10 minutes!</vt:lpstr>
      <vt:lpstr>C’est l’heure d’y aller,</vt:lpstr>
      <vt:lpstr>Vous avez à peine…</vt:lpstr>
      <vt:lpstr>Pour captiver !</vt:lpstr>
      <vt:lpstr>Merci de votre attention</vt:lpstr>
      <vt:lpstr>Positionnement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InnoPark_juin_2014</dc:title>
  <dc:creator>Claude Michaud</dc:creator>
  <cp:lastModifiedBy>Claude Michaud</cp:lastModifiedBy>
  <cp:revision>640</cp:revision>
  <cp:lastPrinted>2014-08-20T20:35:27Z</cp:lastPrinted>
  <dcterms:created xsi:type="dcterms:W3CDTF">2009-09-18T12:39:11Z</dcterms:created>
  <dcterms:modified xsi:type="dcterms:W3CDTF">2015-02-06T18:01:40Z</dcterms:modified>
</cp:coreProperties>
</file>